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5018" autoAdjust="0"/>
  </p:normalViewPr>
  <p:slideViewPr>
    <p:cSldViewPr snapToGrid="0" snapToObjects="1" showGuides="1">
      <p:cViewPr>
        <p:scale>
          <a:sx n="50" d="100"/>
          <a:sy n="50" d="100"/>
        </p:scale>
        <p:origin x="-228" y="3210"/>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13-Nov-21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13-Nov-21</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xmlns=""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xmlns="" val="20000"/>
                    </a:ext>
                  </a:extLst>
                </a:gridCol>
                <a:gridCol w="4636986">
                  <a:extLst>
                    <a:ext uri="{9D8B030D-6E8A-4147-A177-3AD203B41FA5}">
                      <a16:colId xmlns:a16="http://schemas.microsoft.com/office/drawing/2014/main" xmlns=""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xmlns=""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xmlns=""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r>
                        <a:rPr lang="en-US" sz="1800" dirty="0">
                          <a:solidFill>
                            <a:schemeClr val="bg1"/>
                          </a:solidFill>
                          <a:latin typeface="Arial" panose="020B0604020202020204" pitchFamily="34" charset="0"/>
                          <a:cs typeface="Arial" panose="020B0604020202020204" pitchFamily="34" charset="0"/>
                        </a:rPr>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xmlns=""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xmlns=""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xmlns=""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xmlns=""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xmlns=""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xmlns="" val="10010"/>
                  </a:ext>
                </a:extLst>
              </a:tr>
            </a:tbl>
          </a:graphicData>
        </a:graphic>
      </p:graphicFrame>
      <p:graphicFrame>
        <p:nvGraphicFramePr>
          <p:cNvPr id="4" name="Table 3">
            <a:extLst>
              <a:ext uri="{FF2B5EF4-FFF2-40B4-BE49-F238E27FC236}">
                <a16:creationId xmlns:a16="http://schemas.microsoft.com/office/drawing/2014/main" xmlns=""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6067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xmlns="" val="20000"/>
                    </a:ext>
                  </a:extLst>
                </a:gridCol>
                <a:gridCol w="950236">
                  <a:extLst>
                    <a:ext uri="{9D8B030D-6E8A-4147-A177-3AD203B41FA5}">
                      <a16:colId xmlns:a16="http://schemas.microsoft.com/office/drawing/2014/main" xmlns="" val="764104496"/>
                    </a:ext>
                  </a:extLst>
                </a:gridCol>
                <a:gridCol w="3947443">
                  <a:extLst>
                    <a:ext uri="{9D8B030D-6E8A-4147-A177-3AD203B41FA5}">
                      <a16:colId xmlns:a16="http://schemas.microsoft.com/office/drawing/2014/main" xmlns=""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xmlns=""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xmlns=""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xmlns=""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
                      </a: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r>
                        <a:rPr lang="en-US" sz="1800" dirty="0">
                          <a:solidFill>
                            <a:schemeClr val="bg1">
                              <a:lumMod val="85000"/>
                            </a:schemeClr>
                          </a:solidFill>
                          <a:latin typeface="Arial"/>
                          <a:cs typeface="Arial"/>
                        </a:rPr>
                        <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xmlns=""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sourceforge.net/projects/aligner/" TargetMode="External"/><Relationship Id="rId3" Type="http://schemas.openxmlformats.org/officeDocument/2006/relationships/hyperlink" Target="mailto:marmtriana@uclv.cu" TargetMode="External"/><Relationship Id="rId7" Type="http://schemas.openxmlformats.org/officeDocument/2006/relationships/hyperlink" Target="https://www.laurenceanthony.net/softwar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mailto:mayrar@uclv.edu.cu" TargetMode="External"/><Relationship Id="rId9"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xmlns="" id="{3F0F9E90-FAA0-694D-A385-A29160674B09}"/>
              </a:ext>
            </a:extLst>
          </p:cNvPr>
          <p:cNvSpPr>
            <a:spLocks noGrp="1"/>
          </p:cNvSpPr>
          <p:nvPr>
            <p:ph type="body" sz="quarter" idx="10"/>
          </p:nvPr>
        </p:nvSpPr>
        <p:spPr>
          <a:xfrm>
            <a:off x="440616" y="5365571"/>
            <a:ext cx="10101856" cy="8026579"/>
          </a:xfrm>
        </p:spPr>
        <p:txBody>
          <a:bodyPr/>
          <a:lstStyle/>
          <a:p>
            <a:pPr algn="just"/>
            <a:r>
              <a:rPr lang="en-US" dirty="0" smtClean="0"/>
              <a:t>In </a:t>
            </a:r>
            <a:r>
              <a:rPr lang="en-US" dirty="0"/>
              <a:t>the field of translation teaching, one of the main problems professors come across is that, sometimes, translation students have difficulties to translate certain aspects such as those related to pragmatic competence, more specifically: </a:t>
            </a:r>
            <a:r>
              <a:rPr lang="en-US" dirty="0" smtClean="0"/>
              <a:t>hedging. Therefore</a:t>
            </a:r>
            <a:r>
              <a:rPr lang="en-US" dirty="0"/>
              <a:t>, developing students’ translation competence, specifically related to the translation of hedging devices in English newspaper articles, can help improve the quality of their translation skills</a:t>
            </a:r>
            <a:r>
              <a:rPr lang="en-US" dirty="0" smtClean="0"/>
              <a:t>.</a:t>
            </a:r>
          </a:p>
          <a:p>
            <a:pPr algn="just"/>
            <a:r>
              <a:rPr lang="en-US" dirty="0"/>
              <a:t>T</a:t>
            </a:r>
            <a:r>
              <a:rPr lang="en-US" dirty="0" smtClean="0"/>
              <a:t>he </a:t>
            </a:r>
            <a:r>
              <a:rPr lang="en-US" b="1" dirty="0"/>
              <a:t>overall aim </a:t>
            </a:r>
            <a:r>
              <a:rPr lang="en-US" dirty="0"/>
              <a:t>of the paper </a:t>
            </a:r>
            <a:r>
              <a:rPr lang="en-US" dirty="0" smtClean="0"/>
              <a:t>is to propose </a:t>
            </a:r>
            <a:r>
              <a:rPr lang="en-US" dirty="0"/>
              <a:t>a set of strategies for the translation of hedging devices (from English into Spanish) in online English newspaper articles on climate change. </a:t>
            </a:r>
            <a:r>
              <a:rPr lang="en-US" dirty="0" smtClean="0"/>
              <a:t>Moreover</a:t>
            </a:r>
            <a:r>
              <a:rPr lang="en-US" dirty="0"/>
              <a:t>, to accomplish this aim it was necessary to compile a parallel corpus of newspaper articles on climate change in English and Spanish, to identify the hedging devices employed in the English sub-corpora and to classify the strategies used for their translation. This process was completed using corpus linguistics</a:t>
            </a:r>
            <a:r>
              <a:rPr lang="en-US" dirty="0" smtClean="0"/>
              <a:t>.</a:t>
            </a:r>
          </a:p>
          <a:p>
            <a:pPr algn="just"/>
            <a:r>
              <a:rPr lang="en-US" dirty="0"/>
              <a:t>For the purpose of the research herein presented, </a:t>
            </a:r>
            <a:r>
              <a:rPr lang="en-US" i="1" dirty="0" smtClean="0"/>
              <a:t>translation strategies </a:t>
            </a:r>
            <a:r>
              <a:rPr lang="en-US" dirty="0" smtClean="0"/>
              <a:t>will </a:t>
            </a:r>
            <a:r>
              <a:rPr lang="en-US" dirty="0"/>
              <a:t>be used to refer to the techniques and procedures consciously used by the translator to solve problems and to deliver a translation of </a:t>
            </a:r>
            <a:r>
              <a:rPr lang="en-US" dirty="0" smtClean="0"/>
              <a:t>quality. They are divided, according to </a:t>
            </a:r>
            <a:r>
              <a:rPr lang="en-US" dirty="0" err="1"/>
              <a:t>Vinay</a:t>
            </a:r>
            <a:r>
              <a:rPr lang="en-US" dirty="0"/>
              <a:t> and </a:t>
            </a:r>
            <a:r>
              <a:rPr lang="en-US" dirty="0" err="1"/>
              <a:t>Darbelnet</a:t>
            </a:r>
            <a:r>
              <a:rPr lang="en-US" dirty="0"/>
              <a:t> (1958</a:t>
            </a:r>
            <a:r>
              <a:rPr lang="en-US" dirty="0" smtClean="0"/>
              <a:t>), into</a:t>
            </a:r>
            <a:r>
              <a:rPr lang="en-US" i="1" dirty="0" smtClean="0"/>
              <a:t> direct translation </a:t>
            </a:r>
            <a:r>
              <a:rPr lang="en-US" dirty="0" smtClean="0"/>
              <a:t>(barrowing, calque, and literal translation) and </a:t>
            </a:r>
            <a:r>
              <a:rPr lang="en-US" i="1" dirty="0" smtClean="0"/>
              <a:t>oblique translation </a:t>
            </a:r>
            <a:r>
              <a:rPr lang="en-US" dirty="0" smtClean="0"/>
              <a:t>(transposition, modulation, equivalence, and adaptation).</a:t>
            </a:r>
          </a:p>
          <a:p>
            <a:pPr algn="just"/>
            <a:r>
              <a:rPr lang="en-US" dirty="0" smtClean="0"/>
              <a:t>As </a:t>
            </a:r>
            <a:r>
              <a:rPr lang="en-US" dirty="0"/>
              <a:t>a linguistic </a:t>
            </a:r>
            <a:r>
              <a:rPr lang="en-US" dirty="0" smtClean="0"/>
              <a:t>phenomenon, </a:t>
            </a:r>
            <a:r>
              <a:rPr lang="en-US" i="1" dirty="0" smtClean="0"/>
              <a:t>hedging</a:t>
            </a:r>
            <a:r>
              <a:rPr lang="en-US" dirty="0" smtClean="0"/>
              <a:t> was first defined by George </a:t>
            </a:r>
            <a:r>
              <a:rPr lang="en-US" dirty="0" err="1"/>
              <a:t>Lakoff</a:t>
            </a:r>
            <a:r>
              <a:rPr lang="en-US" dirty="0"/>
              <a:t> (1973) </a:t>
            </a:r>
            <a:r>
              <a:rPr lang="en-US" dirty="0" smtClean="0"/>
              <a:t>as </a:t>
            </a:r>
            <a:r>
              <a:rPr lang="en-US" dirty="0"/>
              <a:t>“words whose meaning implicitly involves fuzziness – words whose job is to make things fuzzier</a:t>
            </a:r>
            <a:r>
              <a:rPr lang="en-US" dirty="0" smtClean="0"/>
              <a:t>.” According </a:t>
            </a:r>
            <a:r>
              <a:rPr lang="en-US" dirty="0"/>
              <a:t>to </a:t>
            </a:r>
            <a:r>
              <a:rPr lang="en-US" dirty="0" err="1"/>
              <a:t>Salager</a:t>
            </a:r>
            <a:r>
              <a:rPr lang="en-US" dirty="0"/>
              <a:t>-Meyer (1997), hedges can be classified in</a:t>
            </a:r>
            <a:r>
              <a:rPr lang="en-US" dirty="0" smtClean="0"/>
              <a:t>: </a:t>
            </a:r>
            <a:r>
              <a:rPr lang="en-US" i="1" dirty="0" smtClean="0"/>
              <a:t>modal auxiliary verbs; lexical verbs; modal phrases; </a:t>
            </a:r>
            <a:r>
              <a:rPr lang="en-US" i="1" dirty="0" err="1" smtClean="0"/>
              <a:t>approximators</a:t>
            </a:r>
            <a:r>
              <a:rPr lang="en-US" i="1" dirty="0" smtClean="0"/>
              <a:t> </a:t>
            </a:r>
            <a:r>
              <a:rPr lang="en-US" i="1" dirty="0"/>
              <a:t>of degree, quantity, frequency and </a:t>
            </a:r>
            <a:r>
              <a:rPr lang="en-US" i="1" dirty="0" smtClean="0"/>
              <a:t>time; introductory phrases; </a:t>
            </a:r>
            <a:r>
              <a:rPr lang="en-US" i="1" dirty="0"/>
              <a:t>If </a:t>
            </a:r>
            <a:r>
              <a:rPr lang="en-US" i="1" dirty="0" smtClean="0"/>
              <a:t>clauses; </a:t>
            </a:r>
            <a:r>
              <a:rPr lang="en-US" dirty="0" smtClean="0"/>
              <a:t>and</a:t>
            </a:r>
            <a:r>
              <a:rPr lang="en-US" i="1" dirty="0" smtClean="0"/>
              <a:t>  </a:t>
            </a:r>
            <a:r>
              <a:rPr lang="en-US" i="1" dirty="0"/>
              <a:t>c</a:t>
            </a:r>
            <a:r>
              <a:rPr lang="en-US" i="1" dirty="0" smtClean="0"/>
              <a:t>ompound hedges. </a:t>
            </a:r>
            <a:r>
              <a:rPr lang="en-US" dirty="0" err="1" smtClean="0"/>
              <a:t>Tahririan</a:t>
            </a:r>
            <a:r>
              <a:rPr lang="en-US" dirty="0" smtClean="0"/>
              <a:t> </a:t>
            </a:r>
            <a:r>
              <a:rPr lang="en-US" dirty="0"/>
              <a:t>and </a:t>
            </a:r>
            <a:r>
              <a:rPr lang="en-US" dirty="0" err="1"/>
              <a:t>Shahzamani</a:t>
            </a:r>
            <a:r>
              <a:rPr lang="en-US" dirty="0"/>
              <a:t> (2009) state that errors committed while </a:t>
            </a:r>
            <a:r>
              <a:rPr lang="en-US" dirty="0" smtClean="0"/>
              <a:t>interpreting </a:t>
            </a:r>
            <a:r>
              <a:rPr lang="en-US" dirty="0"/>
              <a:t>hedges in journalistic language can cause “misunderstanding, misinterpretation, ambiguity, and vagueness”; however, it appears that </a:t>
            </a:r>
            <a:r>
              <a:rPr lang="en-US" dirty="0" smtClean="0"/>
              <a:t>little </a:t>
            </a:r>
            <a:r>
              <a:rPr lang="en-US" dirty="0"/>
              <a:t>attention has been given to examining hedging in newspaper discourse from a translating perspective.</a:t>
            </a:r>
          </a:p>
        </p:txBody>
      </p:sp>
      <p:sp>
        <p:nvSpPr>
          <p:cNvPr id="29" name="Text Placeholder 28">
            <a:extLst>
              <a:ext uri="{FF2B5EF4-FFF2-40B4-BE49-F238E27FC236}">
                <a16:creationId xmlns:a16="http://schemas.microsoft.com/office/drawing/2014/main" xmlns="" id="{FCB797DF-A438-244B-B34C-CCF348A4370E}"/>
              </a:ext>
            </a:extLst>
          </p:cNvPr>
          <p:cNvSpPr>
            <a:spLocks noGrp="1"/>
          </p:cNvSpPr>
          <p:nvPr>
            <p:ph type="body" sz="quarter" idx="11"/>
          </p:nvPr>
        </p:nvSpPr>
        <p:spPr/>
        <p:txBody>
          <a:bodyPr/>
          <a:lstStyle/>
          <a:p>
            <a:r>
              <a:rPr lang="en-US" dirty="0" smtClean="0"/>
              <a:t>1. INTRODUCTION (OBJECTIVES)</a:t>
            </a:r>
            <a:endParaRPr lang="en-US" dirty="0"/>
          </a:p>
        </p:txBody>
      </p:sp>
      <p:sp>
        <p:nvSpPr>
          <p:cNvPr id="30" name="Text Placeholder 29">
            <a:extLst>
              <a:ext uri="{FF2B5EF4-FFF2-40B4-BE49-F238E27FC236}">
                <a16:creationId xmlns:a16="http://schemas.microsoft.com/office/drawing/2014/main" xmlns="" id="{F756C91F-A769-8746-9736-6A1E2B721D6B}"/>
              </a:ext>
            </a:extLst>
          </p:cNvPr>
          <p:cNvSpPr>
            <a:spLocks noGrp="1"/>
          </p:cNvSpPr>
          <p:nvPr>
            <p:ph type="body" sz="quarter" idx="20"/>
          </p:nvPr>
        </p:nvSpPr>
        <p:spPr/>
        <p:txBody>
          <a:bodyPr/>
          <a:lstStyle/>
          <a:p>
            <a:r>
              <a:rPr lang="en-US" dirty="0" smtClean="0"/>
              <a:t>2. METHODOLOGY</a:t>
            </a:r>
            <a:endParaRPr lang="en-US" dirty="0"/>
          </a:p>
        </p:txBody>
      </p:sp>
      <p:sp>
        <p:nvSpPr>
          <p:cNvPr id="31" name="Text Placeholder 30">
            <a:extLst>
              <a:ext uri="{FF2B5EF4-FFF2-40B4-BE49-F238E27FC236}">
                <a16:creationId xmlns:a16="http://schemas.microsoft.com/office/drawing/2014/main" xmlns="" id="{4D8E9A6E-E5FF-AB49-84AA-3A4E1523DDE0}"/>
              </a:ext>
            </a:extLst>
          </p:cNvPr>
          <p:cNvSpPr>
            <a:spLocks noGrp="1"/>
          </p:cNvSpPr>
          <p:nvPr>
            <p:ph type="body" sz="quarter" idx="25"/>
          </p:nvPr>
        </p:nvSpPr>
        <p:spPr/>
        <p:txBody>
          <a:bodyPr/>
          <a:lstStyle/>
          <a:p>
            <a:r>
              <a:rPr lang="en-US" dirty="0" smtClean="0"/>
              <a:t>3. RESULTS AND DISCUSSION</a:t>
            </a:r>
            <a:endParaRPr lang="en-US" dirty="0"/>
          </a:p>
        </p:txBody>
      </p:sp>
      <p:sp>
        <p:nvSpPr>
          <p:cNvPr id="32" name="Text Placeholder 31">
            <a:extLst>
              <a:ext uri="{FF2B5EF4-FFF2-40B4-BE49-F238E27FC236}">
                <a16:creationId xmlns:a16="http://schemas.microsoft.com/office/drawing/2014/main" xmlns="" id="{F1CD45E0-BFBD-6449-A27A-446292982C7D}"/>
              </a:ext>
            </a:extLst>
          </p:cNvPr>
          <p:cNvSpPr>
            <a:spLocks noGrp="1"/>
          </p:cNvSpPr>
          <p:nvPr>
            <p:ph type="body" sz="quarter" idx="26"/>
          </p:nvPr>
        </p:nvSpPr>
        <p:spPr>
          <a:xfrm>
            <a:off x="10846594" y="5365571"/>
            <a:ext cx="10093752" cy="8444926"/>
          </a:xfrm>
        </p:spPr>
        <p:txBody>
          <a:bodyPr/>
          <a:lstStyle/>
          <a:p>
            <a:r>
              <a:rPr lang="en-US" dirty="0"/>
              <a:t>Based on the data obtained after the analysis, the most common strategies identified for the translation of hedging devices in online English newspaper articles on climate change were </a:t>
            </a:r>
            <a:r>
              <a:rPr lang="en-US" i="1" dirty="0"/>
              <a:t>literal translation </a:t>
            </a:r>
            <a:r>
              <a:rPr lang="en-US" dirty="0"/>
              <a:t>(59.4%), </a:t>
            </a:r>
            <a:r>
              <a:rPr lang="en-US" i="1" dirty="0"/>
              <a:t>transposition</a:t>
            </a:r>
            <a:r>
              <a:rPr lang="en-US" dirty="0"/>
              <a:t> (29.4%) and </a:t>
            </a:r>
            <a:r>
              <a:rPr lang="en-US" i="1" dirty="0"/>
              <a:t>modulation </a:t>
            </a:r>
            <a:r>
              <a:rPr lang="en-US" dirty="0"/>
              <a:t>(4.8%). At the same time, the strategy of </a:t>
            </a:r>
            <a:r>
              <a:rPr lang="en-US" i="1" dirty="0"/>
              <a:t>omission</a:t>
            </a:r>
            <a:r>
              <a:rPr lang="en-US" dirty="0"/>
              <a:t> of these hedges in the TT was used only in the 6.4% of the cases. These results can be better observed in table 1 below</a:t>
            </a:r>
            <a:r>
              <a:rPr lang="en-US" dirty="0" smtClean="0"/>
              <a:t>.</a:t>
            </a:r>
          </a:p>
          <a:p>
            <a:pPr algn="ctr"/>
            <a:r>
              <a:rPr lang="en-US" dirty="0"/>
              <a:t>Table 1. Strategies for the Translation of the Hedging Devices Identified in the Corpus. </a:t>
            </a:r>
            <a:endParaRPr lang="en-US" dirty="0" smtClean="0"/>
          </a:p>
          <a:p>
            <a:pPr algn="ctr"/>
            <a:r>
              <a:rPr lang="en-US" dirty="0" smtClean="0"/>
              <a:t>Source</a:t>
            </a:r>
            <a:r>
              <a:rPr lang="en-US" dirty="0"/>
              <a:t>: own </a:t>
            </a:r>
            <a:r>
              <a:rPr lang="en-US" dirty="0" smtClean="0"/>
              <a:t>elaboration</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algn="just"/>
            <a:r>
              <a:rPr lang="en-US" dirty="0" smtClean="0"/>
              <a:t>In general, the </a:t>
            </a:r>
            <a:r>
              <a:rPr lang="en-US" dirty="0"/>
              <a:t>most commonly used strategy for the translation of the hedging devices identified in the corpus is </a:t>
            </a:r>
            <a:r>
              <a:rPr lang="en-US" i="1" dirty="0"/>
              <a:t>Literal Translation</a:t>
            </a:r>
            <a:r>
              <a:rPr lang="en-US" dirty="0"/>
              <a:t> (59.5%), followed by </a:t>
            </a:r>
            <a:r>
              <a:rPr lang="en-US" i="1" dirty="0"/>
              <a:t>Transposition</a:t>
            </a:r>
            <a:r>
              <a:rPr lang="en-US" dirty="0"/>
              <a:t> (29.3%) and </a:t>
            </a:r>
            <a:r>
              <a:rPr lang="en-US" i="1" dirty="0"/>
              <a:t>Modulation</a:t>
            </a:r>
            <a:r>
              <a:rPr lang="en-US" dirty="0"/>
              <a:t> (4.8%), the latter in lesser degree.  </a:t>
            </a:r>
            <a:r>
              <a:rPr lang="en-US" i="1" dirty="0"/>
              <a:t>Omission</a:t>
            </a:r>
            <a:r>
              <a:rPr lang="en-US" dirty="0"/>
              <a:t> was used in 6.4% of the cases and, even if this figure is higher than the frequency of use of the </a:t>
            </a:r>
            <a:r>
              <a:rPr lang="en-US" i="1" dirty="0"/>
              <a:t>Modulation</a:t>
            </a:r>
            <a:r>
              <a:rPr lang="en-US" dirty="0"/>
              <a:t> strategy, it is hardly used within the different types of hedges as opposed to </a:t>
            </a:r>
            <a:r>
              <a:rPr lang="en-US" i="1" dirty="0"/>
              <a:t>Modulation</a:t>
            </a:r>
            <a:r>
              <a:rPr lang="en-US" dirty="0"/>
              <a:t>. Therefore, the present study proposes the use of the </a:t>
            </a:r>
            <a:r>
              <a:rPr lang="en-US" i="1" dirty="0"/>
              <a:t>Literal Translation</a:t>
            </a:r>
            <a:r>
              <a:rPr lang="en-US" dirty="0"/>
              <a:t>, </a:t>
            </a:r>
            <a:r>
              <a:rPr lang="en-US" i="1" dirty="0"/>
              <a:t>Transposition</a:t>
            </a:r>
            <a:r>
              <a:rPr lang="en-US" dirty="0"/>
              <a:t> and </a:t>
            </a:r>
            <a:r>
              <a:rPr lang="en-US" i="1" dirty="0"/>
              <a:t>Modulation</a:t>
            </a:r>
            <a:r>
              <a:rPr lang="en-US" dirty="0"/>
              <a:t> as the set of strategies for the translation of hedging devices (from English into Spanish) in online newspaper articles on climate change and does not recommend their </a:t>
            </a:r>
            <a:r>
              <a:rPr lang="en-US" i="1" dirty="0"/>
              <a:t>Omission</a:t>
            </a:r>
            <a:r>
              <a:rPr lang="en-US" dirty="0"/>
              <a:t>.</a:t>
            </a:r>
          </a:p>
          <a:p>
            <a:endParaRPr lang="en-US" dirty="0"/>
          </a:p>
        </p:txBody>
      </p:sp>
      <p:sp>
        <p:nvSpPr>
          <p:cNvPr id="33" name="Text Placeholder 32">
            <a:extLst>
              <a:ext uri="{FF2B5EF4-FFF2-40B4-BE49-F238E27FC236}">
                <a16:creationId xmlns:a16="http://schemas.microsoft.com/office/drawing/2014/main" xmlns="" id="{B987F76A-25E5-8F4D-A08D-EFFBEAFC4DDD}"/>
              </a:ext>
            </a:extLst>
          </p:cNvPr>
          <p:cNvSpPr>
            <a:spLocks noGrp="1"/>
          </p:cNvSpPr>
          <p:nvPr>
            <p:ph type="body" sz="quarter" idx="27"/>
          </p:nvPr>
        </p:nvSpPr>
        <p:spPr/>
        <p:txBody>
          <a:bodyPr/>
          <a:lstStyle/>
          <a:p>
            <a:r>
              <a:rPr lang="en-US" dirty="0" smtClean="0"/>
              <a:t>4. CONCLUSIONS</a:t>
            </a:r>
            <a:endParaRPr lang="en-US" dirty="0"/>
          </a:p>
        </p:txBody>
      </p:sp>
      <p:sp>
        <p:nvSpPr>
          <p:cNvPr id="34" name="Text Placeholder 33">
            <a:extLst>
              <a:ext uri="{FF2B5EF4-FFF2-40B4-BE49-F238E27FC236}">
                <a16:creationId xmlns:a16="http://schemas.microsoft.com/office/drawing/2014/main" xmlns="" id="{7D41EBDE-1609-3448-80A4-1C45137E7020}"/>
              </a:ext>
            </a:extLst>
          </p:cNvPr>
          <p:cNvSpPr>
            <a:spLocks noGrp="1"/>
          </p:cNvSpPr>
          <p:nvPr>
            <p:ph type="body" sz="quarter" idx="28"/>
          </p:nvPr>
        </p:nvSpPr>
        <p:spPr>
          <a:xfrm>
            <a:off x="10842726" y="13648379"/>
            <a:ext cx="10094847" cy="6721378"/>
          </a:xfrm>
        </p:spPr>
        <p:txBody>
          <a:bodyPr/>
          <a:lstStyle/>
          <a:p>
            <a:pPr algn="just"/>
            <a:r>
              <a:rPr lang="en-US" dirty="0"/>
              <a:t>The study of hedging in newspaper discourse aimed at developing strategies for its translation with the help of corpus linguistics has been rather scarce. Therefore, the present study constitutes a novelty and a step forward in this field. Thus, it is possible to set the following conclusions:</a:t>
            </a:r>
          </a:p>
          <a:p>
            <a:pPr marL="342900" lvl="0" indent="-342900" algn="just">
              <a:buFont typeface="Arial" pitchFamily="34" charset="0"/>
              <a:buChar char="•"/>
            </a:pPr>
            <a:r>
              <a:rPr lang="en-US" dirty="0"/>
              <a:t>The bibliographical review carried out on the topic provided some insights necessary to understand the present research by analyzing the debate regarding translation strategies, as well as the notion of hedging. For translators of newspaper discourse their role goes beyond that of simply transferring the ST into the TT and hedging devices pose a problem to achieve a result of quality. Therefore, overcoming this problem embeds the use of translation strategies. </a:t>
            </a:r>
          </a:p>
          <a:p>
            <a:pPr marL="342900" lvl="0" indent="-342900" algn="just">
              <a:buFont typeface="Arial" pitchFamily="34" charset="0"/>
              <a:buChar char="•"/>
            </a:pPr>
            <a:r>
              <a:rPr lang="en-US" dirty="0"/>
              <a:t>The methodology employed to elaborate a set of strategies for the translation of hedging devices (from English into Spanish) in online English newspaper articles on climate change consisted of three interrelated stages: bibliographical review, the compilation and analysis of the corpus and the elaboration of the set of strategies. To carry out the second stage, the software </a:t>
            </a:r>
            <a:r>
              <a:rPr lang="en-US" dirty="0" err="1"/>
              <a:t>AntConc</a:t>
            </a:r>
            <a:r>
              <a:rPr lang="en-US" dirty="0"/>
              <a:t> 3.5.8 for Windows (2019) and LF Aligner 4.21 for Windows (2019) were used. </a:t>
            </a:r>
          </a:p>
          <a:p>
            <a:pPr marL="342900" lvl="0" indent="-342900" algn="just">
              <a:buFont typeface="Arial" pitchFamily="34" charset="0"/>
              <a:buChar char="•"/>
            </a:pPr>
            <a:r>
              <a:rPr lang="en-US" dirty="0"/>
              <a:t>Therefore, the proposal of the set of strategies for the translation of hedging devices, composed by </a:t>
            </a:r>
            <a:r>
              <a:rPr lang="en-US" i="1" dirty="0"/>
              <a:t>Literal Translation</a:t>
            </a:r>
            <a:r>
              <a:rPr lang="en-US" dirty="0"/>
              <a:t>, </a:t>
            </a:r>
            <a:r>
              <a:rPr lang="en-US" i="1" dirty="0"/>
              <a:t>Transposition</a:t>
            </a:r>
            <a:r>
              <a:rPr lang="en-US" dirty="0"/>
              <a:t> and </a:t>
            </a:r>
            <a:r>
              <a:rPr lang="en-US" i="1" dirty="0"/>
              <a:t>Modulation,</a:t>
            </a:r>
            <a:r>
              <a:rPr lang="en-US" dirty="0"/>
              <a:t> resulted from the analysis of the compiled corpus of online English newspaper articles on climate change.</a:t>
            </a:r>
          </a:p>
          <a:p>
            <a:endParaRPr lang="en-US" dirty="0"/>
          </a:p>
        </p:txBody>
      </p:sp>
      <p:sp>
        <p:nvSpPr>
          <p:cNvPr id="35" name="Text Placeholder 34">
            <a:extLst>
              <a:ext uri="{FF2B5EF4-FFF2-40B4-BE49-F238E27FC236}">
                <a16:creationId xmlns:a16="http://schemas.microsoft.com/office/drawing/2014/main" xmlns="" id="{8DB05AB3-1F2A-F04C-AC72-20A73D4DAA6A}"/>
              </a:ext>
            </a:extLst>
          </p:cNvPr>
          <p:cNvSpPr>
            <a:spLocks noGrp="1"/>
          </p:cNvSpPr>
          <p:nvPr>
            <p:ph type="body" sz="quarter" idx="29"/>
          </p:nvPr>
        </p:nvSpPr>
        <p:spPr>
          <a:xfrm>
            <a:off x="10854419" y="26171482"/>
            <a:ext cx="10085926" cy="566030"/>
          </a:xfrm>
        </p:spPr>
        <p:txBody>
          <a:bodyPr/>
          <a:lstStyle/>
          <a:p>
            <a:r>
              <a:rPr lang="en-US" dirty="0" smtClean="0"/>
              <a:t>Contacts</a:t>
            </a:r>
            <a:endParaRPr lang="en-US" dirty="0"/>
          </a:p>
        </p:txBody>
      </p:sp>
      <p:sp>
        <p:nvSpPr>
          <p:cNvPr id="36" name="Text Placeholder 35">
            <a:extLst>
              <a:ext uri="{FF2B5EF4-FFF2-40B4-BE49-F238E27FC236}">
                <a16:creationId xmlns:a16="http://schemas.microsoft.com/office/drawing/2014/main" xmlns="" id="{948B5F22-2ED2-E847-9BF3-82D22809A2DC}"/>
              </a:ext>
            </a:extLst>
          </p:cNvPr>
          <p:cNvSpPr>
            <a:spLocks noGrp="1"/>
          </p:cNvSpPr>
          <p:nvPr>
            <p:ph type="body" sz="quarter" idx="30"/>
          </p:nvPr>
        </p:nvSpPr>
        <p:spPr>
          <a:xfrm>
            <a:off x="10846595" y="26746720"/>
            <a:ext cx="10090978" cy="1612287"/>
          </a:xfrm>
        </p:spPr>
        <p:txBody>
          <a:bodyPr/>
          <a:lstStyle/>
          <a:p>
            <a:r>
              <a:rPr lang="es-ES" dirty="0"/>
              <a:t>1- </a:t>
            </a:r>
            <a:r>
              <a:rPr lang="es-ES" dirty="0" err="1"/>
              <a:t>Marilín</a:t>
            </a:r>
            <a:r>
              <a:rPr lang="es-ES" dirty="0"/>
              <a:t> Morales. Universidad Central “Marta Abreu” de Las Villas, Cuba. </a:t>
            </a:r>
            <a:r>
              <a:rPr lang="en-US" dirty="0"/>
              <a:t>E-mail: </a:t>
            </a:r>
            <a:r>
              <a:rPr lang="en-US" u="sng" dirty="0">
                <a:hlinkClick r:id="rId3"/>
              </a:rPr>
              <a:t>marmtriana@uclv.cu</a:t>
            </a:r>
            <a:r>
              <a:rPr lang="en-US" dirty="0"/>
              <a:t> </a:t>
            </a:r>
          </a:p>
          <a:p>
            <a:r>
              <a:rPr lang="en-US" dirty="0"/>
              <a:t>2- Mayra Rodríguez. </a:t>
            </a:r>
            <a:r>
              <a:rPr lang="es-ES" dirty="0"/>
              <a:t>Universidad Central “Marta Abreu” de Las Villas, Cuba. </a:t>
            </a:r>
            <a:r>
              <a:rPr lang="en-US" dirty="0"/>
              <a:t>E-mail: </a:t>
            </a:r>
            <a:r>
              <a:rPr lang="en-US" u="sng" dirty="0">
                <a:hlinkClick r:id="rId4"/>
              </a:rPr>
              <a:t>mayrar@uclv.edu.cu</a:t>
            </a:r>
            <a:r>
              <a:rPr lang="en-US" dirty="0"/>
              <a:t> </a:t>
            </a:r>
          </a:p>
        </p:txBody>
      </p:sp>
      <p:sp>
        <p:nvSpPr>
          <p:cNvPr id="37" name="Text Placeholder 36">
            <a:extLst>
              <a:ext uri="{FF2B5EF4-FFF2-40B4-BE49-F238E27FC236}">
                <a16:creationId xmlns:a16="http://schemas.microsoft.com/office/drawing/2014/main" xmlns="" id="{3B540C16-8ABD-8B40-A51F-D32095A92519}"/>
              </a:ext>
            </a:extLst>
          </p:cNvPr>
          <p:cNvSpPr>
            <a:spLocks noGrp="1"/>
          </p:cNvSpPr>
          <p:nvPr>
            <p:ph type="body" sz="quarter" idx="96"/>
          </p:nvPr>
        </p:nvSpPr>
        <p:spPr>
          <a:xfrm>
            <a:off x="440616" y="13633726"/>
            <a:ext cx="10102728" cy="8321816"/>
          </a:xfrm>
        </p:spPr>
        <p:txBody>
          <a:bodyPr/>
          <a:lstStyle/>
          <a:p>
            <a:pPr algn="just"/>
            <a:r>
              <a:rPr lang="en-US" dirty="0"/>
              <a:t>To fulfill the objective of the present study, a mixed-method approach was held </a:t>
            </a:r>
            <a:r>
              <a:rPr lang="en-US" dirty="0" smtClean="0"/>
              <a:t>since </a:t>
            </a:r>
            <a:r>
              <a:rPr lang="en-US" dirty="0"/>
              <a:t>it focuses on collecting, analyzing, and </a:t>
            </a:r>
            <a:r>
              <a:rPr lang="en-US" dirty="0" smtClean="0"/>
              <a:t>mixing both </a:t>
            </a:r>
            <a:r>
              <a:rPr lang="en-US" dirty="0"/>
              <a:t>quantitative and qualitative data. This approach provides a better understanding of research problems than either approach alone (Creswell and Plano, 2011). The methods used were</a:t>
            </a:r>
            <a:r>
              <a:rPr lang="en-US" dirty="0" smtClean="0"/>
              <a:t>:</a:t>
            </a:r>
          </a:p>
          <a:p>
            <a:pPr marL="342900" lvl="0" indent="-342900" algn="just">
              <a:buFont typeface="Arial" pitchFamily="34" charset="0"/>
              <a:buChar char="•"/>
            </a:pPr>
            <a:r>
              <a:rPr lang="en-US" dirty="0"/>
              <a:t>Theoretical: </a:t>
            </a:r>
            <a:r>
              <a:rPr lang="en-US" i="1" dirty="0"/>
              <a:t>Historical-Logical</a:t>
            </a:r>
            <a:r>
              <a:rPr lang="en-US" dirty="0"/>
              <a:t>, </a:t>
            </a:r>
            <a:r>
              <a:rPr lang="en-US" i="1" dirty="0"/>
              <a:t>Analysis and Synthesis</a:t>
            </a:r>
            <a:r>
              <a:rPr lang="en-US" dirty="0"/>
              <a:t>, and </a:t>
            </a:r>
            <a:r>
              <a:rPr lang="en-US" i="1" dirty="0"/>
              <a:t>Induction and Deduction.</a:t>
            </a:r>
            <a:endParaRPr lang="en-US" dirty="0"/>
          </a:p>
          <a:p>
            <a:pPr marL="342900" lvl="0" indent="-342900" algn="just">
              <a:buFont typeface="Arial" pitchFamily="34" charset="0"/>
              <a:buChar char="•"/>
            </a:pPr>
            <a:r>
              <a:rPr lang="en-US" dirty="0"/>
              <a:t>Empirical: </a:t>
            </a:r>
            <a:r>
              <a:rPr lang="en-US" i="1" dirty="0"/>
              <a:t>Traditional document analysis, Content analysis, </a:t>
            </a:r>
            <a:r>
              <a:rPr lang="en-US" i="1" dirty="0" smtClean="0"/>
              <a:t>Corpus </a:t>
            </a:r>
            <a:r>
              <a:rPr lang="en-US" i="1" dirty="0"/>
              <a:t>Linguistics</a:t>
            </a:r>
            <a:r>
              <a:rPr lang="en-US" dirty="0"/>
              <a:t>, </a:t>
            </a:r>
            <a:r>
              <a:rPr lang="en-US" i="1" dirty="0" err="1"/>
              <a:t>Lexicometric</a:t>
            </a:r>
            <a:r>
              <a:rPr lang="en-US" i="1" dirty="0"/>
              <a:t> techniques and Participant observation.</a:t>
            </a:r>
            <a:endParaRPr lang="en-US" dirty="0"/>
          </a:p>
          <a:p>
            <a:pPr marL="342900" lvl="0" indent="-342900" algn="just">
              <a:buFont typeface="Arial" pitchFamily="34" charset="0"/>
              <a:buChar char="•"/>
            </a:pPr>
            <a:r>
              <a:rPr lang="en-US" dirty="0"/>
              <a:t>Statistical: </a:t>
            </a:r>
            <a:r>
              <a:rPr lang="en-US" i="1" dirty="0"/>
              <a:t>Percentage analysis</a:t>
            </a:r>
            <a:r>
              <a:rPr lang="en-US" i="1" dirty="0" smtClean="0"/>
              <a:t>.</a:t>
            </a:r>
          </a:p>
          <a:p>
            <a:pPr algn="just"/>
            <a:r>
              <a:rPr lang="en-US" dirty="0"/>
              <a:t>The whole research process consisted of three (3) main stages:  </a:t>
            </a:r>
          </a:p>
          <a:p>
            <a:pPr algn="just"/>
            <a:r>
              <a:rPr lang="en-US" i="1" dirty="0"/>
              <a:t>First stage</a:t>
            </a:r>
            <a:r>
              <a:rPr lang="en-US" dirty="0"/>
              <a:t>: the bibliographical review to establish the theoretical framework of the study consisting of the main concepts and aspects related to the topic under research. </a:t>
            </a:r>
          </a:p>
          <a:p>
            <a:pPr algn="just"/>
            <a:r>
              <a:rPr lang="en-US" i="1" dirty="0"/>
              <a:t>Second stage</a:t>
            </a:r>
            <a:r>
              <a:rPr lang="en-US" dirty="0"/>
              <a:t>: the compilation and analysis of the parallel corpus according to the specific necessities for the present research. At this stage, the hedging devices used in the English sub-corpus were identified and their Spanish equivalents were located in the second sub-corpus. In addition, the strategies for the translation from English into Spanish of such hedging devices were also determined and classified. For analyzing the corpus, the software </a:t>
            </a:r>
            <a:r>
              <a:rPr lang="en-US" dirty="0" err="1"/>
              <a:t>AntConc</a:t>
            </a:r>
            <a:r>
              <a:rPr lang="en-US" dirty="0"/>
              <a:t> 3.5.8 for Windows (2019</a:t>
            </a:r>
            <a:r>
              <a:rPr lang="en-US" dirty="0" smtClean="0"/>
              <a:t>) </a:t>
            </a:r>
            <a:r>
              <a:rPr lang="en-US" dirty="0"/>
              <a:t>and LF Aligner 4.21 for Windows (2019) were used.</a:t>
            </a:r>
          </a:p>
          <a:p>
            <a:pPr algn="just"/>
            <a:r>
              <a:rPr lang="en-US" i="1" dirty="0"/>
              <a:t>Third stage</a:t>
            </a:r>
            <a:r>
              <a:rPr lang="en-US" dirty="0"/>
              <a:t>: the elaboration of a set of strategies for the translation of hedging devices (from English into Spanish) in online English newspaper articles on climate change as a tool for improving the translation competence of 5th year students of the degree course English Language with a Second Foreign Language at UCLV.</a:t>
            </a:r>
          </a:p>
          <a:p>
            <a:pPr lvl="0"/>
            <a:endParaRPr lang="en-US" dirty="0"/>
          </a:p>
          <a:p>
            <a:endParaRPr lang="en-US" dirty="0"/>
          </a:p>
          <a:p>
            <a:endParaRPr lang="en-US" dirty="0"/>
          </a:p>
        </p:txBody>
      </p:sp>
      <p:sp>
        <p:nvSpPr>
          <p:cNvPr id="38" name="Text Placeholder 37">
            <a:extLst>
              <a:ext uri="{FF2B5EF4-FFF2-40B4-BE49-F238E27FC236}">
                <a16:creationId xmlns:a16="http://schemas.microsoft.com/office/drawing/2014/main" xmlns="" id="{0F56D88A-4B12-0F47-8D8A-2F1828CAE02A}"/>
              </a:ext>
            </a:extLst>
          </p:cNvPr>
          <p:cNvSpPr>
            <a:spLocks noGrp="1"/>
          </p:cNvSpPr>
          <p:nvPr>
            <p:ph type="body" sz="quarter" idx="150"/>
          </p:nvPr>
        </p:nvSpPr>
        <p:spPr>
          <a:xfrm>
            <a:off x="2890078" y="4035097"/>
            <a:ext cx="15608232" cy="769233"/>
          </a:xfrm>
        </p:spPr>
        <p:txBody>
          <a:bodyPr>
            <a:normAutofit/>
          </a:bodyPr>
          <a:lstStyle/>
          <a:p>
            <a:r>
              <a:rPr lang="es-ES" sz="4000" dirty="0" err="1"/>
              <a:t>Marilín</a:t>
            </a:r>
            <a:r>
              <a:rPr lang="es-ES" sz="4000" dirty="0"/>
              <a:t> Morales</a:t>
            </a:r>
            <a:r>
              <a:rPr lang="es-ES" sz="4000" baseline="30000" dirty="0"/>
              <a:t>1</a:t>
            </a:r>
            <a:r>
              <a:rPr lang="es-ES" sz="4000" dirty="0"/>
              <a:t>, Mayra Rodríguez</a:t>
            </a:r>
            <a:r>
              <a:rPr lang="es-ES" sz="4000" baseline="30000" dirty="0"/>
              <a:t>2</a:t>
            </a:r>
            <a:endParaRPr lang="en-US" sz="4000" dirty="0"/>
          </a:p>
        </p:txBody>
      </p:sp>
      <p:sp>
        <p:nvSpPr>
          <p:cNvPr id="39" name="Text Placeholder 38">
            <a:extLst>
              <a:ext uri="{FF2B5EF4-FFF2-40B4-BE49-F238E27FC236}">
                <a16:creationId xmlns:a16="http://schemas.microsoft.com/office/drawing/2014/main" xmlns="" id="{6F9BAE11-25C3-0846-BD60-EDC70290B378}"/>
              </a:ext>
            </a:extLst>
          </p:cNvPr>
          <p:cNvSpPr>
            <a:spLocks noGrp="1"/>
          </p:cNvSpPr>
          <p:nvPr>
            <p:ph type="body" sz="quarter" idx="151"/>
          </p:nvPr>
        </p:nvSpPr>
        <p:spPr>
          <a:xfrm>
            <a:off x="3333750" y="2709187"/>
            <a:ext cx="15030450" cy="1318684"/>
          </a:xfrm>
        </p:spPr>
        <p:txBody>
          <a:bodyPr>
            <a:noAutofit/>
          </a:bodyPr>
          <a:lstStyle/>
          <a:p>
            <a:r>
              <a:rPr lang="en-US" sz="4700" dirty="0"/>
              <a:t>Translation Strategies for Hedging Devices in English Newspaper Articles on Climate Change</a:t>
            </a:r>
          </a:p>
        </p:txBody>
      </p:sp>
      <p:sp>
        <p:nvSpPr>
          <p:cNvPr id="40" name="Text Placeholder 39">
            <a:extLst>
              <a:ext uri="{FF2B5EF4-FFF2-40B4-BE49-F238E27FC236}">
                <a16:creationId xmlns:a16="http://schemas.microsoft.com/office/drawing/2014/main" xmlns="" id="{4E095D28-F987-E544-B047-DF5F82B6C3C9}"/>
              </a:ext>
            </a:extLst>
          </p:cNvPr>
          <p:cNvSpPr>
            <a:spLocks noGrp="1"/>
          </p:cNvSpPr>
          <p:nvPr>
            <p:ph type="body" sz="quarter" idx="153"/>
          </p:nvPr>
        </p:nvSpPr>
        <p:spPr>
          <a:xfrm>
            <a:off x="3867150" y="1224028"/>
            <a:ext cx="14344650" cy="1421440"/>
          </a:xfrm>
        </p:spPr>
        <p:txBody>
          <a:bodyPr>
            <a:noAutofit/>
          </a:bodyPr>
          <a:lstStyle/>
          <a:p>
            <a:r>
              <a:rPr lang="es-ES" sz="5400" dirty="0" smtClean="0"/>
              <a:t>I International </a:t>
            </a:r>
            <a:r>
              <a:rPr lang="es-ES" sz="5400" dirty="0" err="1" smtClean="0"/>
              <a:t>Symposium</a:t>
            </a:r>
            <a:r>
              <a:rPr lang="es-ES" sz="5400" dirty="0" smtClean="0"/>
              <a:t> “Human </a:t>
            </a:r>
            <a:r>
              <a:rPr lang="es-ES" sz="5400" dirty="0" err="1" smtClean="0"/>
              <a:t>Development</a:t>
            </a:r>
            <a:r>
              <a:rPr lang="es-ES" sz="5400" dirty="0" smtClean="0"/>
              <a:t>, </a:t>
            </a:r>
            <a:r>
              <a:rPr lang="es-ES" sz="5400" dirty="0" err="1" smtClean="0"/>
              <a:t>Equity</a:t>
            </a:r>
            <a:r>
              <a:rPr lang="es-ES" sz="5400" dirty="0" smtClean="0"/>
              <a:t> And Social </a:t>
            </a:r>
            <a:r>
              <a:rPr lang="es-ES" sz="5400" dirty="0" err="1" smtClean="0"/>
              <a:t>Justice</a:t>
            </a:r>
            <a:r>
              <a:rPr lang="es-ES" sz="5400" dirty="0" smtClean="0"/>
              <a:t>”</a:t>
            </a:r>
            <a:endParaRPr lang="en-US" sz="5400" dirty="0"/>
          </a:p>
        </p:txBody>
      </p:sp>
      <p:pic>
        <p:nvPicPr>
          <p:cNvPr id="15" name="Picture 7">
            <a:extLst>
              <a:ext uri="{FF2B5EF4-FFF2-40B4-BE49-F238E27FC236}">
                <a16:creationId xmlns="" xmlns:a16="http://schemas.microsoft.com/office/drawing/2014/main" id="{2FFC4E95-5061-45A6-B719-057AACD396AA}"/>
              </a:ext>
            </a:extLst>
          </p:cNvPr>
          <p:cNvPicPr>
            <a:picLocks noChangeAspect="1"/>
          </p:cNvPicPr>
          <p:nvPr/>
        </p:nvPicPr>
        <p:blipFill>
          <a:blip r:embed="rId5"/>
          <a:srcRect/>
          <a:stretch>
            <a:fillRect/>
          </a:stretch>
        </p:blipFill>
        <p:spPr>
          <a:xfrm rot="10800000">
            <a:off x="0" y="28444442"/>
            <a:ext cx="21388388" cy="1819388"/>
          </a:xfrm>
          <a:prstGeom prst="rect">
            <a:avLst/>
          </a:prstGeom>
        </p:spPr>
      </p:pic>
      <p:grpSp>
        <p:nvGrpSpPr>
          <p:cNvPr id="16" name="Group 3">
            <a:extLst>
              <a:ext uri="{FF2B5EF4-FFF2-40B4-BE49-F238E27FC236}">
                <a16:creationId xmlns="" xmlns:a16="http://schemas.microsoft.com/office/drawing/2014/main" id="{EA0D8D45-809D-448B-8571-EBD19AB92D87}"/>
              </a:ext>
            </a:extLst>
          </p:cNvPr>
          <p:cNvGrpSpPr/>
          <p:nvPr/>
        </p:nvGrpSpPr>
        <p:grpSpPr>
          <a:xfrm>
            <a:off x="597160" y="1318621"/>
            <a:ext cx="1781122" cy="2903544"/>
            <a:chOff x="0" y="0"/>
            <a:chExt cx="2374829" cy="3871392"/>
          </a:xfrm>
        </p:grpSpPr>
        <p:pic>
          <p:nvPicPr>
            <p:cNvPr id="17" name="Picture 4">
              <a:extLst>
                <a:ext uri="{FF2B5EF4-FFF2-40B4-BE49-F238E27FC236}">
                  <a16:creationId xmlns="" xmlns:a16="http://schemas.microsoft.com/office/drawing/2014/main" id="{A1BB4E84-6C95-42E9-980E-D713A8ECE423}"/>
                </a:ext>
              </a:extLst>
            </p:cNvPr>
            <p:cNvPicPr>
              <a:picLocks noChangeAspect="1"/>
            </p:cNvPicPr>
            <p:nvPr/>
          </p:nvPicPr>
          <p:blipFill>
            <a:blip r:embed="rId6"/>
            <a:srcRect/>
            <a:stretch>
              <a:fillRect/>
            </a:stretch>
          </p:blipFill>
          <p:spPr>
            <a:xfrm>
              <a:off x="131292" y="0"/>
              <a:ext cx="2112245" cy="2702332"/>
            </a:xfrm>
            <a:prstGeom prst="rect">
              <a:avLst/>
            </a:prstGeom>
          </p:spPr>
        </p:pic>
        <p:sp>
          <p:nvSpPr>
            <p:cNvPr id="18" name="TextBox 5">
              <a:extLst>
                <a:ext uri="{FF2B5EF4-FFF2-40B4-BE49-F238E27FC236}">
                  <a16:creationId xmlns="" xmlns:a16="http://schemas.microsoft.com/office/drawing/2014/main" id="{BB558E9D-897A-4E90-A456-839BAA01DD1E}"/>
                </a:ext>
              </a:extLst>
            </p:cNvPr>
            <p:cNvSpPr txBox="1"/>
            <p:nvPr/>
          </p:nvSpPr>
          <p:spPr>
            <a:xfrm>
              <a:off x="89139" y="2501817"/>
              <a:ext cx="2196550" cy="790093"/>
            </a:xfrm>
            <a:prstGeom prst="rect">
              <a:avLst/>
            </a:prstGeom>
          </p:spPr>
          <p:txBody>
            <a:bodyPr lIns="0" tIns="0" rIns="0" bIns="0" rtlCol="0" anchor="t">
              <a:spAutoFit/>
            </a:bodyPr>
            <a:lstStyle/>
            <a:p>
              <a:pPr algn="ctr">
                <a:lnSpc>
                  <a:spcPts val="4918"/>
                </a:lnSpc>
              </a:pPr>
              <a:r>
                <a:rPr lang="en-US" sz="3513" spc="955" dirty="0">
                  <a:solidFill>
                    <a:srgbClr val="013399"/>
                  </a:solidFill>
                  <a:latin typeface="Code Pro Bold"/>
                </a:rPr>
                <a:t>2021</a:t>
              </a:r>
            </a:p>
          </p:txBody>
        </p:sp>
        <p:sp>
          <p:nvSpPr>
            <p:cNvPr id="19" name="TextBox 6">
              <a:extLst>
                <a:ext uri="{FF2B5EF4-FFF2-40B4-BE49-F238E27FC236}">
                  <a16:creationId xmlns="" xmlns:a16="http://schemas.microsoft.com/office/drawing/2014/main" id="{D6FB302A-4AEB-493F-B655-30CE7243C7D5}"/>
                </a:ext>
              </a:extLst>
            </p:cNvPr>
            <p:cNvSpPr txBox="1"/>
            <p:nvPr/>
          </p:nvSpPr>
          <p:spPr>
            <a:xfrm>
              <a:off x="0" y="3020830"/>
              <a:ext cx="2374829" cy="850562"/>
            </a:xfrm>
            <a:prstGeom prst="rect">
              <a:avLst/>
            </a:prstGeom>
          </p:spPr>
          <p:txBody>
            <a:bodyPr lIns="0" tIns="0" rIns="0" bIns="0" rtlCol="0" anchor="t">
              <a:spAutoFit/>
            </a:bodyPr>
            <a:lstStyle/>
            <a:p>
              <a:pPr algn="ctr">
                <a:lnSpc>
                  <a:spcPts val="4744"/>
                </a:lnSpc>
              </a:pPr>
              <a:r>
                <a:rPr lang="en-US" sz="3389" spc="921" dirty="0">
                  <a:solidFill>
                    <a:srgbClr val="013399"/>
                  </a:solidFill>
                  <a:latin typeface="Cooper Hewitt Bold"/>
                </a:rPr>
                <a:t>UCLV</a:t>
              </a:r>
            </a:p>
          </p:txBody>
        </p:sp>
      </p:grpSp>
      <p:pic>
        <p:nvPicPr>
          <p:cNvPr id="20" name="Picture 7">
            <a:extLst>
              <a:ext uri="{FF2B5EF4-FFF2-40B4-BE49-F238E27FC236}">
                <a16:creationId xmlns="" xmlns:a16="http://schemas.microsoft.com/office/drawing/2014/main" id="{95290901-B4D3-4064-85F4-DAE18FE7A3DA}"/>
              </a:ext>
            </a:extLst>
          </p:cNvPr>
          <p:cNvPicPr>
            <a:picLocks noChangeAspect="1"/>
          </p:cNvPicPr>
          <p:nvPr/>
        </p:nvPicPr>
        <p:blipFill>
          <a:blip r:embed="rId5"/>
          <a:srcRect/>
          <a:stretch>
            <a:fillRect/>
          </a:stretch>
        </p:blipFill>
        <p:spPr>
          <a:xfrm>
            <a:off x="0" y="0"/>
            <a:ext cx="21388388" cy="1199515"/>
          </a:xfrm>
          <a:prstGeom prst="rect">
            <a:avLst/>
          </a:prstGeom>
        </p:spPr>
      </p:pic>
      <p:sp>
        <p:nvSpPr>
          <p:cNvPr id="21" name="Text Placeholder 32">
            <a:extLst>
              <a:ext uri="{FF2B5EF4-FFF2-40B4-BE49-F238E27FC236}">
                <a16:creationId xmlns:a16="http://schemas.microsoft.com/office/drawing/2014/main" xmlns="" id="{B987F76A-25E5-8F4D-A08D-EFFBEAFC4DDD}"/>
              </a:ext>
            </a:extLst>
          </p:cNvPr>
          <p:cNvSpPr txBox="1">
            <a:spLocks/>
          </p:cNvSpPr>
          <p:nvPr/>
        </p:nvSpPr>
        <p:spPr>
          <a:xfrm>
            <a:off x="440616" y="20400869"/>
            <a:ext cx="20275275"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smtClean="0"/>
              <a:t>5. REFERENCES</a:t>
            </a:r>
            <a:endParaRPr lang="en-US" dirty="0"/>
          </a:p>
        </p:txBody>
      </p:sp>
      <p:sp>
        <p:nvSpPr>
          <p:cNvPr id="2" name="1 CuadroTexto"/>
          <p:cNvSpPr txBox="1"/>
          <p:nvPr/>
        </p:nvSpPr>
        <p:spPr>
          <a:xfrm rot="10800000" flipV="1">
            <a:off x="449463" y="21161532"/>
            <a:ext cx="20490883" cy="2246769"/>
          </a:xfrm>
          <a:prstGeom prst="rect">
            <a:avLst/>
          </a:prstGeom>
          <a:noFill/>
        </p:spPr>
        <p:txBody>
          <a:bodyPr wrap="square" rtlCol="0">
            <a:spAutoFit/>
          </a:bodyPr>
          <a:lstStyle/>
          <a:p>
            <a:pPr lvl="0"/>
            <a:r>
              <a:rPr lang="en-US" sz="2000" dirty="0" smtClean="0">
                <a:latin typeface="Times New Roman" pitchFamily="18" charset="0"/>
                <a:cs typeface="Times New Roman" pitchFamily="18" charset="0"/>
              </a:rPr>
              <a:t>Anthony, L. (2019). </a:t>
            </a:r>
            <a:r>
              <a:rPr lang="en-US" sz="2000" dirty="0" err="1" smtClean="0">
                <a:latin typeface="Times New Roman" pitchFamily="18" charset="0"/>
                <a:cs typeface="Times New Roman" pitchFamily="18" charset="0"/>
              </a:rPr>
              <a:t>Antconc</a:t>
            </a:r>
            <a:r>
              <a:rPr lang="en-US" sz="2000" dirty="0" smtClean="0">
                <a:latin typeface="Times New Roman" pitchFamily="18" charset="0"/>
                <a:cs typeface="Times New Roman" pitchFamily="18" charset="0"/>
              </a:rPr>
              <a:t> (Version 3.5.8) [Computer Software]. Tokyo, Japan: </a:t>
            </a:r>
            <a:r>
              <a:rPr lang="en-US" sz="2000" dirty="0" err="1" smtClean="0">
                <a:latin typeface="Times New Roman" pitchFamily="18" charset="0"/>
                <a:cs typeface="Times New Roman" pitchFamily="18" charset="0"/>
              </a:rPr>
              <a:t>Waseda</a:t>
            </a:r>
            <a:r>
              <a:rPr lang="en-US" sz="2000" dirty="0" smtClean="0">
                <a:latin typeface="Times New Roman" pitchFamily="18" charset="0"/>
                <a:cs typeface="Times New Roman" pitchFamily="18" charset="0"/>
              </a:rPr>
              <a:t> University. Available From </a:t>
            </a:r>
            <a:r>
              <a:rPr lang="en-US" sz="2000" u="sng" dirty="0" smtClean="0">
                <a:latin typeface="Times New Roman" pitchFamily="18" charset="0"/>
                <a:cs typeface="Times New Roman" pitchFamily="18" charset="0"/>
                <a:hlinkClick r:id="rId7"/>
              </a:rPr>
              <a:t>Https://Www.Laurenceanthony.Net/Software</a:t>
            </a:r>
            <a:r>
              <a:rPr lang="en-US" sz="2000" dirty="0" smtClean="0">
                <a:latin typeface="Times New Roman" pitchFamily="18" charset="0"/>
                <a:cs typeface="Times New Roman" pitchFamily="18" charset="0"/>
              </a:rPr>
              <a:t> </a:t>
            </a:r>
          </a:p>
          <a:p>
            <a:pPr lvl="0"/>
            <a:r>
              <a:rPr lang="en-US" sz="2000" dirty="0" smtClean="0">
                <a:latin typeface="Times New Roman" pitchFamily="18" charset="0"/>
                <a:cs typeface="Times New Roman" pitchFamily="18" charset="0"/>
              </a:rPr>
              <a:t>Creswell and Plano, J. W. (2011). </a:t>
            </a:r>
            <a:r>
              <a:rPr lang="en-US" sz="2000" i="1" dirty="0" smtClean="0">
                <a:latin typeface="Times New Roman" pitchFamily="18" charset="0"/>
                <a:cs typeface="Times New Roman" pitchFamily="18" charset="0"/>
              </a:rPr>
              <a:t>Designing and Conducting Mixed Methods Research</a:t>
            </a:r>
            <a:r>
              <a:rPr lang="en-US" sz="2000" dirty="0" smtClean="0">
                <a:latin typeface="Times New Roman" pitchFamily="18" charset="0"/>
                <a:cs typeface="Times New Roman" pitchFamily="18" charset="0"/>
              </a:rPr>
              <a:t> (2</a:t>
            </a:r>
            <a:r>
              <a:rPr lang="en-US" sz="2000" baseline="30000" dirty="0" smtClean="0">
                <a:latin typeface="Times New Roman" pitchFamily="18" charset="0"/>
                <a:cs typeface="Times New Roman" pitchFamily="18" charset="0"/>
              </a:rPr>
              <a:t>nd</a:t>
            </a:r>
            <a:r>
              <a:rPr lang="en-US" sz="2000" dirty="0" smtClean="0">
                <a:latin typeface="Times New Roman" pitchFamily="18" charset="0"/>
                <a:cs typeface="Times New Roman" pitchFamily="18" charset="0"/>
              </a:rPr>
              <a:t> Ed.). Sage Publications, Inc.</a:t>
            </a:r>
          </a:p>
          <a:p>
            <a:pPr lvl="0"/>
            <a:r>
              <a:rPr lang="en-US" sz="2000" dirty="0" err="1" smtClean="0">
                <a:latin typeface="Times New Roman" pitchFamily="18" charset="0"/>
                <a:cs typeface="Times New Roman" pitchFamily="18" charset="0"/>
              </a:rPr>
              <a:t>Farkas</a:t>
            </a:r>
            <a:r>
              <a:rPr lang="en-US" sz="2000" dirty="0" smtClean="0">
                <a:latin typeface="Times New Roman" pitchFamily="18" charset="0"/>
                <a:cs typeface="Times New Roman" pitchFamily="18" charset="0"/>
              </a:rPr>
              <a:t>, A. (2019). Lf Aligner (Version 4.21) [Computer Software]. Available From </a:t>
            </a:r>
            <a:r>
              <a:rPr lang="en-US" sz="2000" u="sng" dirty="0" smtClean="0">
                <a:latin typeface="Times New Roman" pitchFamily="18" charset="0"/>
                <a:cs typeface="Times New Roman" pitchFamily="18" charset="0"/>
                <a:hlinkClick r:id="rId8"/>
              </a:rPr>
              <a:t>Https://Sourceforge.Net/Projects/Aligner/</a:t>
            </a:r>
            <a:endParaRPr lang="en-US" sz="2000" u="sng" dirty="0" smtClean="0">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Lakoff</a:t>
            </a:r>
            <a:r>
              <a:rPr lang="en-US" sz="2000" dirty="0" smtClean="0">
                <a:latin typeface="Times New Roman" pitchFamily="18" charset="0"/>
                <a:cs typeface="Times New Roman" pitchFamily="18" charset="0"/>
              </a:rPr>
              <a:t>, G. (1973). Hedges: A Study in Meaning Criteria and </a:t>
            </a:r>
            <a:r>
              <a:rPr lang="en-US" sz="2000" dirty="0">
                <a:latin typeface="Times New Roman" pitchFamily="18" charset="0"/>
                <a:cs typeface="Times New Roman" pitchFamily="18" charset="0"/>
              </a:rPr>
              <a:t>t</a:t>
            </a:r>
            <a:r>
              <a:rPr lang="en-US" sz="2000" dirty="0" smtClean="0">
                <a:latin typeface="Times New Roman" pitchFamily="18" charset="0"/>
                <a:cs typeface="Times New Roman" pitchFamily="18" charset="0"/>
              </a:rPr>
              <a:t>he Logic of Fuzzy Concepts. </a:t>
            </a:r>
            <a:r>
              <a:rPr lang="en-US" sz="2000" i="1" dirty="0" smtClean="0">
                <a:latin typeface="Times New Roman" pitchFamily="18" charset="0"/>
                <a:cs typeface="Times New Roman" pitchFamily="18" charset="0"/>
              </a:rPr>
              <a:t>Journal of Philosophical Logic</a:t>
            </a:r>
            <a:r>
              <a:rPr lang="en-US"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 458-508.</a:t>
            </a:r>
          </a:p>
          <a:p>
            <a:r>
              <a:rPr lang="en-US" sz="2000" dirty="0" err="1" smtClean="0">
                <a:latin typeface="Times New Roman" pitchFamily="18" charset="0"/>
                <a:cs typeface="Times New Roman" pitchFamily="18" charset="0"/>
              </a:rPr>
              <a:t>Salager-meyer</a:t>
            </a:r>
            <a:r>
              <a:rPr lang="en-US" sz="2000" dirty="0" smtClean="0">
                <a:latin typeface="Times New Roman" pitchFamily="18" charset="0"/>
                <a:cs typeface="Times New Roman" pitchFamily="18" charset="0"/>
              </a:rPr>
              <a:t>, F. (1997). Scientific Multilingualism and “Lesser Languages”. </a:t>
            </a:r>
            <a:r>
              <a:rPr lang="en-US" sz="2000" i="1" dirty="0" err="1" smtClean="0">
                <a:latin typeface="Times New Roman" pitchFamily="18" charset="0"/>
                <a:cs typeface="Times New Roman" pitchFamily="18" charset="0"/>
              </a:rPr>
              <a:t>Interciencia</a:t>
            </a:r>
            <a:r>
              <a:rPr lang="en-US"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22</a:t>
            </a:r>
            <a:r>
              <a:rPr lang="en-US" sz="2000" dirty="0" smtClean="0">
                <a:latin typeface="Times New Roman" pitchFamily="18" charset="0"/>
                <a:cs typeface="Times New Roman" pitchFamily="18" charset="0"/>
              </a:rPr>
              <a:t>(4), 197–201.</a:t>
            </a:r>
          </a:p>
          <a:p>
            <a:pPr lvl="0"/>
            <a:r>
              <a:rPr lang="en-US" sz="2000" dirty="0" err="1" smtClean="0">
                <a:latin typeface="Times New Roman" pitchFamily="18" charset="0"/>
                <a:cs typeface="Times New Roman" pitchFamily="18" charset="0"/>
              </a:rPr>
              <a:t>Tahririan</a:t>
            </a:r>
            <a:r>
              <a:rPr lang="en-US" sz="2000" dirty="0" smtClean="0">
                <a:latin typeface="Times New Roman" pitchFamily="18" charset="0"/>
                <a:cs typeface="Times New Roman" pitchFamily="18" charset="0"/>
              </a:rPr>
              <a:t>, M.H. and </a:t>
            </a:r>
            <a:r>
              <a:rPr lang="en-US" sz="2000" dirty="0" err="1" smtClean="0">
                <a:latin typeface="Times New Roman" pitchFamily="18" charset="0"/>
                <a:cs typeface="Times New Roman" pitchFamily="18" charset="0"/>
              </a:rPr>
              <a:t>Shahzamani</a:t>
            </a:r>
            <a:r>
              <a:rPr lang="en-US" sz="2000" dirty="0" smtClean="0">
                <a:latin typeface="Times New Roman" pitchFamily="18" charset="0"/>
                <a:cs typeface="Times New Roman" pitchFamily="18" charset="0"/>
              </a:rPr>
              <a:t>, M. (2009). Hedging in English and Persian Editorials: A Contrastive Study</a:t>
            </a:r>
            <a:r>
              <a:rPr lang="en-US" sz="2000" i="1" dirty="0" smtClean="0">
                <a:latin typeface="Times New Roman" pitchFamily="18" charset="0"/>
                <a:cs typeface="Times New Roman" pitchFamily="18" charset="0"/>
              </a:rPr>
              <a:t>. International Journal of Applied Linguistics</a:t>
            </a:r>
            <a:r>
              <a:rPr lang="en-US"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12</a:t>
            </a:r>
            <a:r>
              <a:rPr lang="en-US" sz="2000" dirty="0" smtClean="0">
                <a:latin typeface="Times New Roman" pitchFamily="18" charset="0"/>
                <a:cs typeface="Times New Roman" pitchFamily="18" charset="0"/>
              </a:rPr>
              <a:t>(1), 199-221.</a:t>
            </a:r>
          </a:p>
          <a:p>
            <a:pPr lvl="0"/>
            <a:r>
              <a:rPr lang="en-US" sz="2000" dirty="0" err="1" smtClean="0">
                <a:latin typeface="Times New Roman" pitchFamily="18" charset="0"/>
                <a:cs typeface="Times New Roman" pitchFamily="18" charset="0"/>
              </a:rPr>
              <a:t>Vinay</a:t>
            </a:r>
            <a:r>
              <a:rPr lang="en-US" sz="2000" dirty="0" smtClean="0">
                <a:latin typeface="Times New Roman" pitchFamily="18" charset="0"/>
                <a:cs typeface="Times New Roman" pitchFamily="18" charset="0"/>
              </a:rPr>
              <a:t>, J. P. And </a:t>
            </a:r>
            <a:r>
              <a:rPr lang="en-US" sz="2000" dirty="0" err="1" smtClean="0">
                <a:latin typeface="Times New Roman" pitchFamily="18" charset="0"/>
                <a:cs typeface="Times New Roman" pitchFamily="18" charset="0"/>
              </a:rPr>
              <a:t>Darbelnet</a:t>
            </a:r>
            <a:r>
              <a:rPr lang="en-US" sz="2000" dirty="0" smtClean="0">
                <a:latin typeface="Times New Roman" pitchFamily="18" charset="0"/>
                <a:cs typeface="Times New Roman" pitchFamily="18" charset="0"/>
              </a:rPr>
              <a:t>, J. (1958). </a:t>
            </a:r>
            <a:r>
              <a:rPr lang="fr-FR" sz="2000" i="1" dirty="0" smtClean="0">
                <a:latin typeface="Times New Roman" pitchFamily="18" charset="0"/>
                <a:cs typeface="Times New Roman" pitchFamily="18" charset="0"/>
              </a:rPr>
              <a:t>Stylistique Comparée du Français et </a:t>
            </a:r>
            <a:r>
              <a:rPr lang="fr-FR" sz="2000" i="1" dirty="0">
                <a:latin typeface="Times New Roman" pitchFamily="18" charset="0"/>
                <a:cs typeface="Times New Roman" pitchFamily="18" charset="0"/>
              </a:rPr>
              <a:t>d</a:t>
            </a:r>
            <a:r>
              <a:rPr lang="fr-FR" sz="2000" i="1" dirty="0" smtClean="0">
                <a:latin typeface="Times New Roman" pitchFamily="18" charset="0"/>
                <a:cs typeface="Times New Roman" pitchFamily="18" charset="0"/>
              </a:rPr>
              <a:t>e L’anglais. Méthode de Traduction</a:t>
            </a:r>
            <a:r>
              <a:rPr lang="fr-FR" sz="2000" dirty="0" smtClean="0">
                <a:latin typeface="Times New Roman" pitchFamily="18" charset="0"/>
                <a:cs typeface="Times New Roman" pitchFamily="18" charset="0"/>
              </a:rPr>
              <a:t>. Didier.</a:t>
            </a:r>
            <a:endParaRPr lang="en-US" sz="2000" dirty="0">
              <a:latin typeface="Times New Roman" pitchFamily="18" charset="0"/>
              <a:cs typeface="Times New Roman" pitchFamily="18" charset="0"/>
            </a:endParaRPr>
          </a:p>
        </p:txBody>
      </p:sp>
      <p:pic>
        <p:nvPicPr>
          <p:cNvPr id="1025" name="Picture 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725400" y="7784074"/>
            <a:ext cx="5772910" cy="327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2088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1454</TotalTime>
  <Words>1401</Words>
  <Application>Microsoft Office PowerPoint</Application>
  <PresentationFormat>Personalizado</PresentationFormat>
  <Paragraphs>50</Paragraphs>
  <Slides>1</Slides>
  <Notes>1</Notes>
  <HiddenSlides>0</HiddenSlides>
  <MMClips>0</MMClips>
  <ScaleCrop>false</ScaleCrop>
  <HeadingPairs>
    <vt:vector size="4" baseType="variant">
      <vt:variant>
        <vt:lpstr>Tema</vt:lpstr>
      </vt:variant>
      <vt:variant>
        <vt:i4>2</vt:i4>
      </vt:variant>
      <vt:variant>
        <vt:lpstr>Títulos de diapositiva</vt:lpstr>
      </vt:variant>
      <vt:variant>
        <vt:i4>1</vt:i4>
      </vt:variant>
    </vt:vector>
  </HeadingPairs>
  <TitlesOfParts>
    <vt:vector size="3" baseType="lpstr">
      <vt:lpstr>A1 Template</vt:lpstr>
      <vt:lpstr>Without Guides</vt:lpstr>
      <vt:lpstr>Presentación de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HP</cp:lastModifiedBy>
  <cp:revision>44</cp:revision>
  <dcterms:created xsi:type="dcterms:W3CDTF">2012-02-10T00:21:22Z</dcterms:created>
  <dcterms:modified xsi:type="dcterms:W3CDTF">2021-11-13T16:36:00Z</dcterms:modified>
  <cp:category>Research poster templates</cp:category>
</cp:coreProperties>
</file>