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50" d="100"/>
          <a:sy n="50" d="100"/>
        </p:scale>
        <p:origin x="342" y="-661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11/11/2021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linh@uclv.edu.c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mailto:lsotolongooviedo@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350995" y="5784758"/>
            <a:ext cx="10344750" cy="5120940"/>
          </a:xfrm>
        </p:spPr>
        <p:txBody>
          <a:bodyPr/>
          <a:lstStyle/>
          <a:p>
            <a:pPr algn="just"/>
            <a:r>
              <a:rPr lang="es-ES" dirty="0"/>
              <a:t>Durante los primeros contactos de un estudiante con una lengua extranjera (L2), que presenta una misma raíz lingüística que su lengua materna (L1), puede cometer algunos errores debido a la interferencia de la norma que ya conoce. Es por esto que son constantemente actualizados los estudios que abarcan los numerosos puntos de contactos entre idiomas descendientes del </a:t>
            </a:r>
            <a:r>
              <a:rPr lang="es-ES" dirty="0" smtClean="0"/>
              <a:t>latín.</a:t>
            </a:r>
          </a:p>
          <a:p>
            <a:pPr algn="just"/>
            <a:r>
              <a:rPr lang="es-ES" dirty="0" smtClean="0"/>
              <a:t>Para </a:t>
            </a:r>
            <a:r>
              <a:rPr lang="es-ES" dirty="0"/>
              <a:t>atender este tipo de situaciones, surgió en la década de 1950 la Lingüística Contrastiva (LC), también conocida como Lingüística de contraste. Uno de sus principales postulados defiende que un estudiante que se encuentre en un proceso de aprendizaje de una lengua extranjera (L2) o variantes de su propia lengua, suele presentar errores, debido a las «interferencias» que provoca el sistema lingüístico de su lengua materna (L1).  La LC engloba tres métodos fundamentales: El Análisis Contrastivo (AC), el Análisis de Errores (AE) y la </a:t>
            </a:r>
            <a:r>
              <a:rPr lang="es-ES" dirty="0" err="1"/>
              <a:t>Interlengua</a:t>
            </a:r>
            <a:r>
              <a:rPr lang="es-ES" dirty="0"/>
              <a:t> (IL). Por supuesto, estos no solo se limitan a la determinación de las diferencias lingüísticas que existen entre dos lenguas, sino que brindan elementos esenciales para perfeccionar el proceso de aprendizaje de la L2. </a:t>
            </a:r>
          </a:p>
          <a:p>
            <a:pPr algn="just"/>
            <a:r>
              <a:rPr lang="es-ES" dirty="0" smtClean="0"/>
              <a:t>El </a:t>
            </a:r>
            <a:r>
              <a:rPr lang="es-ES" dirty="0"/>
              <a:t>objetivo de este trabajo está orientado a la exposición de las interferencias léxicas del portugués en el español de estudiantes angolanos.</a:t>
            </a:r>
          </a:p>
          <a:p>
            <a:pPr algn="just"/>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smtClean="0"/>
              <a:t>INTRODUCCION </a:t>
            </a:r>
            <a:r>
              <a:rPr lang="en-US" dirty="0"/>
              <a:t>(OBJETIVOS)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p:txBody>
          <a:bodyPr/>
          <a:lstStyle/>
          <a:p>
            <a:r>
              <a:rPr lang="en-US" dirty="0" smtClean="0"/>
              <a:t>METODOLOGIA</a:t>
            </a:r>
            <a:endParaRPr lang="en-US" dirty="0"/>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smtClean="0"/>
              <a:t>RESULTADOS </a:t>
            </a:r>
            <a:r>
              <a:rPr lang="en-US" dirty="0"/>
              <a:t>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3"/>
            <a:ext cx="9806234" cy="10968694"/>
          </a:xfrm>
        </p:spPr>
        <p:txBody>
          <a:bodyPr/>
          <a:lstStyle/>
          <a:p>
            <a:pPr algn="just"/>
            <a:r>
              <a:rPr lang="es-ES" dirty="0"/>
              <a:t>La transferencia, como refiere </a:t>
            </a:r>
            <a:r>
              <a:rPr lang="es-ES" dirty="0" err="1"/>
              <a:t>Godes</a:t>
            </a:r>
            <a:r>
              <a:rPr lang="es-ES" dirty="0"/>
              <a:t> de Andrade, es un fenómeno inherente a los procesos de traducción, de enseñanza y de aprendizaje de lenguas. Si por una parte el fenómeno de la transferencia puede mejorar esos procesos, por otra puede dan lugar a que se generen interferencias de la L1 en diferentes niveles de las estructuras de la L2, esto puede incrementarse si estos idiomas pertenecen a una misma rama lingüística.</a:t>
            </a:r>
          </a:p>
          <a:p>
            <a:pPr algn="just"/>
            <a:r>
              <a:rPr lang="es-ES" dirty="0"/>
              <a:t>Resulta un poco complejo establecer una definición completa del término interferencia, pues la mayor parte de los investigadores se rigen por distintos criterios y enfoques. Sin embargo, en la mayoría puede notarse que eligen separar las interferencias de acuerdo con los distintos niveles de la lengua: fónico, morfológico, lexical y sintáctico. Otros han abarcado el nivel discursivo e incluso hacen referencia a las cuestiones extralingüísticas que influyen en la creación de estas interferencias.</a:t>
            </a:r>
          </a:p>
          <a:p>
            <a:pPr algn="just"/>
            <a:r>
              <a:rPr lang="es-ES" dirty="0" smtClean="0"/>
              <a:t>Las </a:t>
            </a:r>
            <a:r>
              <a:rPr lang="es-ES" dirty="0"/>
              <a:t>interferencias léxico-semánticas, son aquellas que se caracterizan por el cambio tanto en la forma como en el significado de un vocablo. En el caso del español y el portugués, hay muchas palabras que coinciden tanto en forma como en significado, elementos que pueden facilitar el aprendizaje del vocabulario. </a:t>
            </a:r>
            <a:endParaRPr lang="es-ES" dirty="0" smtClean="0"/>
          </a:p>
          <a:p>
            <a:pPr algn="just"/>
            <a:r>
              <a:rPr lang="es-ES" dirty="0"/>
              <a:t>De </a:t>
            </a:r>
            <a:r>
              <a:rPr lang="es-ES" dirty="0" smtClean="0"/>
              <a:t>las composiciones analizadas, </a:t>
            </a:r>
            <a:r>
              <a:rPr lang="es-ES" dirty="0"/>
              <a:t>fueron encontrados 348 errores y de ellos solamente 37 fueron clasificadas como interferencias lexicales.</a:t>
            </a:r>
          </a:p>
          <a:p>
            <a:pPr algn="just"/>
            <a:r>
              <a:rPr lang="es-ES" dirty="0" smtClean="0"/>
              <a:t>Los </a:t>
            </a:r>
            <a:r>
              <a:rPr lang="es-ES" dirty="0"/>
              <a:t>«falsos amigos» están muy vinculados a los calcos lingüísticos, además de abarcar las interferencias sintácticas. Muchos autores los han relacionado con el término cognado, los cuales abarcan a aquellos vocablos que han tenido un mismo origen etimológico, pero varían en cuanto a la evolución fonética. Tal es el caso de «noche» (español) y «</a:t>
            </a:r>
            <a:r>
              <a:rPr lang="es-ES" dirty="0" err="1"/>
              <a:t>noite</a:t>
            </a:r>
            <a:r>
              <a:rPr lang="es-ES" dirty="0"/>
              <a:t>» (portugués), pues descienden del latín «</a:t>
            </a:r>
            <a:r>
              <a:rPr lang="es-ES" dirty="0" err="1"/>
              <a:t>nox</a:t>
            </a:r>
            <a:r>
              <a:rPr lang="es-ES" dirty="0"/>
              <a:t>, </a:t>
            </a:r>
            <a:r>
              <a:rPr lang="es-ES" dirty="0" err="1"/>
              <a:t>noctis</a:t>
            </a:r>
            <a:r>
              <a:rPr lang="es-ES" dirty="0"/>
              <a:t>». De igual forma, los «falsos amigos» pueden coincidir con los «falsos cognados», que son palabras que pertenecen a idiomas diferentes pero que se asemejan en cuanto a forma o significado, a pesar de que no provienen de una misma raíz lingüística. En el caso de los vocablos </a:t>
            </a:r>
            <a:r>
              <a:rPr lang="es-ES" dirty="0" err="1"/>
              <a:t>criança</a:t>
            </a:r>
            <a:r>
              <a:rPr lang="es-ES" dirty="0"/>
              <a:t> (niño en portugués) y crianza (en español), suelen ser </a:t>
            </a:r>
            <a:r>
              <a:rPr lang="es-ES" dirty="0" err="1"/>
              <a:t>confusse</a:t>
            </a:r>
            <a:r>
              <a:rPr lang="es-ES" dirty="0"/>
              <a:t> ofrecen las diferentes interferencias encontradas en la muestra, que están relacionadas con los falsos amigos, en especial, aquellos que afectan el empleo de los sustantivos, adjetivos, adverbios y formas </a:t>
            </a:r>
            <a:r>
              <a:rPr lang="es-ES" dirty="0" err="1"/>
              <a:t>verbalesos</a:t>
            </a:r>
            <a:r>
              <a:rPr lang="es-ES" dirty="0"/>
              <a:t> para el estudiante </a:t>
            </a:r>
            <a:r>
              <a:rPr lang="es-ES" dirty="0" err="1"/>
              <a:t>lusófono</a:t>
            </a:r>
            <a:r>
              <a:rPr lang="es-ES" dirty="0"/>
              <a:t> durante el proceso de aprendizaje</a:t>
            </a:r>
            <a:r>
              <a:rPr lang="es-ES" dirty="0" smtClean="0"/>
              <a:t>.</a:t>
            </a:r>
          </a:p>
          <a:p>
            <a:endParaRPr lang="es-ES" dirty="0" smtClean="0"/>
          </a:p>
          <a:p>
            <a:endParaRPr lang="es-ES" dirty="0"/>
          </a:p>
          <a:p>
            <a:endParaRPr lang="es-ES" dirty="0" smtClean="0"/>
          </a:p>
          <a:p>
            <a:endParaRPr lang="en-U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846595" y="15051775"/>
            <a:ext cx="10090978" cy="809789"/>
          </a:xfrm>
        </p:spPr>
        <p:txBody>
          <a:bodyPr/>
          <a:lstStyle/>
          <a:p>
            <a:r>
              <a:rPr lang="en-US" dirty="0" smtClean="0"/>
              <a:t>CONCLUSIONES</a:t>
            </a:r>
            <a:endParaRPr lang="en-US" dirty="0"/>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42726" y="15655136"/>
            <a:ext cx="10094847" cy="3767341"/>
          </a:xfrm>
        </p:spPr>
        <p:txBody>
          <a:bodyPr/>
          <a:lstStyle/>
          <a:p>
            <a:pPr algn="just"/>
            <a:r>
              <a:rPr lang="es-ES" dirty="0"/>
              <a:t>Como ha podido apreciarse, se han empleado los métodos comprendidos en la Lingüística Contrastiva, pues se encarga de comparar sistemas lingüísticos entre dos o más lenguas, y de estudiar los efectos que las diferencias entre las normas analizadas provocan en el estudiante. Además, se ha determinado que, para establecer las principales interferencias lexicales, el modelo de la </a:t>
            </a:r>
            <a:r>
              <a:rPr lang="es-ES" dirty="0" err="1"/>
              <a:t>Interlengua</a:t>
            </a:r>
            <a:r>
              <a:rPr lang="es-ES" dirty="0"/>
              <a:t> resulta más eficaz para analizar de manera detallada los primeros contactos del estudiante </a:t>
            </a:r>
            <a:r>
              <a:rPr lang="es-ES" dirty="0" err="1"/>
              <a:t>lusófono</a:t>
            </a:r>
            <a:r>
              <a:rPr lang="es-ES" dirty="0"/>
              <a:t> con el español. Sin embargo, no puede descartarse el empleo del Análisis de Errores para localizar y describir los problemas más recurrentes. En la muestra seleccionada, pudieron localizarse diferentes interferencias relacionadas con los falsos amigos, en especial, aquellos que afectan el empleo de los sustantivos, adjetivos, adverbios y formas verbales, lo cual pudo evidenciar las múltiples posibilidades analíticas y didácticas que ofrece este tema. Por tanto, este tipo de estudio puede aportar una visión más exacta del nivel de aprendizaje de los estudiantes y una guía en el proceso docente educativo en sentido general.</a:t>
            </a:r>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297410" y="27186410"/>
            <a:ext cx="9886190" cy="2474061"/>
          </a:xfrm>
        </p:spPr>
        <p:txBody>
          <a:bodyPr/>
          <a:lstStyle/>
          <a:p>
            <a:r>
              <a:rPr lang="en-US" dirty="0" err="1" smtClean="0">
                <a:hlinkClick r:id="rId3"/>
              </a:rPr>
              <a:t>Muchas</a:t>
            </a:r>
            <a:r>
              <a:rPr lang="en-US" dirty="0" smtClean="0">
                <a:hlinkClick r:id="rId3"/>
              </a:rPr>
              <a:t> gracias</a:t>
            </a:r>
          </a:p>
          <a:p>
            <a:r>
              <a:rPr lang="en-US" dirty="0" smtClean="0">
                <a:hlinkClick r:id="rId3"/>
              </a:rPr>
              <a:t>marilinh@uclv.edu.cu</a:t>
            </a:r>
            <a:endParaRPr lang="en-US" dirty="0" smtClean="0"/>
          </a:p>
          <a:p>
            <a:r>
              <a:rPr lang="en-US" dirty="0" smtClean="0">
                <a:hlinkClick r:id="rId4"/>
              </a:rPr>
              <a:t>lsotolongooviedo@gmail.com</a:t>
            </a:r>
            <a:endParaRPr lang="en-US" dirty="0" smtClean="0"/>
          </a:p>
          <a:p>
            <a:endParaRPr lang="en-US" dirty="0"/>
          </a:p>
          <a:p>
            <a:endParaRPr lang="en-US" dirty="0" smtClean="0"/>
          </a:p>
          <a:p>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0616" y="13633725"/>
            <a:ext cx="10102728" cy="2227840"/>
          </a:xfrm>
        </p:spPr>
        <p:txBody>
          <a:bodyPr/>
          <a:lstStyle/>
          <a:p>
            <a:r>
              <a:rPr lang="es-ES" dirty="0"/>
              <a:t>Para ilustrar esta situación, se realizó una exhaustiva revisión de 225 composiciones hechas por 38 estudiantes angolanos que cursaron el Primer año de español para extranjeros en la Universidad Central «Marta Abreu» de Las Villas entre los años </a:t>
            </a:r>
            <a:r>
              <a:rPr lang="es-ES" dirty="0" smtClean="0"/>
              <a:t>2018 </a:t>
            </a:r>
            <a:r>
              <a:rPr lang="es-ES" dirty="0"/>
              <a:t>y </a:t>
            </a:r>
            <a:r>
              <a:rPr lang="es-ES" dirty="0" smtClean="0"/>
              <a:t>2019. </a:t>
            </a:r>
          </a:p>
          <a:p>
            <a:r>
              <a:rPr lang="es-ES" dirty="0"/>
              <a:t>En esta investigación se </a:t>
            </a:r>
            <a:r>
              <a:rPr lang="es-ES" dirty="0" smtClean="0"/>
              <a:t>analiza </a:t>
            </a:r>
            <a:r>
              <a:rPr lang="es-ES" dirty="0"/>
              <a:t>si la cercanía entre el portugués y el español constituye una ventaja o una dificultad para el estudiante </a:t>
            </a:r>
            <a:r>
              <a:rPr lang="es-ES" dirty="0" err="1"/>
              <a:t>lusófono</a:t>
            </a:r>
            <a:r>
              <a:rPr lang="es-ES" dirty="0"/>
              <a:t>. Por último, se ofrecen las interferencias encontradas en la muestra seleccionada</a:t>
            </a:r>
            <a:r>
              <a:rPr lang="es-ES" dirty="0" smtClean="0"/>
              <a:t>.</a:t>
            </a:r>
            <a:endParaRPr lang="es-E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a:bodyPr>
          <a:lstStyle/>
          <a:p>
            <a:r>
              <a:rPr lang="es-ES" sz="4000" b="1" dirty="0" smtClean="0"/>
              <a:t>INTERFERENCIAS </a:t>
            </a:r>
            <a:r>
              <a:rPr lang="es-ES" sz="4000" b="1" dirty="0"/>
              <a:t>LÉXICAS DEL PORTUGUÉS EN EL ESPAÑOL</a:t>
            </a:r>
            <a:r>
              <a:rPr lang="en-US" sz="4000" b="1" dirty="0" smtClean="0"/>
              <a:t> </a:t>
            </a:r>
            <a:endParaRPr lang="en-US" sz="4000" b="1"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s-ES" dirty="0"/>
              <a:t>I SIMPOSIO INTERNACIONAL “DESARROLLO HUMANO, EQUIDAD Y JUSTICIA </a:t>
            </a:r>
            <a:r>
              <a:rPr lang="es-ES" dirty="0" smtClean="0"/>
              <a:t>SOCIAL</a:t>
            </a:r>
            <a:endParaRPr lang="en-US" dirty="0"/>
          </a:p>
        </p:txBody>
      </p:sp>
      <p:grpSp>
        <p:nvGrpSpPr>
          <p:cNvPr id="15" name="Group 3">
            <a:extLst>
              <a:ext uri="{FF2B5EF4-FFF2-40B4-BE49-F238E27FC236}">
                <a16:creationId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id="{A1BB4E84-6C95-42E9-980E-D713A8ECE423}"/>
                </a:ext>
              </a:extLst>
            </p:cNvPr>
            <p:cNvPicPr>
              <a:picLocks noChangeAspect="1"/>
            </p:cNvPicPr>
            <p:nvPr/>
          </p:nvPicPr>
          <p:blipFill>
            <a:blip r:embed="rId5"/>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6"/>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6"/>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0467017"/>
            <a:ext cx="20652828" cy="751448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l"/>
            <a:r>
              <a:rPr lang="es-ES" sz="2000" dirty="0">
                <a:latin typeface="Times New Roman" panose="02020603050405020304" pitchFamily="18" charset="0"/>
                <a:cs typeface="Times New Roman" panose="02020603050405020304" pitchFamily="18" charset="0"/>
              </a:rPr>
              <a:t>Referencias bibliográficas</a:t>
            </a:r>
          </a:p>
          <a:p>
            <a:pPr algn="l"/>
            <a:r>
              <a:rPr lang="es-ES" sz="2000" b="0" dirty="0">
                <a:latin typeface="Times New Roman" panose="02020603050405020304" pitchFamily="18" charset="0"/>
                <a:cs typeface="Times New Roman" panose="02020603050405020304" pitchFamily="18" charset="0"/>
              </a:rPr>
              <a:t>Almeida Melo, A. V. (2016). La </a:t>
            </a:r>
            <a:r>
              <a:rPr lang="es-ES" sz="2000" b="0" dirty="0" err="1">
                <a:latin typeface="Times New Roman" panose="02020603050405020304" pitchFamily="18" charset="0"/>
                <a:cs typeface="Times New Roman" panose="02020603050405020304" pitchFamily="18" charset="0"/>
              </a:rPr>
              <a:t>inerferencia</a:t>
            </a:r>
            <a:r>
              <a:rPr lang="es-ES" sz="2000" b="0" dirty="0">
                <a:latin typeface="Times New Roman" panose="02020603050405020304" pitchFamily="18" charset="0"/>
                <a:cs typeface="Times New Roman" panose="02020603050405020304" pitchFamily="18" charset="0"/>
              </a:rPr>
              <a:t> del </a:t>
            </a:r>
            <a:r>
              <a:rPr lang="es-ES" sz="2000" b="0" dirty="0" err="1">
                <a:latin typeface="Times New Roman" panose="02020603050405020304" pitchFamily="18" charset="0"/>
                <a:cs typeface="Times New Roman" panose="02020603050405020304" pitchFamily="18" charset="0"/>
              </a:rPr>
              <a:t>portugues</a:t>
            </a:r>
            <a:r>
              <a:rPr lang="es-ES" sz="2000" b="0" dirty="0">
                <a:latin typeface="Times New Roman" panose="02020603050405020304" pitchFamily="18" charset="0"/>
                <a:cs typeface="Times New Roman" panose="02020603050405020304" pitchFamily="18" charset="0"/>
              </a:rPr>
              <a:t> en el español: la dificultad de los alumnos de la enseñanza mediana. Obtenido de http://dspace.bc.uepb.edu.br/jspui/handle/123456789/11743</a:t>
            </a:r>
          </a:p>
          <a:p>
            <a:pPr algn="l"/>
            <a:r>
              <a:rPr lang="es-ES" sz="2000" b="0" dirty="0">
                <a:latin typeface="Times New Roman" panose="02020603050405020304" pitchFamily="18" charset="0"/>
                <a:cs typeface="Times New Roman" panose="02020603050405020304" pitchFamily="18" charset="0"/>
              </a:rPr>
              <a:t>Araujo, B. (2008). Análisis contrastivo de las construcciones pasivas en Español (E) y en el Portugués Brasileño (PB). SIGNOS ELE, 1-4.</a:t>
            </a:r>
          </a:p>
          <a:p>
            <a:pPr algn="l"/>
            <a:r>
              <a:rPr lang="es-ES" sz="2000" b="0" dirty="0">
                <a:latin typeface="Times New Roman" panose="02020603050405020304" pitchFamily="18" charset="0"/>
                <a:cs typeface="Times New Roman" panose="02020603050405020304" pitchFamily="18" charset="0"/>
              </a:rPr>
              <a:t>Barbieri </a:t>
            </a:r>
            <a:r>
              <a:rPr lang="es-ES" sz="2000" b="0" dirty="0" err="1">
                <a:latin typeface="Times New Roman" panose="02020603050405020304" pitchFamily="18" charset="0"/>
                <a:cs typeface="Times New Roman" panose="02020603050405020304" pitchFamily="18" charset="0"/>
              </a:rPr>
              <a:t>Durão</a:t>
            </a:r>
            <a:r>
              <a:rPr lang="es-ES" sz="2000" b="0" dirty="0">
                <a:latin typeface="Times New Roman" panose="02020603050405020304" pitchFamily="18" charset="0"/>
                <a:cs typeface="Times New Roman" panose="02020603050405020304" pitchFamily="18" charset="0"/>
              </a:rPr>
              <a:t>, A. B. de A. y Benítez Pérez, P. (2016). Lingüística contrastiva español-portugués: estado de la cuestión. Obtenido de https://cvc.cervantes.es/ensenanza/biblioteca_ele/publicaciones_centros/PDF/rio_2005/04_balbino-benitez.pdf</a:t>
            </a:r>
          </a:p>
          <a:p>
            <a:pPr algn="l"/>
            <a:r>
              <a:rPr lang="es-ES" sz="2000" b="0" dirty="0" err="1">
                <a:latin typeface="Times New Roman" panose="02020603050405020304" pitchFamily="18" charset="0"/>
                <a:cs typeface="Times New Roman" panose="02020603050405020304" pitchFamily="18" charset="0"/>
              </a:rPr>
              <a:t>Barreira</a:t>
            </a:r>
            <a:r>
              <a:rPr lang="es-ES" sz="2000" b="0" dirty="0">
                <a:latin typeface="Times New Roman" panose="02020603050405020304" pitchFamily="18" charset="0"/>
                <a:cs typeface="Times New Roman" panose="02020603050405020304" pitchFamily="18" charset="0"/>
              </a:rPr>
              <a:t>, V. (2003). La enseñanza del verbo y sus aspectos comparativos portugués- español. </a:t>
            </a:r>
            <a:r>
              <a:rPr lang="es-ES" sz="2000" b="0" dirty="0" err="1">
                <a:latin typeface="Times New Roman" panose="02020603050405020304" pitchFamily="18" charset="0"/>
                <a:cs typeface="Times New Roman" panose="02020603050405020304" pitchFamily="18" charset="0"/>
              </a:rPr>
              <a:t>Ideação</a:t>
            </a:r>
            <a:r>
              <a:rPr lang="es-ES" sz="2000" b="0" dirty="0">
                <a:latin typeface="Times New Roman" panose="02020603050405020304" pitchFamily="18" charset="0"/>
                <a:cs typeface="Times New Roman" panose="02020603050405020304" pitchFamily="18" charset="0"/>
              </a:rPr>
              <a:t>: Revista do Centro de </a:t>
            </a:r>
            <a:r>
              <a:rPr lang="es-ES" sz="2000" b="0" dirty="0" err="1">
                <a:latin typeface="Times New Roman" panose="02020603050405020304" pitchFamily="18" charset="0"/>
                <a:cs typeface="Times New Roman" panose="02020603050405020304" pitchFamily="18" charset="0"/>
              </a:rPr>
              <a:t>Educação</a:t>
            </a:r>
            <a:r>
              <a:rPr lang="es-ES" sz="2000" b="0" dirty="0">
                <a:latin typeface="Times New Roman" panose="02020603050405020304" pitchFamily="18" charset="0"/>
                <a:cs typeface="Times New Roman" panose="02020603050405020304" pitchFamily="18" charset="0"/>
              </a:rPr>
              <a:t> e Letras, 129-138.</a:t>
            </a:r>
          </a:p>
          <a:p>
            <a:pPr algn="l"/>
            <a:r>
              <a:rPr lang="es-ES" sz="2000" b="0" dirty="0" err="1">
                <a:latin typeface="Times New Roman" panose="02020603050405020304" pitchFamily="18" charset="0"/>
                <a:cs typeface="Times New Roman" panose="02020603050405020304" pitchFamily="18" charset="0"/>
              </a:rPr>
              <a:t>Bassols</a:t>
            </a:r>
            <a:r>
              <a:rPr lang="es-ES" sz="2000" b="0" dirty="0">
                <a:latin typeface="Times New Roman" panose="02020603050405020304" pitchFamily="18" charset="0"/>
                <a:cs typeface="Times New Roman" panose="02020603050405020304" pitchFamily="18" charset="0"/>
              </a:rPr>
              <a:t> </a:t>
            </a:r>
            <a:r>
              <a:rPr lang="es-ES" sz="2000" b="0" dirty="0" err="1">
                <a:latin typeface="Times New Roman" panose="02020603050405020304" pitchFamily="18" charset="0"/>
                <a:cs typeface="Times New Roman" panose="02020603050405020304" pitchFamily="18" charset="0"/>
              </a:rPr>
              <a:t>Brisolara</a:t>
            </a:r>
            <a:r>
              <a:rPr lang="es-ES" sz="2000" b="0" dirty="0">
                <a:latin typeface="Times New Roman" panose="02020603050405020304" pitchFamily="18" charset="0"/>
                <a:cs typeface="Times New Roman" panose="02020603050405020304" pitchFamily="18" charset="0"/>
              </a:rPr>
              <a:t>, L. (2011). La interferencia del sistema consonántico del portugués en el uso del español. Estudios Lingüísticos Londrina, 165-182.</a:t>
            </a:r>
          </a:p>
          <a:p>
            <a:pPr algn="l"/>
            <a:r>
              <a:rPr lang="es-ES" sz="2000" b="0" dirty="0">
                <a:latin typeface="Times New Roman" panose="02020603050405020304" pitchFamily="18" charset="0"/>
                <a:cs typeface="Times New Roman" panose="02020603050405020304" pitchFamily="18" charset="0"/>
              </a:rPr>
              <a:t>Briones, A. I. (2002). Dificultades de la traducción portugués-español vistas a través de la lingüística. Actas del IX Congreso Brasileño de Profesores de Español (págs. 59-68). Brasilia: Secretaría General Técnica. Subdirección General De Información Y Publicaciones.</a:t>
            </a:r>
          </a:p>
          <a:p>
            <a:pPr algn="l"/>
            <a:r>
              <a:rPr lang="es-ES" sz="2000" b="0" dirty="0">
                <a:latin typeface="Times New Roman" panose="02020603050405020304" pitchFamily="18" charset="0"/>
                <a:cs typeface="Times New Roman" panose="02020603050405020304" pitchFamily="18" charset="0"/>
              </a:rPr>
              <a:t>Brown, A. (2011). "Estoy embarazado": Falsos amigos entre portugués y español a la luz de su frecuencia y etimología. Anuario brasileño de estudios hispánicos XXI, 13-36.</a:t>
            </a:r>
          </a:p>
          <a:p>
            <a:pPr algn="l"/>
            <a:r>
              <a:rPr lang="es-ES" sz="2000" b="0" dirty="0">
                <a:latin typeface="Times New Roman" panose="02020603050405020304" pitchFamily="18" charset="0"/>
                <a:cs typeface="Times New Roman" panose="02020603050405020304" pitchFamily="18" charset="0"/>
              </a:rPr>
              <a:t>Buitrago, S. H.; Ramírez, J. F.; Ríos, J. F.;. (2011). Interferencia lingüística en el aprendizaje simultáneo de varias lenguas extranjeras. Revista Latinoamericana de Ciencias Sociales, Niñez y Juventud, 721 - 737.</a:t>
            </a:r>
          </a:p>
          <a:p>
            <a:pPr algn="l"/>
            <a:r>
              <a:rPr lang="es-ES" sz="2000" b="0" dirty="0">
                <a:latin typeface="Times New Roman" panose="02020603050405020304" pitchFamily="18" charset="0"/>
                <a:cs typeface="Times New Roman" panose="02020603050405020304" pitchFamily="18" charset="0"/>
              </a:rPr>
              <a:t>C. García, E. (1990). </a:t>
            </a:r>
            <a:r>
              <a:rPr lang="es-ES" sz="2000" b="0" dirty="0" err="1">
                <a:latin typeface="Times New Roman" panose="02020603050405020304" pitchFamily="18" charset="0"/>
                <a:cs typeface="Times New Roman" panose="02020603050405020304" pitchFamily="18" charset="0"/>
              </a:rPr>
              <a:t>Bilingüísmo</a:t>
            </a:r>
            <a:r>
              <a:rPr lang="es-ES" sz="2000" b="0" dirty="0">
                <a:latin typeface="Times New Roman" panose="02020603050405020304" pitchFamily="18" charset="0"/>
                <a:cs typeface="Times New Roman" panose="02020603050405020304" pitchFamily="18" charset="0"/>
              </a:rPr>
              <a:t> e interferencia sintáctica. </a:t>
            </a:r>
            <a:r>
              <a:rPr lang="es-ES" sz="2000" b="0" dirty="0" err="1">
                <a:latin typeface="Times New Roman" panose="02020603050405020304" pitchFamily="18" charset="0"/>
                <a:cs typeface="Times New Roman" panose="02020603050405020304" pitchFamily="18" charset="0"/>
              </a:rPr>
              <a:t>Lexis</a:t>
            </a:r>
            <a:r>
              <a:rPr lang="es-ES" sz="2000" b="0" dirty="0">
                <a:latin typeface="Times New Roman" panose="02020603050405020304" pitchFamily="18" charset="0"/>
                <a:cs typeface="Times New Roman" panose="02020603050405020304" pitchFamily="18" charset="0"/>
              </a:rPr>
              <a:t> XIV, 151-195.</a:t>
            </a:r>
          </a:p>
          <a:p>
            <a:pPr algn="l"/>
            <a:r>
              <a:rPr lang="es-ES" sz="2000" b="0" dirty="0">
                <a:latin typeface="Times New Roman" panose="02020603050405020304" pitchFamily="18" charset="0"/>
                <a:cs typeface="Times New Roman" panose="02020603050405020304" pitchFamily="18" charset="0"/>
              </a:rPr>
              <a:t>Cardoso </a:t>
            </a:r>
            <a:r>
              <a:rPr lang="es-ES" sz="2000" b="0" dirty="0" err="1">
                <a:latin typeface="Times New Roman" panose="02020603050405020304" pitchFamily="18" charset="0"/>
                <a:cs typeface="Times New Roman" panose="02020603050405020304" pitchFamily="18" charset="0"/>
              </a:rPr>
              <a:t>Fernandes</a:t>
            </a:r>
            <a:r>
              <a:rPr lang="es-ES" sz="2000" b="0" dirty="0">
                <a:latin typeface="Times New Roman" panose="02020603050405020304" pitchFamily="18" charset="0"/>
                <a:cs typeface="Times New Roman" panose="02020603050405020304" pitchFamily="18" charset="0"/>
              </a:rPr>
              <a:t>, C. (2013). As </a:t>
            </a:r>
            <a:r>
              <a:rPr lang="es-ES" sz="2000" b="0" dirty="0" err="1">
                <a:latin typeface="Times New Roman" panose="02020603050405020304" pitchFamily="18" charset="0"/>
                <a:cs typeface="Times New Roman" panose="02020603050405020304" pitchFamily="18" charset="0"/>
              </a:rPr>
              <a:t>interferências</a:t>
            </a:r>
            <a:r>
              <a:rPr lang="es-ES" sz="2000" b="0" dirty="0">
                <a:latin typeface="Times New Roman" panose="02020603050405020304" pitchFamily="18" charset="0"/>
                <a:cs typeface="Times New Roman" panose="02020603050405020304" pitchFamily="18" charset="0"/>
              </a:rPr>
              <a:t> </a:t>
            </a:r>
            <a:r>
              <a:rPr lang="es-ES" sz="2000" b="0" dirty="0" err="1">
                <a:latin typeface="Times New Roman" panose="02020603050405020304" pitchFamily="18" charset="0"/>
                <a:cs typeface="Times New Roman" panose="02020603050405020304" pitchFamily="18" charset="0"/>
              </a:rPr>
              <a:t>lexicais</a:t>
            </a:r>
            <a:r>
              <a:rPr lang="es-ES" sz="2000" b="0" dirty="0">
                <a:latin typeface="Times New Roman" panose="02020603050405020304" pitchFamily="18" charset="0"/>
                <a:cs typeface="Times New Roman" panose="02020603050405020304" pitchFamily="18" charset="0"/>
              </a:rPr>
              <a:t> entre o </a:t>
            </a:r>
            <a:r>
              <a:rPr lang="es-ES" sz="2000" b="0" dirty="0" err="1">
                <a:latin typeface="Times New Roman" panose="02020603050405020304" pitchFamily="18" charset="0"/>
                <a:cs typeface="Times New Roman" panose="02020603050405020304" pitchFamily="18" charset="0"/>
              </a:rPr>
              <a:t>português</a:t>
            </a:r>
            <a:r>
              <a:rPr lang="es-ES" sz="2000" b="0" dirty="0">
                <a:latin typeface="Times New Roman" panose="02020603050405020304" pitchFamily="18" charset="0"/>
                <a:cs typeface="Times New Roman" panose="02020603050405020304" pitchFamily="18" charset="0"/>
              </a:rPr>
              <a:t> e o </a:t>
            </a:r>
            <a:r>
              <a:rPr lang="es-ES" sz="2000" b="0" dirty="0" err="1">
                <a:latin typeface="Times New Roman" panose="02020603050405020304" pitchFamily="18" charset="0"/>
                <a:cs typeface="Times New Roman" panose="02020603050405020304" pitchFamily="18" charset="0"/>
              </a:rPr>
              <a:t>espanhol</a:t>
            </a:r>
            <a:r>
              <a:rPr lang="es-ES" sz="2000" b="0" dirty="0">
                <a:latin typeface="Times New Roman" panose="02020603050405020304" pitchFamily="18" charset="0"/>
                <a:cs typeface="Times New Roman" panose="02020603050405020304" pitchFamily="18" charset="0"/>
              </a:rPr>
              <a:t>: os falsos amigos. Obtenido de repositorio-aberto.up.pt: https://repositorio-aberto.up.pt/bitstream/10216/75096/2/28592.pdf</a:t>
            </a:r>
          </a:p>
          <a:p>
            <a:pPr algn="l"/>
            <a:r>
              <a:rPr lang="es-ES" sz="2000" b="0" dirty="0">
                <a:latin typeface="Times New Roman" panose="02020603050405020304" pitchFamily="18" charset="0"/>
                <a:cs typeface="Times New Roman" panose="02020603050405020304" pitchFamily="18" charset="0"/>
              </a:rPr>
              <a:t>Carrera de la Red, M., &amp; Rodríguez, J. (2006). Las equivalencias en español del infinitivo </a:t>
            </a:r>
            <a:r>
              <a:rPr lang="es-ES" sz="2000" b="0" dirty="0" err="1">
                <a:latin typeface="Times New Roman" panose="02020603050405020304" pitchFamily="18" charset="0"/>
                <a:cs typeface="Times New Roman" panose="02020603050405020304" pitchFamily="18" charset="0"/>
              </a:rPr>
              <a:t>flexionedo</a:t>
            </a:r>
            <a:r>
              <a:rPr lang="es-ES" sz="2000" b="0" dirty="0">
                <a:latin typeface="Times New Roman" panose="02020603050405020304" pitchFamily="18" charset="0"/>
                <a:cs typeface="Times New Roman" panose="02020603050405020304" pitchFamily="18" charset="0"/>
              </a:rPr>
              <a:t> portugués: Una perspectiva contrastiva. Boletín de Lingüística, 63-101.</a:t>
            </a:r>
          </a:p>
          <a:p>
            <a:pPr algn="l"/>
            <a:r>
              <a:rPr lang="es-ES" sz="2000" b="0" dirty="0">
                <a:latin typeface="Times New Roman" panose="02020603050405020304" pitchFamily="18" charset="0"/>
                <a:cs typeface="Times New Roman" panose="02020603050405020304" pitchFamily="18" charset="0"/>
              </a:rPr>
              <a:t>Colectivo de autores. (2014). EL español como lengua extranjera en Portugal: retos de la enseñanza de lenguas cercanas. Madrid: Ministerio de Educación, Cultura y Deporte.</a:t>
            </a:r>
          </a:p>
          <a:p>
            <a:pPr algn="l"/>
            <a:r>
              <a:rPr lang="es-ES" sz="2000" b="0" dirty="0">
                <a:latin typeface="Times New Roman" panose="02020603050405020304" pitchFamily="18" charset="0"/>
                <a:cs typeface="Times New Roman" panose="02020603050405020304" pitchFamily="18" charset="0"/>
              </a:rPr>
              <a:t>De Almeida </a:t>
            </a:r>
            <a:r>
              <a:rPr lang="es-ES" sz="2000" b="0" dirty="0" err="1">
                <a:latin typeface="Times New Roman" panose="02020603050405020304" pitchFamily="18" charset="0"/>
                <a:cs typeface="Times New Roman" panose="02020603050405020304" pitchFamily="18" charset="0"/>
              </a:rPr>
              <a:t>Moura</a:t>
            </a:r>
            <a:r>
              <a:rPr lang="es-ES" sz="2000" b="0" dirty="0">
                <a:latin typeface="Times New Roman" panose="02020603050405020304" pitchFamily="18" charset="0"/>
                <a:cs typeface="Times New Roman" panose="02020603050405020304" pitchFamily="18" charset="0"/>
              </a:rPr>
              <a:t>, J. (2009). Gramática do </a:t>
            </a:r>
            <a:r>
              <a:rPr lang="es-ES" sz="2000" b="0" dirty="0" err="1">
                <a:latin typeface="Times New Roman" panose="02020603050405020304" pitchFamily="18" charset="0"/>
                <a:cs typeface="Times New Roman" panose="02020603050405020304" pitchFamily="18" charset="0"/>
              </a:rPr>
              <a:t>Português</a:t>
            </a:r>
            <a:r>
              <a:rPr lang="es-ES" sz="2000" b="0" dirty="0">
                <a:latin typeface="Times New Roman" panose="02020603050405020304" pitchFamily="18" charset="0"/>
                <a:cs typeface="Times New Roman" panose="02020603050405020304" pitchFamily="18" charset="0"/>
              </a:rPr>
              <a:t> Actual. Lisboa: Lisboa Editora.</a:t>
            </a:r>
          </a:p>
          <a:p>
            <a:pPr algn="l"/>
            <a:r>
              <a:rPr lang="es-ES" sz="2000" b="0" dirty="0">
                <a:latin typeface="Times New Roman" panose="02020603050405020304" pitchFamily="18" charset="0"/>
                <a:cs typeface="Times New Roman" panose="02020603050405020304" pitchFamily="18" charset="0"/>
              </a:rPr>
              <a:t>Donato, A. S. (2008). «Soy yo, otra vez, estoy queriendo tu opinión» Diferentes contextos de uso del gerundio en portugués y en español: las perífrasis. Obtenido de https://cvc.cervantes.es/ensenanza/biblioteca_ele/publicaciones_centros/PDF/rio_2006/08_donato-santana-barbosa-rebollo.pdf</a:t>
            </a:r>
          </a:p>
          <a:p>
            <a:pPr algn="l"/>
            <a:r>
              <a:rPr lang="es-ES" sz="2000" b="0" dirty="0" err="1">
                <a:latin typeface="Times New Roman" panose="02020603050405020304" pitchFamily="18" charset="0"/>
                <a:cs typeface="Times New Roman" panose="02020603050405020304" pitchFamily="18" charset="0"/>
              </a:rPr>
              <a:t>Godes</a:t>
            </a:r>
            <a:r>
              <a:rPr lang="es-ES" sz="2000" b="0" dirty="0">
                <a:latin typeface="Times New Roman" panose="02020603050405020304" pitchFamily="18" charset="0"/>
                <a:cs typeface="Times New Roman" panose="02020603050405020304" pitchFamily="18" charset="0"/>
              </a:rPr>
              <a:t> de Andrade, O. (2014). La interferencia en la forma, en el significado y en la distribución de unidades léxicas entre lenguas románicas. </a:t>
            </a:r>
            <a:r>
              <a:rPr lang="es-ES" sz="2000" b="0" dirty="0" err="1">
                <a:latin typeface="Times New Roman" panose="02020603050405020304" pitchFamily="18" charset="0"/>
                <a:cs typeface="Times New Roman" panose="02020603050405020304" pitchFamily="18" charset="0"/>
              </a:rPr>
              <a:t>Alfinge</a:t>
            </a:r>
            <a:r>
              <a:rPr lang="es-ES" sz="2000" b="0" dirty="0">
                <a:latin typeface="Times New Roman" panose="02020603050405020304" pitchFamily="18" charset="0"/>
                <a:cs typeface="Times New Roman" panose="02020603050405020304" pitchFamily="18" charset="0"/>
              </a:rPr>
              <a:t> 26, 29-5</a:t>
            </a:r>
          </a:p>
        </p:txBody>
      </p:sp>
      <p:sp>
        <p:nvSpPr>
          <p:cNvPr id="2" name="1 CuadroTexto"/>
          <p:cNvSpPr txBox="1"/>
          <p:nvPr/>
        </p:nvSpPr>
        <p:spPr>
          <a:xfrm>
            <a:off x="449463" y="23459090"/>
            <a:ext cx="20203365" cy="400110"/>
          </a:xfrm>
          <a:prstGeom prst="rect">
            <a:avLst/>
          </a:prstGeom>
          <a:noFill/>
        </p:spPr>
        <p:txBody>
          <a:bodyPr wrap="square" rtlCol="0">
            <a:spAutoFit/>
          </a:bodyPr>
          <a:lstStyle/>
          <a:p>
            <a:r>
              <a:rPr lang="es-DO" sz="2000" dirty="0" smtClean="0">
                <a:latin typeface="Times New Roman" panose="02020603050405020304" pitchFamily="18" charset="0"/>
                <a:cs typeface="Times New Roman" panose="02020603050405020304" pitchFamily="18" charset="0"/>
              </a:rPr>
              <a:t>Insertar referencias</a:t>
            </a:r>
            <a:endParaRPr lang="es-DO" sz="2000" dirty="0">
              <a:latin typeface="Times New Roman" panose="02020603050405020304" pitchFamily="18" charset="0"/>
              <a:cs typeface="Times New Roman" panose="02020603050405020304" pitchFamily="18" charset="0"/>
            </a:endParaRPr>
          </a:p>
        </p:txBody>
      </p:sp>
      <p:sp>
        <p:nvSpPr>
          <p:cNvPr id="3" name="Marcador de texto 2"/>
          <p:cNvSpPr>
            <a:spLocks noGrp="1"/>
          </p:cNvSpPr>
          <p:nvPr>
            <p:ph type="body" sz="quarter" idx="150"/>
          </p:nvPr>
        </p:nvSpPr>
        <p:spPr/>
        <p:txBody>
          <a:bodyPr>
            <a:normAutofit fontScale="25000" lnSpcReduction="20000"/>
          </a:bodyPr>
          <a:lstStyle/>
          <a:p>
            <a:r>
              <a:rPr lang="es-ES" dirty="0" err="1"/>
              <a:t>Marilín</a:t>
            </a:r>
            <a:r>
              <a:rPr lang="es-ES" dirty="0"/>
              <a:t> Guadalupe Helguera Veiga, UCLV CUBA</a:t>
            </a:r>
          </a:p>
          <a:p>
            <a:r>
              <a:rPr lang="es-ES" dirty="0"/>
              <a:t>Dra. en Ciencias Pedagógicas </a:t>
            </a:r>
          </a:p>
          <a:p>
            <a:r>
              <a:rPr lang="es-ES" dirty="0"/>
              <a:t>Institución: Universidad Central “Marta Abreu” de Las Villas, CUBA</a:t>
            </a:r>
          </a:p>
          <a:p>
            <a:r>
              <a:rPr lang="es-ES" dirty="0"/>
              <a:t>Email: marilinh@uclv.edu.cu</a:t>
            </a:r>
          </a:p>
          <a:p>
            <a:r>
              <a:rPr lang="es-ES" dirty="0"/>
              <a:t>ORCID: 0000-0003-0744-5080</a:t>
            </a:r>
          </a:p>
          <a:p>
            <a:r>
              <a:rPr lang="es-ES" dirty="0"/>
              <a:t>Lisbeth </a:t>
            </a:r>
            <a:r>
              <a:rPr lang="es-ES" dirty="0" err="1"/>
              <a:t>Sotolongo</a:t>
            </a:r>
            <a:r>
              <a:rPr lang="es-ES" dirty="0"/>
              <a:t> Oviedo, </a:t>
            </a:r>
          </a:p>
          <a:p>
            <a:r>
              <a:rPr lang="es-ES" dirty="0"/>
              <a:t>Email: lsotolongooviedo@gmail.com</a:t>
            </a:r>
          </a:p>
          <a:p>
            <a:r>
              <a:rPr lang="es-ES" dirty="0"/>
              <a:t>Institución: Escuela Provincial del Partido “Carlos </a:t>
            </a:r>
            <a:r>
              <a:rPr lang="es-ES" dirty="0" err="1"/>
              <a:t>Baliño</a:t>
            </a:r>
            <a:r>
              <a:rPr lang="es-ES" dirty="0"/>
              <a:t>”, CUBA</a:t>
            </a: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1468</TotalTime>
  <Words>1503</Words>
  <Application>Microsoft Office PowerPoint</Application>
  <PresentationFormat>Personalizado</PresentationFormat>
  <Paragraphs>52</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Marilin Guadalupe Helguera Veiga</cp:lastModifiedBy>
  <cp:revision>50</cp:revision>
  <dcterms:created xsi:type="dcterms:W3CDTF">2012-02-10T00:21:22Z</dcterms:created>
  <dcterms:modified xsi:type="dcterms:W3CDTF">2021-11-11T17:49:11Z</dcterms:modified>
  <cp:category>Research poster templates</cp:category>
</cp:coreProperties>
</file>