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xmlns="">
        <p15:guide id="2" orient="horz" pos="265">
          <p15:clr>
            <a:srgbClr val="A4A3A4"/>
          </p15:clr>
        </p15:guide>
        <p15:guide id="3" orient="horz" pos="18541">
          <p15:clr>
            <a:srgbClr val="A4A3A4"/>
          </p15:clr>
        </p15:guide>
        <p15:guide id="5" pos="1319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89" autoAdjust="0"/>
    <p:restoredTop sz="94777" autoAdjust="0"/>
  </p:normalViewPr>
  <p:slideViewPr>
    <p:cSldViewPr snapToGrid="0" snapToObjects="1" showGuides="1">
      <p:cViewPr>
        <p:scale>
          <a:sx n="50" d="100"/>
          <a:sy n="50" d="100"/>
        </p:scale>
        <p:origin x="-264" y="6132"/>
      </p:cViewPr>
      <p:guideLst>
        <p:guide orient="horz" pos="265"/>
        <p:guide orient="horz" pos="18541"/>
        <p:guide pos="131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11/13/2021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‹Nº›</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11/13/2021</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‹Nº›</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18346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extLst>
      <p:ext uri="{BB962C8B-B14F-4D97-AF65-F5344CB8AC3E}">
        <p14:creationId xmlns:p14="http://schemas.microsoft.com/office/powerpoint/2010/main" val="3014640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xmlns="" id="{C74784A8-6F25-7449-9CCF-614BC1946BC7}"/>
              </a:ext>
            </a:extLst>
          </p:cNvPr>
          <p:cNvGraphicFramePr>
            <a:graphicFrameLocks noGrp="1"/>
          </p:cNvGraphicFramePr>
          <p:nvPr userDrawn="1">
            <p:extLst>
              <p:ext uri="{D42A27DB-BD31-4B8C-83A1-F6EECF244321}">
                <p14:modId xmlns:p14="http://schemas.microsoft.com/office/powerpoint/2010/main" val="1988771644"/>
              </p:ext>
            </p:extLst>
          </p:nvPr>
        </p:nvGraphicFramePr>
        <p:xfrm>
          <a:off x="-8726467" y="34253"/>
          <a:ext cx="8117859" cy="30210616"/>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xmlns="" val="20000"/>
                    </a:ext>
                  </a:extLst>
                </a:gridCol>
                <a:gridCol w="4636986">
                  <a:extLst>
                    <a:ext uri="{9D8B030D-6E8A-4147-A177-3AD203B41FA5}">
                      <a16:colId xmlns:a16="http://schemas.microsoft.com/office/drawing/2014/main" xmlns=""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xmlns="" val="10000"/>
                  </a:ext>
                </a:extLst>
              </a:tr>
              <a:tr h="359893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the  </a:t>
                      </a:r>
                      <a:r>
                        <a:rPr lang="en-US" sz="1800" i="0" dirty="0">
                          <a:solidFill>
                            <a:srgbClr val="FFC000"/>
                          </a:solidFill>
                          <a:latin typeface="Arial"/>
                          <a:cs typeface="Arial"/>
                        </a:rPr>
                        <a:t>HELP DESK</a:t>
                      </a:r>
                      <a:r>
                        <a:rPr lang="en-US" sz="1800" i="0" baseline="0" dirty="0">
                          <a:solidFill>
                            <a:srgbClr val="D9D9D9"/>
                          </a:solidFill>
                          <a:latin typeface="Arial"/>
                          <a:cs typeface="Arial"/>
                        </a:rPr>
                        <a:t> </a:t>
                      </a:r>
                      <a:r>
                        <a:rPr lang="en-US" sz="1800" i="0" dirty="0">
                          <a:solidFill>
                            <a:srgbClr val="D9D9D9"/>
                          </a:solidFill>
                          <a:latin typeface="Arial"/>
                          <a:cs typeface="Arial"/>
                        </a:rPr>
                        <a:t>tab.</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To print your poster using our same-day professional printing service,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a:t>
                      </a:r>
                      <a:r>
                        <a:rPr lang="en-US" sz="1800" i="0" dirty="0">
                          <a:solidFill>
                            <a:srgbClr val="FFC000"/>
                          </a:solidFill>
                          <a:latin typeface="Arial"/>
                          <a:cs typeface="Arial"/>
                        </a:rPr>
                        <a:t>Order your poster</a:t>
                      </a:r>
                      <a:r>
                        <a:rPr lang="en-US" sz="1800" i="0" dirty="0">
                          <a:solidFill>
                            <a:srgbClr val="D9D9D9"/>
                          </a:solidFill>
                          <a:latin typeface="Arial"/>
                          <a:cs typeface="Arial"/>
                        </a:rPr>
                        <a:t>".</a:t>
                      </a:r>
                      <a:endParaRPr lang="en-US" sz="1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xmlns="" val="677555919"/>
                  </a:ext>
                </a:extLst>
              </a:tr>
              <a:tr h="4292704">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r>
                        <a:rPr lang="en-US" sz="1800" dirty="0">
                          <a:solidFill>
                            <a:schemeClr val="bg1"/>
                          </a:solidFill>
                          <a:latin typeface="Arial" panose="020B0604020202020204" pitchFamily="34" charset="0"/>
                          <a:cs typeface="Arial" panose="020B0604020202020204" pitchFamily="34" charset="0"/>
                        </a:rPr>
                        <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r>
                        <a:rPr lang="en-US" sz="1800" b="0" baseline="0" dirty="0">
                          <a:solidFill>
                            <a:srgbClr val="FFC000"/>
                          </a:solidFill>
                          <a:latin typeface="Arial" panose="020B0604020202020204" pitchFamily="34" charset="0"/>
                          <a:cs typeface="Arial" panose="020B0604020202020204" pitchFamily="34" charset="0"/>
                        </a:rPr>
                        <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xmlns=""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xmlns="" val="10001"/>
                  </a:ext>
                </a:extLst>
              </a:tr>
              <a:tr h="199458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r>
                        <a:rPr lang="en-US" sz="1800" b="0" baseline="0" dirty="0">
                          <a:solidFill>
                            <a:srgbClr val="FFC000"/>
                          </a:solidFill>
                          <a:latin typeface="Arial" panose="020B0604020202020204" pitchFamily="34" charset="0"/>
                          <a:cs typeface="Arial" panose="020B0604020202020204" pitchFamily="34" charset="0"/>
                        </a:rPr>
                        <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xmlns=""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xmlns=""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xmlns=""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xmlns="" val="10006"/>
                  </a:ext>
                </a:extLst>
              </a:tr>
              <a:tr h="206781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xmlns=""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xmlns="" val="10010"/>
                  </a:ext>
                </a:extLst>
              </a:tr>
            </a:tbl>
          </a:graphicData>
        </a:graphic>
      </p:graphicFrame>
      <p:graphicFrame>
        <p:nvGraphicFramePr>
          <p:cNvPr id="4" name="Table 3">
            <a:extLst>
              <a:ext uri="{FF2B5EF4-FFF2-40B4-BE49-F238E27FC236}">
                <a16:creationId xmlns:a16="http://schemas.microsoft.com/office/drawing/2014/main" xmlns="" id="{70EF0DC5-0CE8-8B48-8495-AC770E4326B0}"/>
              </a:ext>
            </a:extLst>
          </p:cNvPr>
          <p:cNvGraphicFramePr>
            <a:graphicFrameLocks noGrp="1"/>
          </p:cNvGraphicFramePr>
          <p:nvPr userDrawn="1">
            <p:extLst>
              <p:ext uri="{D42A27DB-BD31-4B8C-83A1-F6EECF244321}">
                <p14:modId xmlns:p14="http://schemas.microsoft.com/office/powerpoint/2010/main" val="2914211395"/>
              </p:ext>
            </p:extLst>
          </p:nvPr>
        </p:nvGraphicFramePr>
        <p:xfrm>
          <a:off x="21937684" y="-142032"/>
          <a:ext cx="8060660" cy="30460674"/>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xmlns="" val="20000"/>
                    </a:ext>
                  </a:extLst>
                </a:gridCol>
                <a:gridCol w="950236">
                  <a:extLst>
                    <a:ext uri="{9D8B030D-6E8A-4147-A177-3AD203B41FA5}">
                      <a16:colId xmlns:a16="http://schemas.microsoft.com/office/drawing/2014/main" xmlns="" val="764104496"/>
                    </a:ext>
                  </a:extLst>
                </a:gridCol>
                <a:gridCol w="3947443">
                  <a:extLst>
                    <a:ext uri="{9D8B030D-6E8A-4147-A177-3AD203B41FA5}">
                      <a16:colId xmlns:a16="http://schemas.microsoft.com/office/drawing/2014/main" xmlns="" val="4164475170"/>
                    </a:ext>
                  </a:extLst>
                </a:gridCol>
              </a:tblGrid>
              <a:tr h="1192134">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5727945">
                <a:tc gridSpan="3">
                  <a:txBody>
                    <a:bodyPr/>
                    <a:lstStyle/>
                    <a:p>
                      <a:pPr algn="l"/>
                      <a:r>
                        <a:rPr lang="en-US" sz="20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800" dirty="0">
                          <a:solidFill>
                            <a:srgbClr val="FFC000"/>
                          </a:solidFill>
                          <a:hlinkClick r:id="rId7">
                            <a:extLst>
                              <a:ext uri="{A12FA001-AC4F-418D-AE19-62706E023703}">
                                <ahyp:hlinkClr xmlns:ahyp="http://schemas.microsoft.com/office/drawing/2018/hyperlinkcolor" xmlns="" val="tx"/>
                              </a:ext>
                            </a:extLst>
                          </a:hlinkClick>
                        </a:rPr>
                        <a:t>https://www.posterpresentations.com/how-to-change-the-research-poster-template-colors.html</a:t>
                      </a:r>
                      <a:endParaRPr lang="en-US" sz="1800" dirty="0">
                        <a:solidFill>
                          <a:srgbClr val="FFC000"/>
                        </a:solidFill>
                      </a:endParaRP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4259477">
                <a:tc gridSpan="3">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800" dirty="0">
                          <a:solidFill>
                            <a:srgbClr val="D9D9D9"/>
                          </a:solidFill>
                          <a:latin typeface="Arial" panose="020B0604020202020204" pitchFamily="34" charset="0"/>
                          <a:cs typeface="Arial" panose="020B0604020202020204" pitchFamily="34" charset="0"/>
                        </a:rPr>
                        <a:t>You can see a tutorial here: </a:t>
                      </a:r>
                      <a:r>
                        <a:rPr lang="en-US" sz="1800" u="sng" dirty="0">
                          <a:solidFill>
                            <a:srgbClr val="FFC000"/>
                          </a:solidFill>
                          <a:latin typeface="Arial" panose="020B0604020202020204" pitchFamily="34" charset="0"/>
                          <a:cs typeface="Arial" panose="020B0604020202020204" pitchFamily="34" charset="0"/>
                        </a:rPr>
                        <a:t>https://</a:t>
                      </a:r>
                      <a:r>
                        <a:rPr lang="en-US" sz="1800" u="sng" dirty="0" err="1">
                          <a:solidFill>
                            <a:srgbClr val="FFC000"/>
                          </a:solidFill>
                          <a:latin typeface="Arial" panose="020B0604020202020204" pitchFamily="34" charset="0"/>
                          <a:cs typeface="Arial" panose="020B0604020202020204" pitchFamily="34" charset="0"/>
                        </a:rPr>
                        <a:t>www.posterpresentations.com</a:t>
                      </a:r>
                      <a:r>
                        <a:rPr lang="en-US" sz="1800" u="sng" dirty="0">
                          <a:solidFill>
                            <a:srgbClr val="FFC000"/>
                          </a:solidFill>
                          <a:latin typeface="Arial" panose="020B0604020202020204" pitchFamily="34" charset="0"/>
                          <a:cs typeface="Arial" panose="020B0604020202020204" pitchFamily="34" charset="0"/>
                        </a:rPr>
                        <a:t>/how-to-change-the-column-</a:t>
                      </a:r>
                      <a:r>
                        <a:rPr lang="en-US" sz="18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xmlns=""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xmlns="" val="10005"/>
                  </a:ext>
                </a:extLst>
              </a:tr>
              <a:tr h="544646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xmlns=""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xmlns="" val="10006"/>
                  </a:ext>
                </a:extLst>
              </a:tr>
              <a:tr h="5308827">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When you are ready to have your poster printed go online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and click on the "</a:t>
                      </a:r>
                      <a:r>
                        <a:rPr lang="en-US" sz="1800" noProof="0" dirty="0">
                          <a:solidFill>
                            <a:srgbClr val="FFC000"/>
                          </a:solidFill>
                          <a:latin typeface="Arial"/>
                          <a:cs typeface="Arial"/>
                        </a:rPr>
                        <a:t>Order Your Poster</a:t>
                      </a:r>
                      <a:r>
                        <a:rPr lang="en-US" sz="1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
                      </a:r>
                      <a:br>
                        <a:rPr lang="en-US" sz="1800" noProof="0" dirty="0">
                          <a:solidFill>
                            <a:srgbClr val="D9D9D9"/>
                          </a:solidFill>
                          <a:latin typeface="Arial"/>
                          <a:cs typeface="Arial"/>
                        </a:rPr>
                      </a:br>
                      <a:r>
                        <a:rPr lang="en-US" sz="1800" noProof="0" dirty="0">
                          <a:solidFill>
                            <a:srgbClr val="D9D9D9"/>
                          </a:solidFill>
                          <a:latin typeface="Arial"/>
                          <a:cs typeface="Arial"/>
                        </a:rPr>
                        <a:t>Go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7"/>
                  </a:ext>
                </a:extLst>
              </a:tr>
              <a:tr h="1047130">
                <a:tc gridSpan="3">
                  <a:txBody>
                    <a:bodyPr/>
                    <a:lstStyle/>
                    <a:p>
                      <a:endParaRPr lang="en-US" sz="1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8"/>
                  </a:ext>
                </a:extLst>
              </a:tr>
              <a:tr h="1130052">
                <a:tc gridSpan="2">
                  <a:txBody>
                    <a:bodyPr/>
                    <a:lstStyle/>
                    <a:p>
                      <a:pPr>
                        <a:lnSpc>
                          <a:spcPts val="2600"/>
                        </a:lnSpc>
                      </a:pPr>
                      <a:r>
                        <a:rPr lang="en-US" sz="1800" dirty="0">
                          <a:solidFill>
                            <a:schemeClr val="bg1">
                              <a:lumMod val="85000"/>
                            </a:schemeClr>
                          </a:solidFill>
                          <a:latin typeface="Arial"/>
                          <a:cs typeface="Arial"/>
                        </a:rPr>
                        <a:t>© 2019</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r>
                        <a:rPr lang="en-US" sz="1800" dirty="0">
                          <a:solidFill>
                            <a:schemeClr val="bg1">
                              <a:lumMod val="85000"/>
                            </a:schemeClr>
                          </a:solidFill>
                          <a:latin typeface="Arial"/>
                          <a:cs typeface="Arial"/>
                        </a:rPr>
                        <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D0D0D0"/>
                          </a:solidFill>
                          <a:latin typeface="Arial"/>
                          <a:cs typeface="Arial"/>
                        </a:rPr>
                        <a:t>For complete tutorials</a:t>
                      </a:r>
                      <a:r>
                        <a:rPr lang="en-US" sz="1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400" b="1" dirty="0">
                          <a:solidFill>
                            <a:srgbClr val="FFC000"/>
                          </a:solidFill>
                          <a:latin typeface="Arial"/>
                          <a:cs typeface="Arial"/>
                        </a:rPr>
                        <a:t>https://</a:t>
                      </a:r>
                      <a:r>
                        <a:rPr lang="en-US" sz="1400" b="1" dirty="0" err="1">
                          <a:solidFill>
                            <a:srgbClr val="FFC000"/>
                          </a:solidFill>
                          <a:latin typeface="Arial"/>
                          <a:cs typeface="Arial"/>
                        </a:rPr>
                        <a:t>www.posterpresentations.com</a:t>
                      </a:r>
                      <a:r>
                        <a:rPr lang="en-US" sz="1400" b="1" dirty="0">
                          <a:solidFill>
                            <a:srgbClr val="FFC000"/>
                          </a:solidFill>
                          <a:latin typeface="Arial"/>
                          <a:cs typeface="Arial"/>
                        </a:rPr>
                        <a:t>/</a:t>
                      </a:r>
                      <a:r>
                        <a:rPr lang="en-US" sz="1400" b="1" dirty="0" err="1">
                          <a:solidFill>
                            <a:srgbClr val="FFC000"/>
                          </a:solidFill>
                          <a:latin typeface="Arial"/>
                          <a:cs typeface="Arial"/>
                        </a:rPr>
                        <a:t>helpdesk.html</a:t>
                      </a:r>
                      <a:endParaRPr lang="en-US" sz="9600" dirty="0"/>
                    </a:p>
                  </a:txBody>
                  <a:tcPr marL="182880" marT="137160">
                    <a:solidFill>
                      <a:srgbClr val="010101"/>
                    </a:solidFill>
                  </a:tcPr>
                </a:tc>
                <a:extLst>
                  <a:ext uri="{0D108BD9-81ED-4DB2-BD59-A6C34878D82A}">
                    <a16:rowId xmlns:a16="http://schemas.microsoft.com/office/drawing/2014/main" xmlns=""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44882076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ymendez@flex.uh.cu" TargetMode="External"/><Relationship Id="rId7" Type="http://schemas.openxmlformats.org/officeDocument/2006/relationships/hyperlink" Target="https://ddd.uab.cat/pub/artpub/2005/137444/meta_a2005v50n2p609.pdf"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ec.europa.eu/info/sites/info/files/emt_competence_fwk_2017_en_web.pdf" TargetMode="External"/><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xmlns="" id="{3F0F9E90-FAA0-694D-A385-A29160674B09}"/>
              </a:ext>
            </a:extLst>
          </p:cNvPr>
          <p:cNvSpPr>
            <a:spLocks noGrp="1"/>
          </p:cNvSpPr>
          <p:nvPr>
            <p:ph type="body" sz="quarter" idx="10"/>
          </p:nvPr>
        </p:nvSpPr>
        <p:spPr>
          <a:xfrm>
            <a:off x="440616" y="5365571"/>
            <a:ext cx="10101856" cy="6290490"/>
          </a:xfrm>
        </p:spPr>
        <p:txBody>
          <a:bodyPr/>
          <a:lstStyle/>
          <a:p>
            <a:pPr algn="just">
              <a:lnSpc>
                <a:spcPct val="150000"/>
              </a:lnSpc>
            </a:pPr>
            <a:r>
              <a:rPr lang="es-ES" dirty="0"/>
              <a:t>La traducción es una actividad muy antigua y podemos decir que prácticamente ha acompañado al hombre desde sus inicios. </a:t>
            </a:r>
            <a:r>
              <a:rPr lang="es-ES" dirty="0" smtClean="0"/>
              <a:t>Hace varios </a:t>
            </a:r>
            <a:r>
              <a:rPr lang="es-ES" smtClean="0"/>
              <a:t>años atrás la </a:t>
            </a:r>
            <a:r>
              <a:rPr lang="es-ES" dirty="0"/>
              <a:t>traducción en contextos académicos era utilizada para facilitar el aprendizaje lingüístico de los estudiantes, tenía un carácter subsidiario, ya que no se aspiraba a formar a traductores profesionales, sino a facilitar el desarrollo de la competencia comunicativa de los estudiantes, y por ello se denominó traducción pedagógica. La traducción en didáctica de lenguas y la traducción en la formación de traductores profesionales persiguen, no obstante, objetivos diversos y es por ello que tienen elementos diferenciadores claros</a:t>
            </a:r>
            <a:endParaRPr lang="es-ES" dirty="0" smtClean="0"/>
          </a:p>
          <a:p>
            <a:pPr algn="just">
              <a:lnSpc>
                <a:spcPct val="150000"/>
              </a:lnSpc>
            </a:pPr>
            <a:r>
              <a:rPr lang="es-ES" dirty="0" smtClean="0"/>
              <a:t>Con este trabajo se pretende hacer </a:t>
            </a:r>
            <a:r>
              <a:rPr lang="es-ES" dirty="0"/>
              <a:t>referencia a algunos de los conceptos sobre la competencia comunicativa, y posteriormente a algunos de los más conocidos modelos de la competencia traductora. Se mostrará, por tanto, qué se espera actualmente de los graduados de los estudios de traducción para que se puedan desempeñar como traductores competentes. </a:t>
            </a:r>
          </a:p>
          <a:p>
            <a:endParaRPr lang="en-US" dirty="0"/>
          </a:p>
        </p:txBody>
      </p:sp>
      <p:sp>
        <p:nvSpPr>
          <p:cNvPr id="29" name="Text Placeholder 28">
            <a:extLst>
              <a:ext uri="{FF2B5EF4-FFF2-40B4-BE49-F238E27FC236}">
                <a16:creationId xmlns:a16="http://schemas.microsoft.com/office/drawing/2014/main" xmlns="" id="{FCB797DF-A438-244B-B34C-CCF348A4370E}"/>
              </a:ext>
            </a:extLst>
          </p:cNvPr>
          <p:cNvSpPr>
            <a:spLocks noGrp="1"/>
          </p:cNvSpPr>
          <p:nvPr>
            <p:ph type="body" sz="quarter" idx="11"/>
          </p:nvPr>
        </p:nvSpPr>
        <p:spPr/>
        <p:txBody>
          <a:bodyPr/>
          <a:lstStyle/>
          <a:p>
            <a:r>
              <a:rPr lang="en-US" dirty="0" smtClean="0"/>
              <a:t>1. INTRODUCCION </a:t>
            </a:r>
            <a:r>
              <a:rPr lang="en-US" dirty="0"/>
              <a:t>(OBJETIVOS)</a:t>
            </a:r>
          </a:p>
        </p:txBody>
      </p:sp>
      <p:sp>
        <p:nvSpPr>
          <p:cNvPr id="30" name="Text Placeholder 29">
            <a:extLst>
              <a:ext uri="{FF2B5EF4-FFF2-40B4-BE49-F238E27FC236}">
                <a16:creationId xmlns:a16="http://schemas.microsoft.com/office/drawing/2014/main" xmlns="" id="{F756C91F-A769-8746-9736-6A1E2B721D6B}"/>
              </a:ext>
            </a:extLst>
          </p:cNvPr>
          <p:cNvSpPr>
            <a:spLocks noGrp="1"/>
          </p:cNvSpPr>
          <p:nvPr>
            <p:ph type="body" sz="quarter" idx="20"/>
          </p:nvPr>
        </p:nvSpPr>
        <p:spPr/>
        <p:txBody>
          <a:bodyPr/>
          <a:lstStyle/>
          <a:p>
            <a:r>
              <a:rPr lang="en-US" dirty="0"/>
              <a:t>2</a:t>
            </a:r>
            <a:r>
              <a:rPr lang="en-US" dirty="0" smtClean="0"/>
              <a:t>. METODOLOGIA</a:t>
            </a:r>
            <a:endParaRPr lang="en-US" dirty="0"/>
          </a:p>
        </p:txBody>
      </p:sp>
      <p:sp>
        <p:nvSpPr>
          <p:cNvPr id="31" name="Text Placeholder 30">
            <a:extLst>
              <a:ext uri="{FF2B5EF4-FFF2-40B4-BE49-F238E27FC236}">
                <a16:creationId xmlns:a16="http://schemas.microsoft.com/office/drawing/2014/main" xmlns="" id="{4D8E9A6E-E5FF-AB49-84AA-3A4E1523DDE0}"/>
              </a:ext>
            </a:extLst>
          </p:cNvPr>
          <p:cNvSpPr>
            <a:spLocks noGrp="1"/>
          </p:cNvSpPr>
          <p:nvPr>
            <p:ph type="body" sz="quarter" idx="25"/>
          </p:nvPr>
        </p:nvSpPr>
        <p:spPr/>
        <p:txBody>
          <a:bodyPr/>
          <a:lstStyle/>
          <a:p>
            <a:r>
              <a:rPr lang="en-US" dirty="0"/>
              <a:t>3</a:t>
            </a:r>
            <a:r>
              <a:rPr lang="en-US" dirty="0" smtClean="0"/>
              <a:t>. RESULTADOS </a:t>
            </a:r>
            <a:r>
              <a:rPr lang="en-US" dirty="0"/>
              <a:t>Y DISCUSION</a:t>
            </a:r>
          </a:p>
        </p:txBody>
      </p:sp>
      <p:sp>
        <p:nvSpPr>
          <p:cNvPr id="32" name="Text Placeholder 31">
            <a:extLst>
              <a:ext uri="{FF2B5EF4-FFF2-40B4-BE49-F238E27FC236}">
                <a16:creationId xmlns:a16="http://schemas.microsoft.com/office/drawing/2014/main" xmlns="" id="{F1CD45E0-BFBD-6449-A27A-446292982C7D}"/>
              </a:ext>
            </a:extLst>
          </p:cNvPr>
          <p:cNvSpPr>
            <a:spLocks noGrp="1"/>
          </p:cNvSpPr>
          <p:nvPr>
            <p:ph type="body" sz="quarter" idx="26"/>
          </p:nvPr>
        </p:nvSpPr>
        <p:spPr>
          <a:xfrm>
            <a:off x="10846594" y="5365571"/>
            <a:ext cx="10093752" cy="6967599"/>
          </a:xfrm>
        </p:spPr>
        <p:txBody>
          <a:bodyPr/>
          <a:lstStyle/>
          <a:p>
            <a:pPr algn="just"/>
            <a:r>
              <a:rPr lang="es-CU" dirty="0" smtClean="0"/>
              <a:t>La competencia comunicativa es considerada una parte integrante de la competencia traductora, es por ello que presentamos algunas de sus definiciones: </a:t>
            </a:r>
          </a:p>
          <a:p>
            <a:pPr algn="just"/>
            <a:r>
              <a:rPr lang="es-ES" dirty="0"/>
              <a:t>Chomsky (1965</a:t>
            </a:r>
            <a:r>
              <a:rPr lang="es-ES" dirty="0" smtClean="0"/>
              <a:t>) diferenció entre competencia </a:t>
            </a:r>
            <a:r>
              <a:rPr lang="es-ES" dirty="0"/>
              <a:t>y actuación </a:t>
            </a:r>
            <a:r>
              <a:rPr lang="es-ES" dirty="0" smtClean="0"/>
              <a:t>lingüística. </a:t>
            </a:r>
            <a:r>
              <a:rPr lang="es-ES" dirty="0" err="1"/>
              <a:t>Hymes</a:t>
            </a:r>
            <a:r>
              <a:rPr lang="es-ES" dirty="0"/>
              <a:t> (1971</a:t>
            </a:r>
            <a:r>
              <a:rPr lang="es-ES" dirty="0" smtClean="0"/>
              <a:t>), por su parte, </a:t>
            </a:r>
            <a:r>
              <a:rPr lang="es-ES" dirty="0"/>
              <a:t>propone que la competencia comunicativa se ha de entender como un conjunto de habilidades y conocimientos que permiten que los hablantes de una comunidad lingüística puedan entenderse y que se compone de las siguientes subcompetencias: la gramatical, la psicolingüística, la sociocultural y la probabilística</a:t>
            </a:r>
            <a:r>
              <a:rPr lang="es-ES" dirty="0" smtClean="0"/>
              <a:t>. </a:t>
            </a:r>
            <a:r>
              <a:rPr lang="es-ES" dirty="0" err="1"/>
              <a:t>Bachman</a:t>
            </a:r>
            <a:r>
              <a:rPr lang="es-ES" dirty="0"/>
              <a:t> (1995) en cambio, modifica el concepto y lo llama “habilidad lingüística comunicativa</a:t>
            </a:r>
            <a:r>
              <a:rPr lang="es-ES" dirty="0" smtClean="0"/>
              <a:t>”. Otros autores que se han referido a la competencia comunicativa son </a:t>
            </a:r>
            <a:r>
              <a:rPr lang="es-ES" dirty="0" err="1"/>
              <a:t>Canale</a:t>
            </a:r>
            <a:r>
              <a:rPr lang="es-ES" dirty="0"/>
              <a:t> (1983</a:t>
            </a:r>
            <a:r>
              <a:rPr lang="es-ES" dirty="0" smtClean="0"/>
              <a:t>), </a:t>
            </a:r>
            <a:r>
              <a:rPr lang="es-ES" dirty="0" err="1"/>
              <a:t>Savignon</a:t>
            </a:r>
            <a:r>
              <a:rPr lang="es-ES" dirty="0"/>
              <a:t> (1997</a:t>
            </a:r>
            <a:r>
              <a:rPr lang="es-ES" dirty="0" smtClean="0"/>
              <a:t>), </a:t>
            </a:r>
            <a:r>
              <a:rPr lang="es-ES" dirty="0" err="1"/>
              <a:t>Finocchiaro</a:t>
            </a:r>
            <a:r>
              <a:rPr lang="es-ES" dirty="0"/>
              <a:t> (1977</a:t>
            </a:r>
            <a:r>
              <a:rPr lang="es-ES" dirty="0" smtClean="0"/>
              <a:t>) y </a:t>
            </a:r>
            <a:r>
              <a:rPr lang="es-ES" dirty="0"/>
              <a:t>el Consejo de Europa (2001</a:t>
            </a:r>
            <a:r>
              <a:rPr lang="es-ES" dirty="0" smtClean="0"/>
              <a:t>), entre otros. </a:t>
            </a:r>
          </a:p>
          <a:p>
            <a:pPr algn="just"/>
            <a:r>
              <a:rPr lang="es-ES" dirty="0" smtClean="0"/>
              <a:t>E</a:t>
            </a:r>
            <a:r>
              <a:rPr lang="es-CU" dirty="0" smtClean="0"/>
              <a:t>n la formación se traductores el objerivo principal es que los estudiantes adquieran y desarrollen la competencia traductora (CT). </a:t>
            </a:r>
            <a:r>
              <a:rPr lang="es-CU" dirty="0"/>
              <a:t>U</a:t>
            </a:r>
            <a:r>
              <a:rPr lang="es-CU" dirty="0" smtClean="0"/>
              <a:t>na de sus definiciones nos la ofrece </a:t>
            </a:r>
            <a:r>
              <a:rPr lang="es-ES" dirty="0" smtClean="0"/>
              <a:t>Bell </a:t>
            </a:r>
            <a:r>
              <a:rPr lang="es-ES" dirty="0"/>
              <a:t>(1991, p. 43, citado en </a:t>
            </a:r>
            <a:r>
              <a:rPr lang="es-ES" dirty="0" err="1"/>
              <a:t>Gambier</a:t>
            </a:r>
            <a:r>
              <a:rPr lang="es-ES" dirty="0"/>
              <a:t>, van </a:t>
            </a:r>
            <a:r>
              <a:rPr lang="es-ES" dirty="0" err="1"/>
              <a:t>Doorslaer</a:t>
            </a:r>
            <a:r>
              <a:rPr lang="es-ES" dirty="0"/>
              <a:t> 2010, p. 57): “</a:t>
            </a:r>
            <a:r>
              <a:rPr lang="es-ES" dirty="0" err="1"/>
              <a:t>Knowledge</a:t>
            </a:r>
            <a:r>
              <a:rPr lang="es-ES" dirty="0"/>
              <a:t> and </a:t>
            </a:r>
            <a:r>
              <a:rPr lang="es-ES" dirty="0" err="1"/>
              <a:t>skills</a:t>
            </a:r>
            <a:r>
              <a:rPr lang="es-ES" dirty="0"/>
              <a:t> </a:t>
            </a:r>
            <a:r>
              <a:rPr lang="es-ES" dirty="0" err="1"/>
              <a:t>the</a:t>
            </a:r>
            <a:r>
              <a:rPr lang="es-ES" dirty="0"/>
              <a:t> </a:t>
            </a:r>
            <a:r>
              <a:rPr lang="es-ES" dirty="0" err="1"/>
              <a:t>translator</a:t>
            </a:r>
            <a:r>
              <a:rPr lang="es-ES" dirty="0"/>
              <a:t> </a:t>
            </a:r>
            <a:r>
              <a:rPr lang="es-ES" dirty="0" err="1"/>
              <a:t>must</a:t>
            </a:r>
            <a:r>
              <a:rPr lang="es-ES" dirty="0"/>
              <a:t> </a:t>
            </a:r>
            <a:r>
              <a:rPr lang="es-ES" dirty="0" err="1"/>
              <a:t>possess</a:t>
            </a:r>
            <a:r>
              <a:rPr lang="es-ES" dirty="0"/>
              <a:t> in </a:t>
            </a:r>
            <a:r>
              <a:rPr lang="es-ES" dirty="0" err="1"/>
              <a:t>order</a:t>
            </a:r>
            <a:r>
              <a:rPr lang="es-ES" dirty="0"/>
              <a:t> to </a:t>
            </a:r>
            <a:r>
              <a:rPr lang="es-ES" dirty="0" err="1"/>
              <a:t>carry</a:t>
            </a:r>
            <a:r>
              <a:rPr lang="es-ES" dirty="0"/>
              <a:t> </a:t>
            </a:r>
            <a:r>
              <a:rPr lang="es-ES" dirty="0" err="1"/>
              <a:t>it</a:t>
            </a:r>
            <a:r>
              <a:rPr lang="es-ES" dirty="0"/>
              <a:t> (</a:t>
            </a:r>
            <a:r>
              <a:rPr lang="es-ES" dirty="0" err="1"/>
              <a:t>the</a:t>
            </a:r>
            <a:r>
              <a:rPr lang="es-ES" dirty="0"/>
              <a:t> </a:t>
            </a:r>
            <a:r>
              <a:rPr lang="es-ES" dirty="0" err="1"/>
              <a:t>translation</a:t>
            </a:r>
            <a:r>
              <a:rPr lang="es-ES" dirty="0"/>
              <a:t> </a:t>
            </a:r>
            <a:r>
              <a:rPr lang="es-ES" dirty="0" err="1"/>
              <a:t>process</a:t>
            </a:r>
            <a:r>
              <a:rPr lang="es-ES" dirty="0"/>
              <a:t>) </a:t>
            </a:r>
            <a:r>
              <a:rPr lang="es-ES" dirty="0" err="1"/>
              <a:t>out</a:t>
            </a:r>
            <a:r>
              <a:rPr lang="es-ES" dirty="0" smtClean="0"/>
              <a:t>)”. Sin embargo, quizás uno de los modelos más conocidos es el que propone PACTE (2003) en el que se explica que la CT se compone de la </a:t>
            </a:r>
            <a:r>
              <a:rPr lang="es-ES" dirty="0" err="1" smtClean="0"/>
              <a:t>subcompetencia</a:t>
            </a:r>
            <a:r>
              <a:rPr lang="es-ES" dirty="0" smtClean="0"/>
              <a:t> bilingüe, la extralingüística, la instrumental, la de conocimientos acerca de la traducción, la estratégica, así como de componentes psicofisiológicos. Además plantea que la CT es un conocimiento experto y aunque incluye conocimientos declarativos, es básicamente un saber operativo.</a:t>
            </a:r>
          </a:p>
          <a:p>
            <a:pPr algn="just"/>
            <a:r>
              <a:rPr lang="es-ES" dirty="0" smtClean="0"/>
              <a:t>Otros autores que se han referido a la CT son </a:t>
            </a:r>
            <a:r>
              <a:rPr lang="es-ES" dirty="0"/>
              <a:t>Nord (1992</a:t>
            </a:r>
            <a:r>
              <a:rPr lang="es-ES" dirty="0" smtClean="0"/>
              <a:t>), </a:t>
            </a:r>
            <a:r>
              <a:rPr lang="es-ES" dirty="0"/>
              <a:t>Hurtado (1996a, 1996b</a:t>
            </a:r>
            <a:r>
              <a:rPr lang="es-ES" dirty="0" smtClean="0"/>
              <a:t>), </a:t>
            </a:r>
            <a:r>
              <a:rPr lang="es-ES" dirty="0" err="1"/>
              <a:t>Pym</a:t>
            </a:r>
            <a:r>
              <a:rPr lang="es-ES" dirty="0"/>
              <a:t> (2003</a:t>
            </a:r>
            <a:r>
              <a:rPr lang="es-ES" dirty="0" smtClean="0"/>
              <a:t>), </a:t>
            </a:r>
            <a:r>
              <a:rPr lang="es-ES" dirty="0"/>
              <a:t>Kelly (2005) </a:t>
            </a:r>
            <a:r>
              <a:rPr lang="es-ES" dirty="0" smtClean="0"/>
              <a:t>y el </a:t>
            </a:r>
            <a:r>
              <a:rPr lang="en-US" dirty="0"/>
              <a:t>EMT Competence </a:t>
            </a:r>
            <a:r>
              <a:rPr lang="en-US" dirty="0" smtClean="0"/>
              <a:t>Framework-2017, entre </a:t>
            </a:r>
            <a:r>
              <a:rPr lang="en-US" dirty="0" err="1" smtClean="0"/>
              <a:t>otros</a:t>
            </a:r>
            <a:r>
              <a:rPr lang="en-US" dirty="0" smtClean="0"/>
              <a:t>. </a:t>
            </a:r>
            <a:r>
              <a:rPr lang="es-ES" dirty="0" smtClean="0"/>
              <a:t> </a:t>
            </a:r>
            <a:endParaRPr lang="en-US" sz="2400" dirty="0"/>
          </a:p>
        </p:txBody>
      </p:sp>
      <p:sp>
        <p:nvSpPr>
          <p:cNvPr id="33" name="Text Placeholder 32">
            <a:extLst>
              <a:ext uri="{FF2B5EF4-FFF2-40B4-BE49-F238E27FC236}">
                <a16:creationId xmlns:a16="http://schemas.microsoft.com/office/drawing/2014/main" xmlns="" id="{B987F76A-25E5-8F4D-A08D-EFFBEAFC4DDD}"/>
              </a:ext>
            </a:extLst>
          </p:cNvPr>
          <p:cNvSpPr>
            <a:spLocks noGrp="1"/>
          </p:cNvSpPr>
          <p:nvPr>
            <p:ph type="body" sz="quarter" idx="27"/>
          </p:nvPr>
        </p:nvSpPr>
        <p:spPr/>
        <p:txBody>
          <a:bodyPr/>
          <a:lstStyle/>
          <a:p>
            <a:r>
              <a:rPr lang="en-US" dirty="0" smtClean="0"/>
              <a:t>4. CONCLUSIONES</a:t>
            </a:r>
            <a:endParaRPr lang="en-US" dirty="0"/>
          </a:p>
        </p:txBody>
      </p:sp>
      <p:sp>
        <p:nvSpPr>
          <p:cNvPr id="34" name="Text Placeholder 33">
            <a:extLst>
              <a:ext uri="{FF2B5EF4-FFF2-40B4-BE49-F238E27FC236}">
                <a16:creationId xmlns:a16="http://schemas.microsoft.com/office/drawing/2014/main" xmlns="" id="{7D41EBDE-1609-3448-80A4-1C45137E7020}"/>
              </a:ext>
            </a:extLst>
          </p:cNvPr>
          <p:cNvSpPr>
            <a:spLocks noGrp="1"/>
          </p:cNvSpPr>
          <p:nvPr>
            <p:ph type="body" sz="quarter" idx="28"/>
          </p:nvPr>
        </p:nvSpPr>
        <p:spPr>
          <a:xfrm>
            <a:off x="10842726" y="13648379"/>
            <a:ext cx="10094847" cy="5059384"/>
          </a:xfrm>
        </p:spPr>
        <p:txBody>
          <a:bodyPr/>
          <a:lstStyle/>
          <a:p>
            <a:pPr algn="just"/>
            <a:r>
              <a:rPr lang="es-ES" dirty="0"/>
              <a:t>La traducción en contextos universitarios siempre ha tenido un espacio. Si bien inicialmente la traducción constituía un apoyo en la clase de lenguas extranjeras, posteriormente la enseñanza de la traducción pasó a adoptar otros matices y a tener su objetivo más allá de la adquisición de la competencia comunicativa para entonces buscar el desarrollo de la competencia traductora. </a:t>
            </a:r>
            <a:endParaRPr lang="es-ES" dirty="0" smtClean="0"/>
          </a:p>
          <a:p>
            <a:pPr algn="just"/>
            <a:r>
              <a:rPr lang="es-ES" dirty="0"/>
              <a:t>Son varios los modelos que se han propuesto acerca de la competencia traductora, y aunque existen diferencias entre ellos, también existen coincidencias. Por ejemplo, al considerar la competencia traductora como un conocimiento experto y que va más allá de la competencia comunicativa. Además de eso, existe coincidencia al determinar que la competencia traductora se compone de subcompetencias que se interrelacionan y que aunque incluye conocimientos declarativos, es básicamente un saber operativo. </a:t>
            </a:r>
          </a:p>
          <a:p>
            <a:pPr algn="just"/>
            <a:r>
              <a:rPr lang="es-ES" dirty="0"/>
              <a:t>Cómo desarrollar la competencia traductora en los estudiantes dependerá entonces del modelo que se escoja, así como de los contenidos que se impartan y la forma en que se diseñen las actividades de clase. Lo cierto es que cada vez más en el marcado laboral se necesita de traductores bien preparados y competentes, y las universidades tenemos la tarea entonces de guiar a nuestros estudiantes para que adquieran una sólida competencia traductora. </a:t>
            </a:r>
          </a:p>
        </p:txBody>
      </p:sp>
      <p:sp>
        <p:nvSpPr>
          <p:cNvPr id="35" name="Text Placeholder 34">
            <a:extLst>
              <a:ext uri="{FF2B5EF4-FFF2-40B4-BE49-F238E27FC236}">
                <a16:creationId xmlns:a16="http://schemas.microsoft.com/office/drawing/2014/main" xmlns="" id="{8DB05AB3-1F2A-F04C-AC72-20A73D4DAA6A}"/>
              </a:ext>
            </a:extLst>
          </p:cNvPr>
          <p:cNvSpPr>
            <a:spLocks noGrp="1"/>
          </p:cNvSpPr>
          <p:nvPr>
            <p:ph type="body" sz="quarter" idx="29"/>
          </p:nvPr>
        </p:nvSpPr>
        <p:spPr>
          <a:xfrm>
            <a:off x="11302462" y="26591818"/>
            <a:ext cx="9881138" cy="566030"/>
          </a:xfrm>
        </p:spPr>
        <p:txBody>
          <a:bodyPr/>
          <a:lstStyle/>
          <a:p>
            <a:r>
              <a:rPr lang="en-US" dirty="0"/>
              <a:t>AGRADECIMIENTOS Y CONTACTO</a:t>
            </a:r>
          </a:p>
        </p:txBody>
      </p:sp>
      <p:sp>
        <p:nvSpPr>
          <p:cNvPr id="36" name="Text Placeholder 35">
            <a:extLst>
              <a:ext uri="{FF2B5EF4-FFF2-40B4-BE49-F238E27FC236}">
                <a16:creationId xmlns:a16="http://schemas.microsoft.com/office/drawing/2014/main" xmlns="" id="{948B5F22-2ED2-E847-9BF3-82D22809A2DC}"/>
              </a:ext>
            </a:extLst>
          </p:cNvPr>
          <p:cNvSpPr>
            <a:spLocks noGrp="1"/>
          </p:cNvSpPr>
          <p:nvPr>
            <p:ph type="body" sz="quarter" idx="30"/>
          </p:nvPr>
        </p:nvSpPr>
        <p:spPr>
          <a:xfrm>
            <a:off x="11297410" y="27186410"/>
            <a:ext cx="9886190" cy="996734"/>
          </a:xfrm>
        </p:spPr>
        <p:txBody>
          <a:bodyPr/>
          <a:lstStyle/>
          <a:p>
            <a:r>
              <a:rPr lang="es-ES" dirty="0" smtClean="0"/>
              <a:t>Agradezco al Comité Organizador del Evento por darme la oportunidad de participar.</a:t>
            </a:r>
          </a:p>
          <a:p>
            <a:r>
              <a:rPr lang="es-ES" dirty="0" smtClean="0"/>
              <a:t>C</a:t>
            </a:r>
            <a:r>
              <a:rPr lang="es-CU" dirty="0" smtClean="0"/>
              <a:t>ontacto: </a:t>
            </a:r>
            <a:r>
              <a:rPr lang="es-CU" dirty="0" smtClean="0">
                <a:hlinkClick r:id="rId3"/>
              </a:rPr>
              <a:t>ymendez@flex.uh.cu</a:t>
            </a:r>
            <a:r>
              <a:rPr lang="es-CU" dirty="0" smtClean="0"/>
              <a:t> </a:t>
            </a:r>
            <a:endParaRPr lang="es-ES" dirty="0"/>
          </a:p>
        </p:txBody>
      </p:sp>
      <p:sp>
        <p:nvSpPr>
          <p:cNvPr id="37" name="Text Placeholder 36">
            <a:extLst>
              <a:ext uri="{FF2B5EF4-FFF2-40B4-BE49-F238E27FC236}">
                <a16:creationId xmlns:a16="http://schemas.microsoft.com/office/drawing/2014/main" xmlns="" id="{3B540C16-8ABD-8B40-A51F-D32095A92519}"/>
              </a:ext>
            </a:extLst>
          </p:cNvPr>
          <p:cNvSpPr>
            <a:spLocks noGrp="1"/>
          </p:cNvSpPr>
          <p:nvPr>
            <p:ph type="body" sz="quarter" idx="96"/>
          </p:nvPr>
        </p:nvSpPr>
        <p:spPr>
          <a:xfrm>
            <a:off x="440616" y="13633726"/>
            <a:ext cx="10102728" cy="3982166"/>
          </a:xfrm>
        </p:spPr>
        <p:txBody>
          <a:bodyPr/>
          <a:lstStyle/>
          <a:p>
            <a:pPr algn="just">
              <a:lnSpc>
                <a:spcPct val="150000"/>
              </a:lnSpc>
            </a:pPr>
            <a:r>
              <a:rPr lang="es-ES" dirty="0"/>
              <a:t>Para lograr el objetivo de esta investigación se han utilizado varios métodos científicos. </a:t>
            </a:r>
          </a:p>
          <a:p>
            <a:pPr algn="just">
              <a:lnSpc>
                <a:spcPct val="150000"/>
              </a:lnSpc>
            </a:pPr>
            <a:r>
              <a:rPr lang="es-ES" dirty="0"/>
              <a:t>El analítico-</a:t>
            </a:r>
            <a:r>
              <a:rPr lang="es-ES" dirty="0" err="1"/>
              <a:t>referativo</a:t>
            </a:r>
            <a:r>
              <a:rPr lang="es-ES" dirty="0"/>
              <a:t> fue determinante para analizar críticamente la bibliografía acerca de la traducción, específicamente en la enseñanza de lenguas extranjeras y en la formación de traductores. El análisis histórico-lógico fue utilizado para estudiar los conceptos sobre la competencia comunicativa y la competencia traductora, y su evolución con el paso de los años. Asimismo se empleó el método de análisis-síntesis para  definir las bases teóricas que sustentan esta investigación e identificar los conceptos claves sobre el tema de este trabajo.  </a:t>
            </a:r>
          </a:p>
          <a:p>
            <a:endParaRPr lang="en-US" dirty="0"/>
          </a:p>
        </p:txBody>
      </p:sp>
      <p:sp>
        <p:nvSpPr>
          <p:cNvPr id="38" name="Text Placeholder 37">
            <a:extLst>
              <a:ext uri="{FF2B5EF4-FFF2-40B4-BE49-F238E27FC236}">
                <a16:creationId xmlns:a16="http://schemas.microsoft.com/office/drawing/2014/main" xmlns="" id="{0F56D88A-4B12-0F47-8D8A-2F1828CAE02A}"/>
              </a:ext>
            </a:extLst>
          </p:cNvPr>
          <p:cNvSpPr>
            <a:spLocks noGrp="1"/>
          </p:cNvSpPr>
          <p:nvPr>
            <p:ph type="body" sz="quarter" idx="150"/>
          </p:nvPr>
        </p:nvSpPr>
        <p:spPr>
          <a:xfrm>
            <a:off x="2890078" y="3859049"/>
            <a:ext cx="15608232" cy="769233"/>
          </a:xfrm>
        </p:spPr>
        <p:txBody>
          <a:bodyPr/>
          <a:lstStyle/>
          <a:p>
            <a:r>
              <a:rPr lang="en-US" dirty="0" err="1" smtClean="0"/>
              <a:t>Autora</a:t>
            </a:r>
            <a:r>
              <a:rPr lang="en-US" dirty="0" smtClean="0"/>
              <a:t>: </a:t>
            </a:r>
            <a:r>
              <a:rPr lang="en-US" dirty="0" err="1" smtClean="0"/>
              <a:t>Lic</a:t>
            </a:r>
            <a:r>
              <a:rPr lang="en-US" dirty="0" smtClean="0"/>
              <a:t>. Yunet Mendez Caballero</a:t>
            </a:r>
            <a:endParaRPr lang="en-US" dirty="0"/>
          </a:p>
        </p:txBody>
      </p:sp>
      <p:sp>
        <p:nvSpPr>
          <p:cNvPr id="39" name="Text Placeholder 38">
            <a:extLst>
              <a:ext uri="{FF2B5EF4-FFF2-40B4-BE49-F238E27FC236}">
                <a16:creationId xmlns:a16="http://schemas.microsoft.com/office/drawing/2014/main" xmlns="" id="{6F9BAE11-25C3-0846-BD60-EDC70290B378}"/>
              </a:ext>
            </a:extLst>
          </p:cNvPr>
          <p:cNvSpPr>
            <a:spLocks noGrp="1"/>
          </p:cNvSpPr>
          <p:nvPr>
            <p:ph type="body" sz="quarter" idx="151"/>
          </p:nvPr>
        </p:nvSpPr>
        <p:spPr>
          <a:xfrm>
            <a:off x="2890078" y="2616565"/>
            <a:ext cx="15608232" cy="1318684"/>
          </a:xfrm>
        </p:spPr>
        <p:txBody>
          <a:bodyPr>
            <a:normAutofit fontScale="70000" lnSpcReduction="20000"/>
          </a:bodyPr>
          <a:lstStyle/>
          <a:p>
            <a:r>
              <a:rPr lang="es-ES" b="1" dirty="0"/>
              <a:t>La enseñanza de la traducción en contextos universitarios. </a:t>
            </a:r>
            <a:r>
              <a:rPr lang="en-US" b="1" dirty="0"/>
              <a:t>La </a:t>
            </a:r>
            <a:r>
              <a:rPr lang="en-US" b="1" dirty="0" err="1"/>
              <a:t>competencia</a:t>
            </a:r>
            <a:r>
              <a:rPr lang="en-US" b="1" dirty="0"/>
              <a:t> </a:t>
            </a:r>
            <a:r>
              <a:rPr lang="en-US" b="1" dirty="0" err="1"/>
              <a:t>traductora</a:t>
            </a:r>
            <a:r>
              <a:rPr lang="en-US" b="1" dirty="0"/>
              <a:t>. </a:t>
            </a:r>
            <a:endParaRPr lang="en-US" dirty="0"/>
          </a:p>
        </p:txBody>
      </p:sp>
      <p:sp>
        <p:nvSpPr>
          <p:cNvPr id="40" name="Text Placeholder 39">
            <a:extLst>
              <a:ext uri="{FF2B5EF4-FFF2-40B4-BE49-F238E27FC236}">
                <a16:creationId xmlns:a16="http://schemas.microsoft.com/office/drawing/2014/main" xmlns="" id="{4E095D28-F987-E544-B047-DF5F82B6C3C9}"/>
              </a:ext>
            </a:extLst>
          </p:cNvPr>
          <p:cNvSpPr>
            <a:spLocks noGrp="1"/>
          </p:cNvSpPr>
          <p:nvPr>
            <p:ph type="body" sz="quarter" idx="153"/>
          </p:nvPr>
        </p:nvSpPr>
        <p:spPr>
          <a:xfrm>
            <a:off x="2890078" y="1333230"/>
            <a:ext cx="15608232" cy="1130935"/>
          </a:xfrm>
        </p:spPr>
        <p:txBody>
          <a:bodyPr>
            <a:normAutofit fontScale="40000" lnSpcReduction="20000"/>
          </a:bodyPr>
          <a:lstStyle/>
          <a:p>
            <a:r>
              <a:rPr lang="en-US" dirty="0"/>
              <a:t>I</a:t>
            </a:r>
            <a:r>
              <a:rPr lang="es-ES" dirty="0" smtClean="0"/>
              <a:t> </a:t>
            </a:r>
            <a:r>
              <a:rPr lang="es-ES" dirty="0"/>
              <a:t>Simposio Internacional “Desarrollo Humano, Equidad y Justicia Social” </a:t>
            </a:r>
          </a:p>
        </p:txBody>
      </p:sp>
      <p:grpSp>
        <p:nvGrpSpPr>
          <p:cNvPr id="15" name="Group 3">
            <a:extLst>
              <a:ext uri="{FF2B5EF4-FFF2-40B4-BE49-F238E27FC236}">
                <a16:creationId xmlns:a16="http://schemas.microsoft.com/office/drawing/2014/main" xmlns="" id="{EA0D8D45-809D-448B-8571-EBD19AB92D87}"/>
              </a:ext>
            </a:extLst>
          </p:cNvPr>
          <p:cNvGrpSpPr/>
          <p:nvPr/>
        </p:nvGrpSpPr>
        <p:grpSpPr>
          <a:xfrm>
            <a:off x="350994" y="1830771"/>
            <a:ext cx="1781122" cy="2903544"/>
            <a:chOff x="0" y="0"/>
            <a:chExt cx="2374829" cy="3871392"/>
          </a:xfrm>
        </p:grpSpPr>
        <p:pic>
          <p:nvPicPr>
            <p:cNvPr id="16" name="Picture 4">
              <a:extLst>
                <a:ext uri="{FF2B5EF4-FFF2-40B4-BE49-F238E27FC236}">
                  <a16:creationId xmlns:a16="http://schemas.microsoft.com/office/drawing/2014/main" xmlns="" id="{A1BB4E84-6C95-42E9-980E-D713A8ECE423}"/>
                </a:ext>
              </a:extLst>
            </p:cNvPr>
            <p:cNvPicPr>
              <a:picLocks noChangeAspect="1"/>
            </p:cNvPicPr>
            <p:nvPr/>
          </p:nvPicPr>
          <p:blipFill>
            <a:blip r:embed="rId4"/>
            <a:srcRect/>
            <a:stretch>
              <a:fillRect/>
            </a:stretch>
          </p:blipFill>
          <p:spPr>
            <a:xfrm>
              <a:off x="131292" y="0"/>
              <a:ext cx="2112245" cy="2702332"/>
            </a:xfrm>
            <a:prstGeom prst="rect">
              <a:avLst/>
            </a:prstGeom>
          </p:spPr>
        </p:pic>
        <p:sp>
          <p:nvSpPr>
            <p:cNvPr id="17" name="TextBox 5">
              <a:extLst>
                <a:ext uri="{FF2B5EF4-FFF2-40B4-BE49-F238E27FC236}">
                  <a16:creationId xmlns:a16="http://schemas.microsoft.com/office/drawing/2014/main" xmlns="" id="{BB558E9D-897A-4E90-A456-839BAA01DD1E}"/>
                </a:ext>
              </a:extLst>
            </p:cNvPr>
            <p:cNvSpPr txBox="1"/>
            <p:nvPr/>
          </p:nvSpPr>
          <p:spPr>
            <a:xfrm>
              <a:off x="89139" y="2501817"/>
              <a:ext cx="2196550" cy="790093"/>
            </a:xfrm>
            <a:prstGeom prst="rect">
              <a:avLst/>
            </a:prstGeom>
          </p:spPr>
          <p:txBody>
            <a:bodyPr lIns="0" tIns="0" rIns="0" bIns="0" rtlCol="0" anchor="t">
              <a:spAutoFit/>
            </a:bodyPr>
            <a:lstStyle/>
            <a:p>
              <a:pPr algn="ctr">
                <a:lnSpc>
                  <a:spcPts val="4918"/>
                </a:lnSpc>
              </a:pPr>
              <a:r>
                <a:rPr lang="en-US" sz="3513" spc="955">
                  <a:solidFill>
                    <a:srgbClr val="013399"/>
                  </a:solidFill>
                  <a:latin typeface="Code Pro Bold"/>
                </a:rPr>
                <a:t>2021</a:t>
              </a:r>
            </a:p>
          </p:txBody>
        </p:sp>
        <p:sp>
          <p:nvSpPr>
            <p:cNvPr id="18" name="TextBox 6">
              <a:extLst>
                <a:ext uri="{FF2B5EF4-FFF2-40B4-BE49-F238E27FC236}">
                  <a16:creationId xmlns:a16="http://schemas.microsoft.com/office/drawing/2014/main" xmlns="" id="{D6FB302A-4AEB-493F-B655-30CE7243C7D5}"/>
                </a:ext>
              </a:extLst>
            </p:cNvPr>
            <p:cNvSpPr txBox="1"/>
            <p:nvPr/>
          </p:nvSpPr>
          <p:spPr>
            <a:xfrm>
              <a:off x="0" y="3020830"/>
              <a:ext cx="2374829" cy="850562"/>
            </a:xfrm>
            <a:prstGeom prst="rect">
              <a:avLst/>
            </a:prstGeom>
          </p:spPr>
          <p:txBody>
            <a:bodyPr lIns="0" tIns="0" rIns="0" bIns="0" rtlCol="0" anchor="t">
              <a:spAutoFit/>
            </a:bodyPr>
            <a:lstStyle/>
            <a:p>
              <a:pPr algn="ctr">
                <a:lnSpc>
                  <a:spcPts val="4744"/>
                </a:lnSpc>
              </a:pPr>
              <a:r>
                <a:rPr lang="en-US" sz="3389" spc="921" dirty="0">
                  <a:solidFill>
                    <a:srgbClr val="013399"/>
                  </a:solidFill>
                  <a:latin typeface="Cooper Hewitt Bold"/>
                </a:rPr>
                <a:t>UCLV</a:t>
              </a:r>
            </a:p>
          </p:txBody>
        </p:sp>
      </p:grpSp>
      <p:pic>
        <p:nvPicPr>
          <p:cNvPr id="19" name="Picture 7">
            <a:extLst>
              <a:ext uri="{FF2B5EF4-FFF2-40B4-BE49-F238E27FC236}">
                <a16:creationId xmlns:a16="http://schemas.microsoft.com/office/drawing/2014/main" xmlns="" id="{95290901-B4D3-4064-85F4-DAE18FE7A3DA}"/>
              </a:ext>
            </a:extLst>
          </p:cNvPr>
          <p:cNvPicPr>
            <a:picLocks noChangeAspect="1"/>
          </p:cNvPicPr>
          <p:nvPr/>
        </p:nvPicPr>
        <p:blipFill>
          <a:blip r:embed="rId5"/>
          <a:srcRect/>
          <a:stretch>
            <a:fillRect/>
          </a:stretch>
        </p:blipFill>
        <p:spPr>
          <a:xfrm>
            <a:off x="0" y="0"/>
            <a:ext cx="21388388" cy="1199515"/>
          </a:xfrm>
          <a:prstGeom prst="rect">
            <a:avLst/>
          </a:prstGeom>
        </p:spPr>
      </p:pic>
      <p:pic>
        <p:nvPicPr>
          <p:cNvPr id="20" name="Picture 7">
            <a:extLst>
              <a:ext uri="{FF2B5EF4-FFF2-40B4-BE49-F238E27FC236}">
                <a16:creationId xmlns:a16="http://schemas.microsoft.com/office/drawing/2014/main" xmlns="" id="{2FFC4E95-5061-45A6-B719-057AACD396AA}"/>
              </a:ext>
            </a:extLst>
          </p:cNvPr>
          <p:cNvPicPr>
            <a:picLocks noChangeAspect="1"/>
          </p:cNvPicPr>
          <p:nvPr/>
        </p:nvPicPr>
        <p:blipFill>
          <a:blip r:embed="rId5"/>
          <a:srcRect/>
          <a:stretch>
            <a:fillRect/>
          </a:stretch>
        </p:blipFill>
        <p:spPr>
          <a:xfrm rot="10800000">
            <a:off x="0" y="28444442"/>
            <a:ext cx="21388388" cy="1819388"/>
          </a:xfrm>
          <a:prstGeom prst="rect">
            <a:avLst/>
          </a:prstGeom>
        </p:spPr>
      </p:pic>
      <p:sp>
        <p:nvSpPr>
          <p:cNvPr id="21" name="Text Placeholder 32">
            <a:extLst>
              <a:ext uri="{FF2B5EF4-FFF2-40B4-BE49-F238E27FC236}">
                <a16:creationId xmlns:a16="http://schemas.microsoft.com/office/drawing/2014/main" xmlns="" id="{A32D00C9-1922-491C-974A-562E5BAFB34D}"/>
              </a:ext>
            </a:extLst>
          </p:cNvPr>
          <p:cNvSpPr txBox="1">
            <a:spLocks/>
          </p:cNvSpPr>
          <p:nvPr/>
        </p:nvSpPr>
        <p:spPr>
          <a:xfrm>
            <a:off x="0" y="21892740"/>
            <a:ext cx="21183600" cy="558738"/>
          </a:xfrm>
          <a:prstGeom prst="rect">
            <a:avLst/>
          </a:prstGeom>
          <a:noFill/>
        </p:spPr>
        <p:txBody>
          <a:bodyPr wrap="square" lIns="63307" tIns="63307" rIns="63307" bIns="63307" anchor="ctr" anchorCtr="0">
            <a:spAutoFit/>
          </a:bodyPr>
          <a:lstStyle>
            <a:lvl1pPr marL="0" indent="0" algn="ctr" defTabSz="30387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dirty="0" smtClean="0"/>
              <a:t>5. REFERENCIAS </a:t>
            </a:r>
            <a:r>
              <a:rPr lang="en-US" dirty="0"/>
              <a:t>BIBLIOGRÁFICAS</a:t>
            </a:r>
          </a:p>
        </p:txBody>
      </p:sp>
      <p:sp>
        <p:nvSpPr>
          <p:cNvPr id="2" name="1 CuadroTexto"/>
          <p:cNvSpPr txBox="1"/>
          <p:nvPr/>
        </p:nvSpPr>
        <p:spPr>
          <a:xfrm>
            <a:off x="449463" y="23459090"/>
            <a:ext cx="20203365" cy="3170099"/>
          </a:xfrm>
          <a:prstGeom prst="rect">
            <a:avLst/>
          </a:prstGeom>
          <a:noFill/>
        </p:spPr>
        <p:txBody>
          <a:bodyPr wrap="square" rtlCol="0">
            <a:spAutoFit/>
          </a:bodyPr>
          <a:lstStyle/>
          <a:p>
            <a:pPr algn="just"/>
            <a:r>
              <a:rPr lang="es-ES" sz="1000" dirty="0" err="1"/>
              <a:t>Bachman</a:t>
            </a:r>
            <a:r>
              <a:rPr lang="es-ES" sz="1000" dirty="0"/>
              <a:t>, L. (1995). </a:t>
            </a:r>
            <a:r>
              <a:rPr lang="es-ES" sz="1000" i="1" dirty="0"/>
              <a:t>Habilidad lingüística comunicativa</a:t>
            </a:r>
            <a:r>
              <a:rPr lang="es-ES" sz="1000" dirty="0"/>
              <a:t>. En: M. </a:t>
            </a:r>
            <a:r>
              <a:rPr lang="es-ES" sz="1000" dirty="0" err="1"/>
              <a:t>Llobera</a:t>
            </a:r>
            <a:r>
              <a:rPr lang="es-ES" sz="1000" dirty="0"/>
              <a:t>, M. (coord.), 1995. </a:t>
            </a:r>
            <a:r>
              <a:rPr lang="es-ES" sz="1000" i="1" dirty="0"/>
              <a:t>Competencia comunicativa. Documentos básicos en la enseñanza de lenguas extranjeras</a:t>
            </a:r>
            <a:r>
              <a:rPr lang="es-ES" sz="1000" dirty="0"/>
              <a:t>. </a:t>
            </a:r>
            <a:r>
              <a:rPr lang="en-US" sz="1000" dirty="0"/>
              <a:t>Madrid: </a:t>
            </a:r>
            <a:r>
              <a:rPr lang="en-US" sz="1000" dirty="0" err="1"/>
              <a:t>Edelsa</a:t>
            </a:r>
            <a:r>
              <a:rPr lang="en-US" sz="1000" dirty="0"/>
              <a:t>, 105-127.</a:t>
            </a:r>
            <a:endParaRPr lang="es-ES" sz="1000" dirty="0"/>
          </a:p>
          <a:p>
            <a:pPr algn="just"/>
            <a:r>
              <a:rPr lang="en-US" sz="1000" dirty="0"/>
              <a:t>Bell, R. (1991). </a:t>
            </a:r>
            <a:r>
              <a:rPr lang="en-US" sz="1000" i="1" dirty="0"/>
              <a:t>Translation and translating</a:t>
            </a:r>
            <a:r>
              <a:rPr lang="en-US" sz="1000" dirty="0"/>
              <a:t>. London: Longman. </a:t>
            </a:r>
            <a:endParaRPr lang="es-ES" sz="1000" dirty="0"/>
          </a:p>
          <a:p>
            <a:pPr algn="just"/>
            <a:r>
              <a:rPr lang="en-US" sz="1000" dirty="0" err="1"/>
              <a:t>Canale</a:t>
            </a:r>
            <a:r>
              <a:rPr lang="en-US" sz="1000" dirty="0"/>
              <a:t>, M.  (1983). </a:t>
            </a:r>
            <a:r>
              <a:rPr lang="en-US" sz="1000" i="1" dirty="0"/>
              <a:t>From communicative competence to communicative language pedagogy</a:t>
            </a:r>
            <a:r>
              <a:rPr lang="en-US" sz="1000" dirty="0"/>
              <a:t>. In: Richards, J.C. y R.W. Schmidt (</a:t>
            </a:r>
            <a:r>
              <a:rPr lang="en-US" sz="1000" dirty="0" err="1"/>
              <a:t>Eds</a:t>
            </a:r>
            <a:r>
              <a:rPr lang="en-US" sz="1000" dirty="0"/>
              <a:t>). </a:t>
            </a:r>
            <a:r>
              <a:rPr lang="en-US" sz="1000" i="1" dirty="0"/>
              <a:t>Language and Communication</a:t>
            </a:r>
            <a:r>
              <a:rPr lang="en-US" sz="1000" dirty="0"/>
              <a:t>. London: Longman.</a:t>
            </a:r>
            <a:endParaRPr lang="es-ES" sz="1000" dirty="0"/>
          </a:p>
          <a:p>
            <a:pPr algn="just"/>
            <a:r>
              <a:rPr lang="en-US" sz="1000" dirty="0"/>
              <a:t>Chomsky, N. (1965). </a:t>
            </a:r>
            <a:r>
              <a:rPr lang="en-US" sz="1000" i="1" dirty="0"/>
              <a:t>Aspects of Theory of Syntax.</a:t>
            </a:r>
            <a:r>
              <a:rPr lang="en-US" sz="1000" dirty="0"/>
              <a:t> Cambridge: I.I.T. Press.</a:t>
            </a:r>
            <a:endParaRPr lang="es-ES" sz="1000" dirty="0"/>
          </a:p>
          <a:p>
            <a:pPr algn="just"/>
            <a:r>
              <a:rPr lang="es-ES" sz="1000" dirty="0"/>
              <a:t>Consejo De Europa. (2001). </a:t>
            </a:r>
            <a:r>
              <a:rPr lang="es-ES" sz="1000" i="1" dirty="0"/>
              <a:t>Marco común europeo de referencia para las lenguas: aprendizaje, enseñanza, evaluaci</a:t>
            </a:r>
            <a:r>
              <a:rPr lang="es-ES" sz="1000" dirty="0"/>
              <a:t>ón. Madrid: Instituto Cervantes – Ministerio de Educación Cultura y Deporte, Anaya.</a:t>
            </a:r>
          </a:p>
          <a:p>
            <a:pPr algn="just"/>
            <a:r>
              <a:rPr lang="es-ES" sz="1000" dirty="0"/>
              <a:t>EMT-</a:t>
            </a:r>
            <a:r>
              <a:rPr lang="es-ES" sz="1000" dirty="0" err="1"/>
              <a:t>Competence</a:t>
            </a:r>
            <a:r>
              <a:rPr lang="es-ES" sz="1000" dirty="0"/>
              <a:t> Framework 2017 en:   </a:t>
            </a:r>
            <a:r>
              <a:rPr lang="es-ES" sz="1000" u="sng" dirty="0">
                <a:hlinkClick r:id="rId6"/>
              </a:rPr>
              <a:t>https://ec.europa.eu/info/sites/info/files/emt_competence_fwk_2017_en_web.pdf</a:t>
            </a:r>
            <a:r>
              <a:rPr lang="es-ES" sz="1000" dirty="0"/>
              <a:t> </a:t>
            </a:r>
          </a:p>
          <a:p>
            <a:pPr algn="just"/>
            <a:r>
              <a:rPr lang="en-US" sz="1000" dirty="0" err="1"/>
              <a:t>Finocchiaro</a:t>
            </a:r>
            <a:r>
              <a:rPr lang="en-US" sz="1000" dirty="0"/>
              <a:t>, M. (1977). </a:t>
            </a:r>
            <a:r>
              <a:rPr lang="en-US" sz="1000" i="1" dirty="0"/>
              <a:t>Developing Communicative Competence</a:t>
            </a:r>
            <a:r>
              <a:rPr lang="en-US" sz="1000" dirty="0"/>
              <a:t>. English Teaching Forum, 15(2), 2-7.</a:t>
            </a:r>
            <a:endParaRPr lang="es-ES" sz="1000" dirty="0"/>
          </a:p>
          <a:p>
            <a:pPr algn="just"/>
            <a:r>
              <a:rPr lang="en-US" sz="1000" dirty="0"/>
              <a:t>Gambier, Y </a:t>
            </a:r>
            <a:r>
              <a:rPr lang="en-US" sz="1000" dirty="0" err="1"/>
              <a:t>y</a:t>
            </a:r>
            <a:r>
              <a:rPr lang="en-US" sz="1000" dirty="0"/>
              <a:t> van </a:t>
            </a:r>
            <a:r>
              <a:rPr lang="en-US" sz="1000" dirty="0" err="1"/>
              <a:t>Doorslaer</a:t>
            </a:r>
            <a:r>
              <a:rPr lang="en-US" sz="1000" dirty="0"/>
              <a:t>, L. (2010). </a:t>
            </a:r>
            <a:r>
              <a:rPr lang="en-US" sz="1000" i="1" dirty="0"/>
              <a:t>Handbook of translation studies. Volume 1.</a:t>
            </a:r>
            <a:r>
              <a:rPr lang="en-US" sz="1000" dirty="0"/>
              <a:t>  </a:t>
            </a:r>
            <a:r>
              <a:rPr lang="es-ES" sz="1000" dirty="0" err="1"/>
              <a:t>Amsterdam</a:t>
            </a:r>
            <a:r>
              <a:rPr lang="es-ES" sz="1000" dirty="0"/>
              <a:t>: John Benjamins B.V.</a:t>
            </a:r>
          </a:p>
          <a:p>
            <a:pPr algn="just"/>
            <a:r>
              <a:rPr lang="es-ES" sz="1000" dirty="0"/>
              <a:t>Hurtado </a:t>
            </a:r>
            <a:r>
              <a:rPr lang="es-ES" sz="1000" dirty="0" err="1"/>
              <a:t>Albir</a:t>
            </a:r>
            <a:r>
              <a:rPr lang="es-ES" sz="1000" dirty="0"/>
              <a:t>, A. (1996a) . </a:t>
            </a:r>
            <a:r>
              <a:rPr lang="es-ES" sz="1000" i="1" dirty="0"/>
              <a:t>La cuestión del método traductor</a:t>
            </a:r>
            <a:r>
              <a:rPr lang="es-ES" sz="1000" dirty="0"/>
              <a:t>. Método, estrategia y técnica de traducción. </a:t>
            </a:r>
            <a:r>
              <a:rPr lang="es-ES" sz="1000" dirty="0" err="1"/>
              <a:t>Sendebar</a:t>
            </a:r>
            <a:r>
              <a:rPr lang="es-ES" sz="1000" dirty="0"/>
              <a:t> 1.</a:t>
            </a:r>
          </a:p>
          <a:p>
            <a:pPr algn="just"/>
            <a:r>
              <a:rPr lang="es-ES" sz="1000" dirty="0"/>
              <a:t>_______. (1996b). </a:t>
            </a:r>
            <a:r>
              <a:rPr lang="es-ES" sz="1000" i="1" dirty="0"/>
              <a:t>La enseñanza de la traducción directa 'general'. Objetivos de aprendizaje y metodología</a:t>
            </a:r>
            <a:r>
              <a:rPr lang="es-ES" sz="1000" dirty="0"/>
              <a:t>. En: A. Hurtado </a:t>
            </a:r>
            <a:r>
              <a:rPr lang="es-ES" sz="1000" dirty="0" err="1"/>
              <a:t>Albir</a:t>
            </a:r>
            <a:r>
              <a:rPr lang="es-ES" sz="1000" dirty="0"/>
              <a:t> (Ed). </a:t>
            </a:r>
            <a:r>
              <a:rPr lang="es-ES" sz="1000" i="1" dirty="0"/>
              <a:t>La enseñanza de la traducción.</a:t>
            </a:r>
            <a:r>
              <a:rPr lang="es-ES" sz="1000" dirty="0"/>
              <a:t> Col. </a:t>
            </a:r>
            <a:r>
              <a:rPr lang="es-ES" sz="1000" dirty="0" err="1"/>
              <a:t>Estudis</a:t>
            </a:r>
            <a:r>
              <a:rPr lang="es-ES" sz="1000" dirty="0"/>
              <a:t> sobre la </a:t>
            </a:r>
            <a:r>
              <a:rPr lang="es-ES" sz="1000" dirty="0" err="1"/>
              <a:t>traducció</a:t>
            </a:r>
            <a:r>
              <a:rPr lang="es-ES" sz="1000" dirty="0"/>
              <a:t> 3. </a:t>
            </a:r>
            <a:r>
              <a:rPr lang="es-ES" sz="1000" dirty="0" err="1"/>
              <a:t>Universitat</a:t>
            </a:r>
            <a:r>
              <a:rPr lang="es-ES" sz="1000" dirty="0"/>
              <a:t> Jaume I.</a:t>
            </a:r>
          </a:p>
          <a:p>
            <a:pPr algn="just"/>
            <a:r>
              <a:rPr lang="es-ES" sz="1000" dirty="0" err="1"/>
              <a:t>Hymes</a:t>
            </a:r>
            <a:r>
              <a:rPr lang="es-ES" sz="1000" dirty="0"/>
              <a:t>, D</a:t>
            </a:r>
            <a:r>
              <a:rPr lang="es-ES" sz="1000" i="1" dirty="0"/>
              <a:t>. </a:t>
            </a:r>
            <a:r>
              <a:rPr lang="es-ES" sz="1000" dirty="0"/>
              <a:t>(1971).</a:t>
            </a:r>
            <a:r>
              <a:rPr lang="es-ES" sz="1000" i="1" dirty="0"/>
              <a:t> Acerca de la competencia comunicativa. </a:t>
            </a:r>
            <a:r>
              <a:rPr lang="es-ES" sz="1000" dirty="0"/>
              <a:t>En:</a:t>
            </a:r>
            <a:r>
              <a:rPr lang="es-ES" sz="1000" i="1" dirty="0"/>
              <a:t> </a:t>
            </a:r>
            <a:r>
              <a:rPr lang="es-ES" sz="1000" dirty="0"/>
              <a:t>M. </a:t>
            </a:r>
            <a:r>
              <a:rPr lang="es-ES" sz="1000" dirty="0" err="1"/>
              <a:t>Llobera</a:t>
            </a:r>
            <a:r>
              <a:rPr lang="es-ES" sz="1000" dirty="0"/>
              <a:t> et al. (1995), </a:t>
            </a:r>
            <a:r>
              <a:rPr lang="es-ES" sz="1000" i="1" dirty="0"/>
              <a:t>Competencia comunicativa. Documentos básicos en la enseñanza de lenguas extranjeras. </a:t>
            </a:r>
            <a:r>
              <a:rPr lang="en-US" sz="1000" dirty="0"/>
              <a:t>Madrid: </a:t>
            </a:r>
            <a:r>
              <a:rPr lang="en-US" sz="1000" dirty="0" err="1"/>
              <a:t>Edelsa</a:t>
            </a:r>
            <a:r>
              <a:rPr lang="en-US" sz="1000" dirty="0"/>
              <a:t>, pp. 27-47.</a:t>
            </a:r>
            <a:endParaRPr lang="es-ES" sz="1000" dirty="0"/>
          </a:p>
          <a:p>
            <a:pPr algn="just"/>
            <a:r>
              <a:rPr lang="en-US" sz="1000" dirty="0"/>
              <a:t>Kelly, D. (2005). </a:t>
            </a:r>
            <a:r>
              <a:rPr lang="en-US" sz="1000" i="1" dirty="0"/>
              <a:t>A Handbook for Translator Trainers</a:t>
            </a:r>
            <a:r>
              <a:rPr lang="en-US" sz="1000" dirty="0"/>
              <a:t>. Manchester: St Jerome.</a:t>
            </a:r>
            <a:endParaRPr lang="es-ES" sz="1000" dirty="0"/>
          </a:p>
          <a:p>
            <a:pPr algn="just"/>
            <a:r>
              <a:rPr lang="en-US" sz="1000" dirty="0"/>
              <a:t>Nord, C. (1992). </a:t>
            </a:r>
            <a:r>
              <a:rPr lang="en-US" sz="1000" i="1" dirty="0"/>
              <a:t>Text analysis in translator training</a:t>
            </a:r>
            <a:r>
              <a:rPr lang="en-US" sz="1000" dirty="0"/>
              <a:t>. In: </a:t>
            </a:r>
            <a:r>
              <a:rPr lang="en-US" sz="1000" dirty="0" err="1"/>
              <a:t>Dollerup</a:t>
            </a:r>
            <a:r>
              <a:rPr lang="en-US" sz="1000" dirty="0"/>
              <a:t>, C. y A. </a:t>
            </a:r>
            <a:r>
              <a:rPr lang="en-US" sz="1000" dirty="0" err="1"/>
              <a:t>Loddegaard</a:t>
            </a:r>
            <a:r>
              <a:rPr lang="en-US" sz="1000" dirty="0"/>
              <a:t> (</a:t>
            </a:r>
            <a:r>
              <a:rPr lang="en-US" sz="1000" dirty="0" err="1"/>
              <a:t>Eds</a:t>
            </a:r>
            <a:r>
              <a:rPr lang="en-US" sz="1000" dirty="0"/>
              <a:t>). </a:t>
            </a:r>
            <a:r>
              <a:rPr lang="en-US" sz="1000" i="1" dirty="0"/>
              <a:t>Teaching Translation and Interpreting</a:t>
            </a:r>
            <a:r>
              <a:rPr lang="en-US" sz="1000" dirty="0"/>
              <a:t>. Amsterdam y Philadelphia: John Benjamins.</a:t>
            </a:r>
            <a:endParaRPr lang="es-ES" sz="1000" dirty="0"/>
          </a:p>
          <a:p>
            <a:pPr algn="just"/>
            <a:r>
              <a:rPr lang="en-US" sz="1000" dirty="0"/>
              <a:t>Orozco, M. (2000). </a:t>
            </a:r>
            <a:r>
              <a:rPr lang="es-ES" sz="1000" i="1" dirty="0"/>
              <a:t>Instrumentos de medida de la adquisición de la competencia traductora: construcción y validación. Volumen I. </a:t>
            </a:r>
            <a:r>
              <a:rPr lang="es-ES" sz="1000" dirty="0"/>
              <a:t>Universidad Autónoma de</a:t>
            </a:r>
            <a:r>
              <a:rPr lang="es-ES" sz="1000" i="1" dirty="0"/>
              <a:t> </a:t>
            </a:r>
            <a:r>
              <a:rPr lang="es-ES" sz="1000" dirty="0"/>
              <a:t>Barcelona: Tesis doctoral</a:t>
            </a:r>
          </a:p>
          <a:p>
            <a:pPr algn="just"/>
            <a:r>
              <a:rPr lang="es-ES" sz="1000" dirty="0"/>
              <a:t>PACTE. (2001). </a:t>
            </a:r>
            <a:r>
              <a:rPr lang="es-ES" sz="1000" i="1" dirty="0"/>
              <a:t>La competencia traductora y su adquisición. </a:t>
            </a:r>
            <a:r>
              <a:rPr lang="es-ES" sz="1000" dirty="0" err="1"/>
              <a:t>Universitat</a:t>
            </a:r>
            <a:r>
              <a:rPr lang="es-ES" sz="1000" dirty="0"/>
              <a:t> </a:t>
            </a:r>
            <a:r>
              <a:rPr lang="es-ES" sz="1000" dirty="0" err="1"/>
              <a:t>Autònoma</a:t>
            </a:r>
            <a:r>
              <a:rPr lang="es-ES" sz="1000" dirty="0"/>
              <a:t> de Barcelona. </a:t>
            </a:r>
            <a:r>
              <a:rPr lang="es-ES" sz="1000" dirty="0" err="1"/>
              <a:t>Departament</a:t>
            </a:r>
            <a:r>
              <a:rPr lang="es-ES" sz="1000" dirty="0"/>
              <a:t> de </a:t>
            </a:r>
            <a:r>
              <a:rPr lang="es-ES" sz="1000" dirty="0" err="1"/>
              <a:t>Traducció</a:t>
            </a:r>
            <a:r>
              <a:rPr lang="es-ES" sz="1000" dirty="0"/>
              <a:t> i </a:t>
            </a:r>
            <a:r>
              <a:rPr lang="es-ES" sz="1000" dirty="0" err="1"/>
              <a:t>d’Interpretació</a:t>
            </a:r>
            <a:r>
              <a:rPr lang="es-ES" sz="1000" dirty="0"/>
              <a:t>. </a:t>
            </a:r>
            <a:r>
              <a:rPr lang="es-ES" sz="1000" dirty="0" err="1"/>
              <a:t>Quad</a:t>
            </a:r>
            <a:r>
              <a:rPr lang="en-US" sz="1000" dirty="0"/>
              <a:t>erns. </a:t>
            </a:r>
            <a:r>
              <a:rPr lang="en-US" sz="1000" dirty="0" err="1"/>
              <a:t>Revista</a:t>
            </a:r>
            <a:r>
              <a:rPr lang="en-US" sz="1000" dirty="0"/>
              <a:t> de </a:t>
            </a:r>
            <a:r>
              <a:rPr lang="en-US" sz="1000" dirty="0" err="1"/>
              <a:t>traducció</a:t>
            </a:r>
            <a:r>
              <a:rPr lang="en-US" sz="1000" dirty="0"/>
              <a:t> 6, 2001.</a:t>
            </a:r>
            <a:endParaRPr lang="es-ES" sz="1000" dirty="0"/>
          </a:p>
          <a:p>
            <a:pPr algn="just"/>
            <a:r>
              <a:rPr lang="en-US" sz="1000" dirty="0"/>
              <a:t>_______. (2003). </a:t>
            </a:r>
            <a:r>
              <a:rPr lang="en-US" sz="1000" i="1" dirty="0"/>
              <a:t>Building a translation competence model. In Triangulating translation: perspectives in process oriented research</a:t>
            </a:r>
            <a:r>
              <a:rPr lang="en-US" sz="1000" dirty="0"/>
              <a:t>, Fabio Alves (</a:t>
            </a:r>
            <a:r>
              <a:rPr lang="en-US" sz="1000" dirty="0" err="1"/>
              <a:t>ed</a:t>
            </a:r>
            <a:r>
              <a:rPr lang="en-US" sz="1000" dirty="0"/>
              <a:t>), 43-46. Amsterdam y Philadelphia: John Benjamins.</a:t>
            </a:r>
            <a:endParaRPr lang="es-ES" sz="1000" dirty="0"/>
          </a:p>
          <a:p>
            <a:pPr algn="just"/>
            <a:r>
              <a:rPr lang="en-US" sz="1000" dirty="0"/>
              <a:t>_______. </a:t>
            </a:r>
            <a:r>
              <a:rPr lang="es-ES" sz="1000" dirty="0"/>
              <a:t>(2005). </a:t>
            </a:r>
            <a:r>
              <a:rPr lang="es-ES" sz="1000" i="1" dirty="0" err="1"/>
              <a:t>Investigating</a:t>
            </a:r>
            <a:r>
              <a:rPr lang="es-ES" sz="1000" i="1" dirty="0"/>
              <a:t> </a:t>
            </a:r>
            <a:r>
              <a:rPr lang="es-ES" sz="1000" i="1" dirty="0" err="1"/>
              <a:t>Translation</a:t>
            </a:r>
            <a:r>
              <a:rPr lang="es-ES" sz="1000" i="1" dirty="0"/>
              <a:t> </a:t>
            </a:r>
            <a:r>
              <a:rPr lang="es-ES" sz="1000" i="1" dirty="0" err="1"/>
              <a:t>Competence</a:t>
            </a:r>
            <a:r>
              <a:rPr lang="es-ES" sz="1000" i="1" dirty="0"/>
              <a:t>: Conceptual and </a:t>
            </a:r>
            <a:r>
              <a:rPr lang="es-ES" sz="1000" i="1" dirty="0" err="1"/>
              <a:t>Methodological</a:t>
            </a:r>
            <a:r>
              <a:rPr lang="es-ES" sz="1000" i="1" dirty="0"/>
              <a:t> </a:t>
            </a:r>
            <a:r>
              <a:rPr lang="es-ES" sz="1000" i="1" dirty="0" err="1"/>
              <a:t>Issues</a:t>
            </a:r>
            <a:r>
              <a:rPr lang="es-ES" sz="1000" dirty="0"/>
              <a:t>, en:  </a:t>
            </a:r>
            <a:r>
              <a:rPr lang="es-ES" sz="1000" u="sng" dirty="0">
                <a:hlinkClick r:id="rId7"/>
              </a:rPr>
              <a:t>https://ddd.uab.cat/pub/artpub/2005/137444/meta_a2005v50n2p609.pdf</a:t>
            </a:r>
            <a:endParaRPr lang="es-ES" sz="1000" dirty="0"/>
          </a:p>
          <a:p>
            <a:pPr algn="just"/>
            <a:r>
              <a:rPr lang="es-ES" sz="1000" dirty="0"/>
              <a:t>Pintado, L. (2012). </a:t>
            </a:r>
            <a:r>
              <a:rPr lang="es-ES" sz="1000" i="1" dirty="0"/>
              <a:t>Fundamentos de la traducción pedagógica: traducción, pedagogía y comunicación.</a:t>
            </a:r>
            <a:r>
              <a:rPr lang="es-ES" sz="1000" dirty="0"/>
              <a:t> </a:t>
            </a:r>
            <a:r>
              <a:rPr lang="es-ES" sz="1000" dirty="0" err="1"/>
              <a:t>Sendabar</a:t>
            </a:r>
            <a:r>
              <a:rPr lang="es-ES" sz="1000" dirty="0"/>
              <a:t> 23 (2012), 321-353</a:t>
            </a:r>
            <a:r>
              <a:rPr lang="en-US" sz="1000" dirty="0"/>
              <a:t>.</a:t>
            </a:r>
            <a:endParaRPr lang="es-ES" sz="1000" dirty="0"/>
          </a:p>
          <a:p>
            <a:pPr algn="just"/>
            <a:r>
              <a:rPr lang="en-US" sz="1000" dirty="0"/>
              <a:t>Pym, A. (2003). </a:t>
            </a:r>
            <a:r>
              <a:rPr lang="en-US" sz="1000" i="1" dirty="0"/>
              <a:t>Redefining translation competence in an electronic age: in defense of a minimalist approach</a:t>
            </a:r>
            <a:r>
              <a:rPr lang="en-US" sz="1000" dirty="0"/>
              <a:t>. Meta 48 (4): 481-497. </a:t>
            </a:r>
            <a:endParaRPr lang="es-ES" sz="1000" dirty="0"/>
          </a:p>
          <a:p>
            <a:pPr algn="just"/>
            <a:r>
              <a:rPr lang="en-US" sz="1000" dirty="0" err="1"/>
              <a:t>Savignon</a:t>
            </a:r>
            <a:r>
              <a:rPr lang="en-US" sz="1000" dirty="0"/>
              <a:t>, S. (1997). Communicative Competence: Theory and Practice. 2da ed. </a:t>
            </a:r>
            <a:r>
              <a:rPr lang="en-US" sz="1000" dirty="0"/>
              <a:t>New York: McGraw Hill</a:t>
            </a:r>
            <a:r>
              <a:rPr lang="en-US" sz="1000" dirty="0" smtClean="0"/>
              <a:t>.</a:t>
            </a:r>
            <a:endParaRPr lang="es-ES" sz="1000" dirty="0"/>
          </a:p>
        </p:txBody>
      </p:sp>
    </p:spTree>
    <p:extLst>
      <p:ext uri="{BB962C8B-B14F-4D97-AF65-F5344CB8AC3E}">
        <p14:creationId xmlns:p14="http://schemas.microsoft.com/office/powerpoint/2010/main" val="3742088974"/>
      </p:ext>
    </p:extLst>
  </p:cSld>
  <p:clrMapOvr>
    <a:masterClrMapping/>
  </p:clrMapOvr>
  <p:timing>
    <p:tnLst>
      <p:par>
        <p:cTn id="1" dur="indefinite" restart="never" nodeType="tmRoot"/>
      </p:par>
    </p:tnLst>
  </p:timing>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1467</TotalTime>
  <Words>1448</Words>
  <Application>Microsoft Office PowerPoint</Application>
  <PresentationFormat>Personalizado</PresentationFormat>
  <Paragraphs>45</Paragraphs>
  <Slides>1</Slides>
  <Notes>1</Notes>
  <HiddenSlides>0</HiddenSlides>
  <MMClips>0</MMClips>
  <ScaleCrop>false</ScaleCrop>
  <HeadingPairs>
    <vt:vector size="4" baseType="variant">
      <vt:variant>
        <vt:lpstr>Tema</vt:lpstr>
      </vt:variant>
      <vt:variant>
        <vt:i4>2</vt:i4>
      </vt:variant>
      <vt:variant>
        <vt:lpstr>Títulos de diapositiva</vt:lpstr>
      </vt:variant>
      <vt:variant>
        <vt:i4>1</vt:i4>
      </vt:variant>
    </vt:vector>
  </HeadingPairs>
  <TitlesOfParts>
    <vt:vector size="3" baseType="lpstr">
      <vt:lpstr>A1 Template</vt:lpstr>
      <vt:lpstr>Without Guides</vt:lpstr>
      <vt:lpstr>Presentación de PowerPoint</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A1 PowerPoint Presentation</dc:title>
  <dc:subject>Research poster presentation template</dc:subject>
  <dc:creator>PosterPresentations.com</dc:creator>
  <cp:keywords>A1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Yunet</cp:lastModifiedBy>
  <cp:revision>49</cp:revision>
  <dcterms:created xsi:type="dcterms:W3CDTF">2012-02-10T00:21:22Z</dcterms:created>
  <dcterms:modified xsi:type="dcterms:W3CDTF">2021-11-13T17:05:21Z</dcterms:modified>
  <cp:category>Research poster templates</cp:category>
</cp:coreProperties>
</file>