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100" d="100"/>
          <a:sy n="100" d="100"/>
        </p:scale>
        <p:origin x="-324" y="-1218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03-Nov-21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dirty="0"/>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03-Nov-21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https://www.posterpresentations.com/how-to-change-the-column-configuration.html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https://www.posterpresentations.com/helpdesk.html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95451" y="5161852"/>
            <a:ext cx="10101856" cy="7090710"/>
          </a:xfrm>
        </p:spPr>
        <p:txBody>
          <a:bodyPr/>
          <a:lstStyle/>
          <a:p>
            <a:pPr algn="just"/>
            <a:r>
              <a:rPr lang="es-ES" dirty="0"/>
              <a:t>Entre las ocho competencias clave para el aprendizaje permanente, para la plena realización personal, la ciudadanía activa, la cohesión social y la empleabilidad en la sociedad del conocimiento se sitúa en segundo lugar la comunicación en lenguas extrajeras. Se argumenta que esta se basa en la habilidad para comprender, expresar e interpretar conceptos, pensamientos, sentimientos, hechos y opiniones de forma oral y escrita en una determinada serie de contextos sociales y culturales de acuerdo con los intereses, las necesidades de cada individuo, así como también la mediación y la comprensión intercultural. </a:t>
            </a:r>
          </a:p>
          <a:p>
            <a:pPr algn="just"/>
            <a:r>
              <a:rPr lang="es-ES" dirty="0"/>
              <a:t>Para alcanzar la competencia comunicativa en la lengua </a:t>
            </a:r>
            <a:r>
              <a:rPr lang="es-ES" dirty="0" smtClean="0"/>
              <a:t>a la </a:t>
            </a:r>
            <a:r>
              <a:rPr lang="es-ES" dirty="0"/>
              <a:t>que se alude en el párrafo anterior es necesario considerar:</a:t>
            </a:r>
          </a:p>
          <a:p>
            <a:pPr algn="just">
              <a:tabLst>
                <a:tab pos="361950" algn="l"/>
              </a:tabLst>
            </a:pPr>
            <a:r>
              <a:rPr lang="es-ES" dirty="0"/>
              <a:t>-	las dimensiones del que aprende una lengua extranjera: como agente social, hablante intercultural y aprendiente autónomo para alcanzar un desempeño suficiente en los ámbitos en que desarrolla sus actividades;</a:t>
            </a:r>
          </a:p>
          <a:p>
            <a:pPr algn="just">
              <a:tabLst>
                <a:tab pos="171450" algn="l"/>
              </a:tabLst>
            </a:pPr>
            <a:r>
              <a:rPr lang="es-ES" dirty="0"/>
              <a:t>-	el principio que se erige como pilar diferenciador entre la enseñanza tradicional y la que considera las necesidades y expectativas del estudiante: el aprendizaje centrado en él; </a:t>
            </a:r>
          </a:p>
          <a:p>
            <a:pPr algn="just">
              <a:tabLst>
                <a:tab pos="171450" algn="l"/>
              </a:tabLst>
            </a:pPr>
            <a:r>
              <a:rPr lang="es-ES" dirty="0"/>
              <a:t>-	la orientación, </a:t>
            </a:r>
            <a:r>
              <a:rPr lang="es-ES" dirty="0" smtClean="0"/>
              <a:t>organización y evaluación del </a:t>
            </a:r>
            <a:r>
              <a:rPr lang="es-ES" dirty="0"/>
              <a:t>proceso de enseñanza-aprendizaje a través de diferentes tipos de participación de los estudiantes, para lograr la inserción </a:t>
            </a:r>
            <a:r>
              <a:rPr lang="es-ES" dirty="0" smtClean="0"/>
              <a:t>activa y </a:t>
            </a:r>
            <a:r>
              <a:rPr lang="es-ES" dirty="0"/>
              <a:t>comprometida en su formación; </a:t>
            </a:r>
          </a:p>
          <a:p>
            <a:pPr algn="just"/>
            <a:r>
              <a:rPr lang="es-ES" dirty="0"/>
              <a:t>El objetivo del trabajo es presentar cinco tipos de participación, su adaptación al proceso de enseñanza-aprendizaje, las posibles actividades a realizar por los estudiantes en cada una de ellas por la importancia que se atribuye a las interacciones que propician entre los partícipes y así lograr el aprendizaje y el desarrollo personal.</a:t>
            </a:r>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449463" y="4672080"/>
            <a:ext cx="10093882" cy="566030"/>
          </a:xfrm>
        </p:spPr>
        <p:txBody>
          <a:bodyPr/>
          <a:lstStyle/>
          <a:p>
            <a:r>
              <a:rPr lang="en-US" dirty="0" smtClean="0"/>
              <a:t>1. INTRODUCCION </a:t>
            </a:r>
            <a:r>
              <a:rPr lang="en-US" dirty="0"/>
              <a:t>(OBJETIVOS)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546946" y="12060784"/>
            <a:ext cx="10096349" cy="566030"/>
          </a:xfrm>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10846594" y="4692882"/>
            <a:ext cx="10093752" cy="566030"/>
          </a:xfrm>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5" y="5258855"/>
            <a:ext cx="10093752" cy="12186419"/>
          </a:xfrm>
        </p:spPr>
        <p:txBody>
          <a:bodyPr/>
          <a:lstStyle/>
          <a:p>
            <a:r>
              <a:rPr lang="es-ES" dirty="0"/>
              <a:t>Se generalizan los datos del estudio teniendo en cuenta tres variables, las que influyen también en la aplicación, implementación de las sugerencias.</a:t>
            </a:r>
          </a:p>
          <a:p>
            <a:r>
              <a:rPr lang="es-ES" dirty="0" smtClean="0"/>
              <a:t>1. </a:t>
            </a:r>
            <a:r>
              <a:rPr lang="es-ES" i="1" dirty="0" smtClean="0"/>
              <a:t>Cursos</a:t>
            </a:r>
            <a:r>
              <a:rPr lang="es-ES" dirty="0"/>
              <a:t>: </a:t>
            </a:r>
            <a:r>
              <a:rPr lang="es-ES" dirty="0" smtClean="0"/>
              <a:t> se consideraron sus tipos; las </a:t>
            </a:r>
            <a:r>
              <a:rPr lang="es-ES" dirty="0"/>
              <a:t>características: </a:t>
            </a:r>
            <a:r>
              <a:rPr lang="es-ES" dirty="0" smtClean="0"/>
              <a:t>duración, objetivos, flexibilidad, </a:t>
            </a:r>
            <a:r>
              <a:rPr lang="es-ES" dirty="0"/>
              <a:t>la posibilidad de negociación, cambios, ajustes rápidos; </a:t>
            </a:r>
            <a:r>
              <a:rPr lang="es-ES" dirty="0" smtClean="0"/>
              <a:t>el </a:t>
            </a:r>
            <a:r>
              <a:rPr lang="es-ES" dirty="0"/>
              <a:t>principio horizontal del </a:t>
            </a:r>
            <a:r>
              <a:rPr lang="es-ES" dirty="0" smtClean="0"/>
              <a:t>aprendizaje (oportunidad </a:t>
            </a:r>
            <a:r>
              <a:rPr lang="es-ES" dirty="0"/>
              <a:t>de que el profesor y los estudiantes </a:t>
            </a:r>
            <a:r>
              <a:rPr lang="es-ES" dirty="0" smtClean="0"/>
              <a:t>opinen y decidan); la multiculturalidad: posibilidades</a:t>
            </a:r>
            <a:r>
              <a:rPr lang="es-ES" dirty="0"/>
              <a:t>, riesgos, enriquecimiento </a:t>
            </a:r>
            <a:r>
              <a:rPr lang="es-ES" dirty="0" smtClean="0"/>
              <a:t>personal; la interculturalidad </a:t>
            </a:r>
            <a:r>
              <a:rPr lang="es-ES" dirty="0"/>
              <a:t>y la probabilidad de desarrollar la competencia comunicativa </a:t>
            </a:r>
            <a:r>
              <a:rPr lang="es-ES" dirty="0" smtClean="0"/>
              <a:t>intercultural para comunicación </a:t>
            </a:r>
            <a:r>
              <a:rPr lang="es-ES" dirty="0"/>
              <a:t>eficaz y un ambiente favorable para el aprendizaje; </a:t>
            </a:r>
          </a:p>
          <a:p>
            <a:pPr algn="just"/>
            <a:r>
              <a:rPr lang="es-ES" dirty="0" smtClean="0"/>
              <a:t>2. Estudiantes: a pesar </a:t>
            </a:r>
            <a:r>
              <a:rPr lang="es-ES" dirty="0"/>
              <a:t>de proceder de diferentes tipos de enseñanza, </a:t>
            </a:r>
            <a:r>
              <a:rPr lang="es-ES" dirty="0" smtClean="0"/>
              <a:t>modelos </a:t>
            </a:r>
            <a:r>
              <a:rPr lang="es-ES" dirty="0"/>
              <a:t>y corrientes diversas de aprendizaje, </a:t>
            </a:r>
            <a:r>
              <a:rPr lang="es-ES" dirty="0" smtClean="0"/>
              <a:t>creencias, </a:t>
            </a:r>
            <a:r>
              <a:rPr lang="es-ES" dirty="0"/>
              <a:t>la cualidad intercultural múltiple presente en el grupo, relación estudiante-profesor, proactividad, comprensión de la responsabilidad en el </a:t>
            </a:r>
            <a:r>
              <a:rPr lang="es-ES" dirty="0" smtClean="0"/>
              <a:t>aprendizaje, se </a:t>
            </a:r>
            <a:r>
              <a:rPr lang="es-ES" dirty="0"/>
              <a:t>pronunciaron por la participación activa en el </a:t>
            </a:r>
            <a:r>
              <a:rPr lang="es-ES" dirty="0" smtClean="0"/>
              <a:t>proceso, A </a:t>
            </a:r>
            <a:r>
              <a:rPr lang="es-ES" dirty="0"/>
              <a:t>algunos les resulta más fácil por el nivel de lengua que poseen, por sus características personales y culturales. </a:t>
            </a:r>
            <a:r>
              <a:rPr lang="es-ES" dirty="0" smtClean="0"/>
              <a:t>Plantearon</a:t>
            </a:r>
            <a:r>
              <a:rPr lang="es-ES" dirty="0"/>
              <a:t>, además, </a:t>
            </a:r>
            <a:r>
              <a:rPr lang="es-ES" dirty="0" smtClean="0"/>
              <a:t>el rol del profesor en su participación, cómo enfoca </a:t>
            </a:r>
            <a:r>
              <a:rPr lang="es-ES" dirty="0"/>
              <a:t>la tarea, de la comprensión de lo que se espera de ellos y los beneficios que les aportará.    </a:t>
            </a:r>
          </a:p>
          <a:p>
            <a:pPr algn="just"/>
            <a:r>
              <a:rPr lang="es-ES" dirty="0" smtClean="0"/>
              <a:t>3. Profesores: se </a:t>
            </a:r>
            <a:r>
              <a:rPr lang="es-ES" dirty="0"/>
              <a:t>manifestaron </a:t>
            </a:r>
            <a:r>
              <a:rPr lang="es-ES" dirty="0" smtClean="0"/>
              <a:t>favorablemente, asumen </a:t>
            </a:r>
            <a:r>
              <a:rPr lang="es-ES" dirty="0"/>
              <a:t>el principio de centrar el aprendizaje en el estudiante. Se percibe cierta resistencia a delegar el poder, en algunas situaciones de forma deliberada, en otras, sin intención. </a:t>
            </a:r>
            <a:r>
              <a:rPr lang="es-ES" dirty="0" smtClean="0"/>
              <a:t>Se amplió el concepto de participación </a:t>
            </a:r>
            <a:r>
              <a:rPr lang="es-ES" dirty="0"/>
              <a:t>en las actividades de la </a:t>
            </a:r>
            <a:r>
              <a:rPr lang="es-ES" dirty="0" smtClean="0"/>
              <a:t>clase, y las posibilidades </a:t>
            </a:r>
            <a:r>
              <a:rPr lang="es-ES" dirty="0"/>
              <a:t>que brindan </a:t>
            </a:r>
            <a:r>
              <a:rPr lang="es-ES" dirty="0" smtClean="0"/>
              <a:t>estas para propiciar las interacciones </a:t>
            </a:r>
            <a:r>
              <a:rPr lang="es-ES" dirty="0"/>
              <a:t>entre los estudiantes, aumentar su motivación, autonomía, reforzar su responsabilidad, pero según ellos el tiempo atenta contra el cumplimiento de lo planificado. </a:t>
            </a:r>
            <a:endParaRPr lang="es-ES" dirty="0" smtClean="0"/>
          </a:p>
          <a:p>
            <a:pPr algn="just"/>
            <a:r>
              <a:rPr lang="es-ES" dirty="0" smtClean="0"/>
              <a:t>Los </a:t>
            </a:r>
            <a:r>
              <a:rPr lang="es-ES" dirty="0"/>
              <a:t>resultados parciales del estudio condujeron a la autora a adaptar cinco tipos de participación: informativa, consultiva, decisoria, evaluativa y educativa y a </a:t>
            </a:r>
            <a:r>
              <a:rPr lang="es-ES" dirty="0" smtClean="0"/>
              <a:t>determinar algunas de las </a:t>
            </a:r>
            <a:r>
              <a:rPr lang="es-ES" dirty="0"/>
              <a:t>posibles actividades a realizar por los estudiantes</a:t>
            </a:r>
            <a:r>
              <a:rPr lang="es-ES" dirty="0" smtClean="0"/>
              <a:t>.</a:t>
            </a:r>
          </a:p>
          <a:p>
            <a:pPr algn="just"/>
            <a:endParaRPr lang="es-ES"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0972800" y="17736867"/>
            <a:ext cx="10090978" cy="566030"/>
          </a:xfrm>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968931" y="18279162"/>
            <a:ext cx="10094847" cy="4499066"/>
          </a:xfrm>
        </p:spPr>
        <p:txBody>
          <a:bodyPr/>
          <a:lstStyle/>
          <a:p>
            <a:pPr algn="just"/>
            <a:r>
              <a:rPr lang="es-ES" dirty="0" smtClean="0"/>
              <a:t>-El </a:t>
            </a:r>
            <a:r>
              <a:rPr lang="es-ES" dirty="0"/>
              <a:t>estudio realizado permitió clarificar y ampliar el concepto de participación, y la necesidad de considerar los tipos de curso, objetivos y características de los estudiantes que acceden a ellos. Se enfatiza la importancia de promoverla en el proceso de enseñanza-aprendizaje en su totalidad: organización, ejecución, evaluación para lograr la implicación de los estudiantes en su aprendizaje de manera cada vez más consciente, que reconozcan y asuman su responsabilidad en él y se desarrolle la competencia en la lengua extranjera. </a:t>
            </a:r>
          </a:p>
          <a:p>
            <a:pPr algn="just"/>
            <a:r>
              <a:rPr lang="es-ES" dirty="0" smtClean="0"/>
              <a:t>-La </a:t>
            </a:r>
            <a:r>
              <a:rPr lang="es-ES" dirty="0"/>
              <a:t>participación de todos los estudiantes de forma espontánea, libre y autónoma depende de un ambiente cálido, agradable en el que se vinculen armoniosamente lo cognitivo y lo afectivo, condiciones que dependen de la maestría del profesor y de la comprensión de las nociones de aprendizaje horizontal, centrado en el estudiante, y las variables que los componen. </a:t>
            </a:r>
          </a:p>
          <a:p>
            <a:pPr algn="just"/>
            <a:r>
              <a:rPr lang="es-ES" dirty="0" smtClean="0"/>
              <a:t>-La </a:t>
            </a:r>
            <a:r>
              <a:rPr lang="es-ES" dirty="0"/>
              <a:t>generación de la participación de los estudiantes en las clases, en el proceso de enseñanza-aprendizaje en su totalidad, es contribuir al desarrollo de la competencia en la lengua que estudia y a que transfieran las habilidades adquiridas fuera de la institución, al contexto, y se cumpla la función social de la educación. </a:t>
            </a:r>
            <a:endParaRPr lang="en-US"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37400" y="12721750"/>
            <a:ext cx="10102728" cy="10537807"/>
          </a:xfrm>
        </p:spPr>
        <p:txBody>
          <a:bodyPr/>
          <a:lstStyle/>
          <a:p>
            <a:pPr algn="just"/>
            <a:r>
              <a:rPr lang="es-ES" dirty="0"/>
              <a:t>La metodología empleada en el estudio </a:t>
            </a:r>
            <a:r>
              <a:rPr lang="es-ES" dirty="0" smtClean="0"/>
              <a:t>se </a:t>
            </a:r>
            <a:r>
              <a:rPr lang="es-ES" dirty="0"/>
              <a:t>inscribe en </a:t>
            </a:r>
            <a:r>
              <a:rPr lang="es-ES" dirty="0" smtClean="0"/>
              <a:t>campo </a:t>
            </a:r>
            <a:r>
              <a:rPr lang="es-ES" dirty="0"/>
              <a:t>de las investigaciones cualitativas , específicamente, en la etnográfica, que posibilitó:</a:t>
            </a:r>
          </a:p>
          <a:p>
            <a:pPr marL="266700" indent="-266700" algn="just" defTabSz="266700"/>
            <a:r>
              <a:rPr lang="es-ES" dirty="0"/>
              <a:t>•	</a:t>
            </a:r>
            <a:r>
              <a:rPr lang="es-ES" dirty="0" smtClean="0"/>
              <a:t>analizar </a:t>
            </a:r>
            <a:r>
              <a:rPr lang="es-ES" dirty="0"/>
              <a:t>el concepto de participación en el proceso enseñanza-aprendizaje emitidos por </a:t>
            </a:r>
            <a:r>
              <a:rPr lang="es-ES" dirty="0" smtClean="0"/>
              <a:t>   expertos </a:t>
            </a:r>
            <a:r>
              <a:rPr lang="es-ES" dirty="0"/>
              <a:t>de diferentes escuelas con el fin de:</a:t>
            </a:r>
          </a:p>
          <a:p>
            <a:pPr marL="342900" indent="-342900" algn="just" defTabSz="266700">
              <a:buFont typeface="Wingdings" panose="05000000000000000000" pitchFamily="2" charset="2"/>
              <a:buChar char="ü"/>
            </a:pPr>
            <a:r>
              <a:rPr lang="es-ES" dirty="0" smtClean="0"/>
              <a:t>inducir </a:t>
            </a:r>
            <a:r>
              <a:rPr lang="es-ES" dirty="0"/>
              <a:t>cómo se organiza para lograr las interacciones comunicativas necesarias que permitan [...]”la ejecución de todo lo proyectado y organizado..., la transmisión ... de palabras, ideas... formas de activación, vivencias, estados de ánimo” (Márquez, 1996);</a:t>
            </a:r>
          </a:p>
          <a:p>
            <a:pPr marL="342900" indent="-342900" algn="just" defTabSz="266700">
              <a:buFont typeface="Wingdings" panose="05000000000000000000" pitchFamily="2" charset="2"/>
              <a:buChar char="ü"/>
            </a:pPr>
            <a:r>
              <a:rPr lang="es-ES" dirty="0" smtClean="0"/>
              <a:t>conocer </a:t>
            </a:r>
            <a:r>
              <a:rPr lang="es-ES" dirty="0"/>
              <a:t>la importancia que se le concede a las interacciones producto de la participación, como forma de influencia mutua en la instrucción, educación y desarrollo de la personalidad;</a:t>
            </a:r>
          </a:p>
          <a:p>
            <a:pPr marL="342900" indent="-342900" algn="just">
              <a:buFont typeface="Wingdings" panose="05000000000000000000" pitchFamily="2" charset="2"/>
              <a:buChar char="ü"/>
              <a:tabLst>
                <a:tab pos="266700" algn="l"/>
              </a:tabLst>
            </a:pPr>
            <a:r>
              <a:rPr lang="es-ES" dirty="0" smtClean="0"/>
              <a:t>estimular </a:t>
            </a:r>
            <a:r>
              <a:rPr lang="es-ES" dirty="0"/>
              <a:t>estudios posteriores que posibiliten cambios en la práctica de la enseñanza del español como LE y segunda.</a:t>
            </a:r>
          </a:p>
          <a:p>
            <a:pPr marL="266700" indent="-266700" algn="just" defTabSz="266700"/>
            <a:r>
              <a:rPr lang="es-ES" dirty="0"/>
              <a:t>•	 </a:t>
            </a:r>
            <a:r>
              <a:rPr lang="es-ES" dirty="0" smtClean="0"/>
              <a:t>determinar e interpretar la </a:t>
            </a:r>
            <a:r>
              <a:rPr lang="es-ES" dirty="0"/>
              <a:t>participación en el proceso de enseñanza </a:t>
            </a:r>
            <a:r>
              <a:rPr lang="es-ES" dirty="0" smtClean="0"/>
              <a:t>aprendizaje para:</a:t>
            </a:r>
            <a:endParaRPr lang="es-ES" dirty="0"/>
          </a:p>
          <a:p>
            <a:pPr marL="342900" indent="-342900" algn="just">
              <a:buFont typeface="Wingdings" panose="05000000000000000000" pitchFamily="2" charset="2"/>
              <a:buChar char="ü"/>
              <a:tabLst>
                <a:tab pos="266700" algn="l"/>
              </a:tabLst>
            </a:pPr>
            <a:r>
              <a:rPr lang="es-ES" dirty="0" smtClean="0"/>
              <a:t>mostrar </a:t>
            </a:r>
            <a:r>
              <a:rPr lang="es-ES" dirty="0"/>
              <a:t>el mundo objetivo, la realidad que involucra al investigador y a los investigados;</a:t>
            </a:r>
          </a:p>
          <a:p>
            <a:pPr marL="171450" indent="-171450" algn="just" defTabSz="266700">
              <a:tabLst>
                <a:tab pos="266700" algn="l"/>
              </a:tabLst>
            </a:pPr>
            <a:r>
              <a:rPr lang="es-ES" dirty="0"/>
              <a:t>•	fundamentar los tipos de participación </a:t>
            </a:r>
            <a:r>
              <a:rPr lang="es-ES" dirty="0" smtClean="0"/>
              <a:t>a implementar </a:t>
            </a:r>
            <a:r>
              <a:rPr lang="es-ES" dirty="0"/>
              <a:t>en el proceso de enseñanza-aprendizaje </a:t>
            </a:r>
            <a:r>
              <a:rPr lang="es-ES" dirty="0" smtClean="0"/>
              <a:t>durante: la organización</a:t>
            </a:r>
            <a:r>
              <a:rPr lang="es-ES" dirty="0"/>
              <a:t>, planificación, ejecución y evaluación que </a:t>
            </a:r>
            <a:r>
              <a:rPr lang="es-ES" dirty="0" smtClean="0"/>
              <a:t>permitan:</a:t>
            </a:r>
          </a:p>
          <a:p>
            <a:pPr marL="342900" indent="-342900" algn="just" defTabSz="266700">
              <a:buFont typeface="Wingdings" panose="05000000000000000000" pitchFamily="2" charset="2"/>
              <a:buChar char="ü"/>
            </a:pPr>
            <a:r>
              <a:rPr lang="es-ES" dirty="0" smtClean="0"/>
              <a:t>centrar el proceso de enseñanza aprendizaje en los estudiantes;</a:t>
            </a:r>
          </a:p>
          <a:p>
            <a:pPr marL="342900" indent="-342900" algn="just" defTabSz="266700">
              <a:buFont typeface="Wingdings" panose="05000000000000000000" pitchFamily="2" charset="2"/>
              <a:buChar char="ü"/>
            </a:pPr>
            <a:r>
              <a:rPr lang="es-ES" dirty="0" smtClean="0"/>
              <a:t>modelar </a:t>
            </a:r>
            <a:r>
              <a:rPr lang="es-ES" dirty="0"/>
              <a:t>el comportamiento del profesor y los estudiantes;</a:t>
            </a:r>
          </a:p>
          <a:p>
            <a:pPr marL="342900" indent="-342900" algn="just" defTabSz="266700">
              <a:buFont typeface="Wingdings" panose="05000000000000000000" pitchFamily="2" charset="2"/>
              <a:buChar char="ü"/>
            </a:pPr>
            <a:r>
              <a:rPr lang="es-ES" dirty="0" smtClean="0"/>
              <a:t>ampliar </a:t>
            </a:r>
            <a:r>
              <a:rPr lang="es-ES" dirty="0"/>
              <a:t>el escenario de actuación de los estudiantes, buscando una mayor implicación en el proceso e insistiendo en la responsabilidad; </a:t>
            </a:r>
            <a:endParaRPr lang="es-ES" dirty="0" smtClean="0"/>
          </a:p>
          <a:p>
            <a:pPr algn="just" defTabSz="266700"/>
            <a:r>
              <a:rPr lang="es-ES" dirty="0" smtClean="0"/>
              <a:t>Se conjugaron varios </a:t>
            </a:r>
            <a:r>
              <a:rPr lang="es-ES" dirty="0"/>
              <a:t>tipos de investigaciones: </a:t>
            </a:r>
            <a:r>
              <a:rPr lang="es-ES" i="1" dirty="0"/>
              <a:t>exploratoria y descriptiva</a:t>
            </a:r>
            <a:r>
              <a:rPr lang="es-ES" dirty="0"/>
              <a:t>. La primera posibilitó el estudio </a:t>
            </a:r>
            <a:r>
              <a:rPr lang="es-ES" dirty="0" smtClean="0"/>
              <a:t>sobre </a:t>
            </a:r>
            <a:r>
              <a:rPr lang="es-ES" dirty="0"/>
              <a:t>el tratamiento de la participación en el proceso de enseñanza aprendizaje del español lengua extranjera y </a:t>
            </a:r>
            <a:r>
              <a:rPr lang="es-ES" dirty="0" smtClean="0"/>
              <a:t>segunda en el contexto; </a:t>
            </a:r>
            <a:r>
              <a:rPr lang="es-ES" i="1" dirty="0" smtClean="0"/>
              <a:t>la descriptiva</a:t>
            </a:r>
            <a:r>
              <a:rPr lang="es-ES" dirty="0"/>
              <a:t>, </a:t>
            </a:r>
            <a:r>
              <a:rPr lang="es-ES" dirty="0" smtClean="0"/>
              <a:t>la </a:t>
            </a:r>
            <a:r>
              <a:rPr lang="es-ES" dirty="0"/>
              <a:t>obtención de datos, y su análisis; la </a:t>
            </a:r>
            <a:r>
              <a:rPr lang="es-ES" i="1" dirty="0"/>
              <a:t>mixta- documental y de campo</a:t>
            </a:r>
            <a:r>
              <a:rPr lang="es-ES" dirty="0"/>
              <a:t>, porque estos se alcanzaron, interactuando directamente con el objeto de estudio, durante </a:t>
            </a:r>
            <a:r>
              <a:rPr lang="es-ES" dirty="0" smtClean="0"/>
              <a:t>los intercambios en </a:t>
            </a:r>
            <a:r>
              <a:rPr lang="es-ES" dirty="0"/>
              <a:t>diferentes actividades metodológicas; </a:t>
            </a:r>
            <a:r>
              <a:rPr lang="es-ES" i="1" dirty="0"/>
              <a:t>la no experimental</a:t>
            </a:r>
            <a:r>
              <a:rPr lang="es-ES" dirty="0"/>
              <a:t>, al observar  el fenómeno tal y como se presentan en su contexto </a:t>
            </a:r>
            <a:r>
              <a:rPr lang="es-ES" dirty="0" smtClean="0"/>
              <a:t>natural. </a:t>
            </a:r>
            <a:r>
              <a:rPr lang="es-ES" i="1" dirty="0" smtClean="0"/>
              <a:t>La </a:t>
            </a:r>
            <a:r>
              <a:rPr lang="es-ES" i="1" dirty="0"/>
              <a:t>observación de clases </a:t>
            </a:r>
            <a:r>
              <a:rPr lang="es-ES" dirty="0"/>
              <a:t>incluyó distintos tipos de cursos, grupos y etapas del proceso y </a:t>
            </a:r>
            <a:r>
              <a:rPr lang="es-ES" i="1" dirty="0"/>
              <a:t>el análisis inductivo </a:t>
            </a:r>
            <a:r>
              <a:rPr lang="es-ES" dirty="0"/>
              <a:t>permitió hacer conclusiones a partir de la observación. Siguiendo a Gamboa (2011) se define como </a:t>
            </a:r>
            <a:r>
              <a:rPr lang="es-ES" i="1" dirty="0"/>
              <a:t>investigación educativa </a:t>
            </a:r>
            <a:r>
              <a:rPr lang="es-ES" dirty="0"/>
              <a:t>orientada al estudio y búsqueda de soluciones a problemas educativos de manera que se contribuya con la transformación de las prácticas y el entendimiento.</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lstStyle/>
          <a:p>
            <a:r>
              <a:rPr lang="en-US" dirty="0" smtClean="0"/>
              <a:t>Autora</a:t>
            </a:r>
            <a:r>
              <a:rPr lang="en-US" dirty="0"/>
              <a:t>: Yareira Puig </a:t>
            </a:r>
            <a:r>
              <a:rPr lang="en-US" dirty="0" smtClean="0"/>
              <a:t>Pernas, yareira.pp@fenhi.uh.cu</a:t>
            </a:r>
            <a:endParaRPr lang="en-U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s-ES" dirty="0" smtClean="0"/>
              <a:t>APROXIMACIÓN </a:t>
            </a:r>
            <a:r>
              <a:rPr lang="es-ES" dirty="0"/>
              <a:t>A LA PARTICIPACIÓN DE LOS ESTUDIANTES DURANTE EL APRENDIZAJE DE UNA LENGUA </a:t>
            </a:r>
            <a:r>
              <a:rPr lang="es-ES" dirty="0" smtClean="0"/>
              <a:t>EXTRANJERA</a:t>
            </a:r>
            <a:r>
              <a:rPr lang="en-US" dirty="0" smtClean="0"/>
              <a:t> </a:t>
            </a:r>
            <a:endParaRPr lang="en-US"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s-ES" dirty="0" smtClean="0"/>
              <a:t>“</a:t>
            </a:r>
            <a:r>
              <a:rPr lang="es-ES" dirty="0"/>
              <a:t>SIMPOSIO INTERNACIONAL "DESARROLLO HUMANO, EQUIDAD Y JUSTICIA </a:t>
            </a:r>
            <a:r>
              <a:rPr lang="es-ES" dirty="0" smtClean="0"/>
              <a:t>SOCIAL"</a:t>
            </a:r>
            <a:endParaRPr lang="en-US" dirty="0"/>
          </a:p>
        </p:txBody>
      </p:sp>
      <p:grpSp>
        <p:nvGrpSpPr>
          <p:cNvPr id="15" name="Group 3">
            <a:extLst>
              <a:ext uri="{FF2B5EF4-FFF2-40B4-BE49-F238E27FC236}">
                <a16:creationId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dirty="0">
                  <a:solidFill>
                    <a:srgbClr val="013399"/>
                  </a:solidFill>
                  <a:latin typeface="Code Pro Bold"/>
                </a:rPr>
                <a:t>2021</a:t>
              </a:r>
            </a:p>
          </p:txBody>
        </p:sp>
        <p:sp>
          <p:nvSpPr>
            <p:cNvPr id="18" name="TextBox 6">
              <a:extLst>
                <a:ext uri="{FF2B5EF4-FFF2-40B4-BE49-F238E27FC236}">
                  <a16:creationId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4"/>
          <a:srcRect/>
          <a:stretch>
            <a:fillRect/>
          </a:stretch>
        </p:blipFill>
        <p:spPr>
          <a:xfrm rot="10800000">
            <a:off x="-10343200" y="29016392"/>
            <a:ext cx="21388388" cy="1334494"/>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1009649" y="22928769"/>
            <a:ext cx="20554949"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476260" y="23396713"/>
            <a:ext cx="20203365" cy="6140142"/>
          </a:xfrm>
          <a:prstGeom prst="rect">
            <a:avLst/>
          </a:prstGeom>
          <a:noFill/>
        </p:spPr>
        <p:txBody>
          <a:bodyPr wrap="square" rtlCol="0">
            <a:spAutoFit/>
          </a:bodyPr>
          <a:lstStyle/>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Allwright</a:t>
            </a:r>
            <a:r>
              <a:rPr lang="es-ES" sz="1500" dirty="0">
                <a:solidFill>
                  <a:schemeClr val="accent5">
                    <a:lumMod val="50000"/>
                  </a:schemeClr>
                </a:solidFill>
                <a:latin typeface="Times New Roman" panose="02020603050405020304" pitchFamily="18" charset="0"/>
                <a:cs typeface="Times New Roman" panose="02020603050405020304" pitchFamily="18" charset="0"/>
              </a:rPr>
              <a:t>, R. (1979): “Abdication and Responsibility in Language Teaching”, en Studies in Second Language Acquisition, 12, pp. 105-121</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Chomsky</a:t>
            </a:r>
            <a:r>
              <a:rPr lang="es-ES" sz="1500" dirty="0">
                <a:solidFill>
                  <a:schemeClr val="accent5">
                    <a:lumMod val="50000"/>
                  </a:schemeClr>
                </a:solidFill>
                <a:latin typeface="Times New Roman" panose="02020603050405020304" pitchFamily="18" charset="0"/>
                <a:cs typeface="Times New Roman" panose="02020603050405020304" pitchFamily="18" charset="0"/>
              </a:rPr>
              <a:t>, N. (2015).  “El trabajo académico, el asalto neoliberal a las universidades y cómo debería ser la educación. </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Dewey</a:t>
            </a:r>
            <a:r>
              <a:rPr lang="es-ES" sz="1500" dirty="0">
                <a:solidFill>
                  <a:schemeClr val="accent5">
                    <a:lumMod val="50000"/>
                  </a:schemeClr>
                </a:solidFill>
                <a:latin typeface="Times New Roman" panose="02020603050405020304" pitchFamily="18" charset="0"/>
                <a:cs typeface="Times New Roman" panose="02020603050405020304" pitchFamily="18" charset="0"/>
              </a:rPr>
              <a:t>, J (1995). Democracia y educación. Una introducción a la filosofía de la educación, Madrid. </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Díaz </a:t>
            </a:r>
            <a:r>
              <a:rPr lang="es-ES" sz="1500" dirty="0">
                <a:solidFill>
                  <a:schemeClr val="accent5">
                    <a:lumMod val="50000"/>
                  </a:schemeClr>
                </a:solidFill>
                <a:latin typeface="Times New Roman" panose="02020603050405020304" pitchFamily="18" charset="0"/>
                <a:cs typeface="Times New Roman" panose="02020603050405020304" pitchFamily="18" charset="0"/>
              </a:rPr>
              <a:t>F, y Hernández G, (1998) Estrategias docentes para un aprendizaje significativo. McGraw-Hill</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Fernández</a:t>
            </a:r>
            <a:r>
              <a:rPr lang="es-ES" sz="1500" dirty="0">
                <a:solidFill>
                  <a:schemeClr val="accent5">
                    <a:lumMod val="50000"/>
                  </a:schemeClr>
                </a:solidFill>
                <a:latin typeface="Times New Roman" panose="02020603050405020304" pitchFamily="18" charset="0"/>
                <a:cs typeface="Times New Roman" panose="02020603050405020304" pitchFamily="18" charset="0"/>
              </a:rPr>
              <a:t>, M.T.; Tuset, A.M.; Ross, G.P; Leyva, A.C.; Alvídrez, A. (2010). Prácticas educativas constructivistas en clases de ciencias. Revista Electrónica Iberoamericana sobre Calidad,  Vol. 8, No. 1, pp. 26-44.</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Freire</a:t>
            </a:r>
            <a:r>
              <a:rPr lang="es-ES" sz="1500" dirty="0">
                <a:solidFill>
                  <a:schemeClr val="accent5">
                    <a:lumMod val="50000"/>
                  </a:schemeClr>
                </a:solidFill>
                <a:latin typeface="Times New Roman" panose="02020603050405020304" pitchFamily="18" charset="0"/>
                <a:cs typeface="Times New Roman" panose="02020603050405020304" pitchFamily="18" charset="0"/>
              </a:rPr>
              <a:t>, P (1994) “Educación y participación comunitaria”. En: Autores Varios. 9.Nuevas perspectivas críticas en educación. Paidós, Barcelona, 85-96.</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Gimeno</a:t>
            </a:r>
            <a:r>
              <a:rPr lang="es-ES" sz="1500" dirty="0">
                <a:solidFill>
                  <a:schemeClr val="accent5">
                    <a:lumMod val="50000"/>
                  </a:schemeClr>
                </a:solidFill>
                <a:latin typeface="Times New Roman" panose="02020603050405020304" pitchFamily="18" charset="0"/>
                <a:cs typeface="Times New Roman" panose="02020603050405020304" pitchFamily="18" charset="0"/>
              </a:rPr>
              <a:t>, J; Pérez, A.I. (2008). Comprender y transformar la enseñanza. Madrid: Ed. Morata.</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Gamboa</a:t>
            </a:r>
            <a:r>
              <a:rPr lang="es-ES" sz="1500" dirty="0">
                <a:solidFill>
                  <a:schemeClr val="accent5">
                    <a:lumMod val="50000"/>
                  </a:schemeClr>
                </a:solidFill>
                <a:latin typeface="Times New Roman" panose="02020603050405020304" pitchFamily="18" charset="0"/>
                <a:cs typeface="Times New Roman" panose="02020603050405020304" pitchFamily="18" charset="0"/>
              </a:rPr>
              <a:t>, R (2011) El papel de la teoría crítica en la investigación educativa y cualitativa, URL: http://www.umce.cl/~dialogos/n21_2011/gamboa.swf</a:t>
            </a:r>
          </a:p>
          <a:p>
            <a:pPr marL="342900" indent="-342900" algn="just" defTabSz="266700">
              <a:spcBef>
                <a:spcPct val="20000"/>
              </a:spcBef>
              <a:buFont typeface="+mj-lt"/>
              <a:buAutoNum type="arabicPeriod"/>
            </a:pPr>
            <a:r>
              <a:rPr lang="es-ES" sz="1500" dirty="0" err="1" smtClean="0">
                <a:solidFill>
                  <a:schemeClr val="accent5">
                    <a:lumMod val="50000"/>
                  </a:schemeClr>
                </a:solidFill>
                <a:latin typeface="Times New Roman" panose="02020603050405020304" pitchFamily="18" charset="0"/>
                <a:cs typeface="Times New Roman" panose="02020603050405020304" pitchFamily="18" charset="0"/>
              </a:rPr>
              <a:t>Guba</a:t>
            </a: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 </a:t>
            </a:r>
            <a:r>
              <a:rPr lang="es-ES" sz="1500" dirty="0">
                <a:solidFill>
                  <a:schemeClr val="accent5">
                    <a:lumMod val="50000"/>
                  </a:schemeClr>
                </a:solidFill>
                <a:latin typeface="Times New Roman" panose="02020603050405020304" pitchFamily="18" charset="0"/>
                <a:cs typeface="Times New Roman" panose="02020603050405020304" pitchFamily="18" charset="0"/>
              </a:rPr>
              <a:t>y Lincoln (2002), Paradigmas en competencia en la investigación cualitativa, Arcos.</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Lave </a:t>
            </a:r>
            <a:r>
              <a:rPr lang="es-ES" sz="1500" dirty="0">
                <a:solidFill>
                  <a:schemeClr val="accent5">
                    <a:lumMod val="50000"/>
                  </a:schemeClr>
                </a:solidFill>
                <a:latin typeface="Times New Roman" panose="02020603050405020304" pitchFamily="18" charset="0"/>
                <a:cs typeface="Times New Roman" panose="02020603050405020304" pitchFamily="18" charset="0"/>
              </a:rPr>
              <a:t>y Wenger (2001). http://tariacuri.crefal.edu.mx/crefal/rieda/ene_jun_2005/ exploraciones/explora_art1_p1.htm</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Márquez</a:t>
            </a:r>
            <a:r>
              <a:rPr lang="es-ES" sz="1500" dirty="0">
                <a:solidFill>
                  <a:schemeClr val="accent5">
                    <a:lumMod val="50000"/>
                  </a:schemeClr>
                </a:solidFill>
                <a:latin typeface="Times New Roman" panose="02020603050405020304" pitchFamily="18" charset="0"/>
                <a:cs typeface="Times New Roman" panose="02020603050405020304" pitchFamily="18" charset="0"/>
              </a:rPr>
              <a:t>, A (1998), en </a:t>
            </a: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Valcárcel, </a:t>
            </a:r>
            <a:r>
              <a:rPr lang="es-ES" sz="1500" dirty="0">
                <a:solidFill>
                  <a:schemeClr val="accent5">
                    <a:lumMod val="50000"/>
                  </a:schemeClr>
                </a:solidFill>
                <a:latin typeface="Times New Roman" panose="02020603050405020304" pitchFamily="18" charset="0"/>
                <a:cs typeface="Times New Roman" panose="02020603050405020304" pitchFamily="18" charset="0"/>
              </a:rPr>
              <a:t>N (1998): “Papel de la comunicación en los principios de la educación avanzada”. Ed. Academia Militar “Máximo Gómez”.</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Márquez</a:t>
            </a:r>
            <a:r>
              <a:rPr lang="es-ES" sz="1500" dirty="0">
                <a:solidFill>
                  <a:schemeClr val="accent5">
                    <a:lumMod val="50000"/>
                  </a:schemeClr>
                </a:solidFill>
                <a:latin typeface="Times New Roman" panose="02020603050405020304" pitchFamily="18" charset="0"/>
                <a:cs typeface="Times New Roman" panose="02020603050405020304" pitchFamily="18" charset="0"/>
              </a:rPr>
              <a:t>, P (2015), Tipología de alumnos que no trabajan en clase: factores y causas y orientaciones para motivarles. en el marco de las investigaciones del curriculum bimodal. UAB, grupo DIM</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Márquez</a:t>
            </a:r>
            <a:r>
              <a:rPr lang="es-ES" sz="1500" dirty="0">
                <a:solidFill>
                  <a:schemeClr val="accent5">
                    <a:lumMod val="50000"/>
                  </a:schemeClr>
                </a:solidFill>
                <a:latin typeface="Times New Roman" panose="02020603050405020304" pitchFamily="18" charset="0"/>
                <a:cs typeface="Times New Roman" panose="02020603050405020304" pitchFamily="18" charset="0"/>
              </a:rPr>
              <a:t>, A (2017), ¿Cuáles son las barreras a la participación y cómo superarlas?, URL https://www.antonioamarquez.com/tag </a:t>
            </a:r>
          </a:p>
          <a:p>
            <a:pPr marL="342900" indent="-342900" algn="just" defTabSz="266700">
              <a:spcBef>
                <a:spcPct val="20000"/>
              </a:spcBef>
              <a:buFont typeface="+mj-lt"/>
              <a:buAutoNum type="arabicPeriod"/>
            </a:pPr>
            <a:r>
              <a:rPr lang="es-ES" sz="1500" dirty="0" err="1" smtClean="0">
                <a:solidFill>
                  <a:schemeClr val="accent5">
                    <a:lumMod val="50000"/>
                  </a:schemeClr>
                </a:solidFill>
                <a:latin typeface="Times New Roman" panose="02020603050405020304" pitchFamily="18" charset="0"/>
                <a:cs typeface="Times New Roman" panose="02020603050405020304" pitchFamily="18" charset="0"/>
              </a:rPr>
              <a:t>Mittal</a:t>
            </a:r>
            <a:r>
              <a:rPr lang="es-ES" sz="1500" dirty="0">
                <a:solidFill>
                  <a:schemeClr val="accent5">
                    <a:lumMod val="50000"/>
                  </a:schemeClr>
                </a:solidFill>
                <a:latin typeface="Times New Roman" panose="02020603050405020304" pitchFamily="18" charset="0"/>
                <a:cs typeface="Times New Roman" panose="02020603050405020304" pitchFamily="18" charset="0"/>
              </a:rPr>
              <a:t>, P (2021) El Futuro de la Educación Superior, Asociación de Universidades de India, Nueva Delhi</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Murcia</a:t>
            </a:r>
            <a:r>
              <a:rPr lang="es-ES" sz="1500" dirty="0">
                <a:solidFill>
                  <a:schemeClr val="accent5">
                    <a:lumMod val="50000"/>
                  </a:schemeClr>
                </a:solidFill>
                <a:latin typeface="Times New Roman" panose="02020603050405020304" pitchFamily="18" charset="0"/>
                <a:cs typeface="Times New Roman" panose="02020603050405020304" pitchFamily="18" charset="0"/>
              </a:rPr>
              <a:t>, I (1994). Investigar para cambiar. Bogotá: Magisterio.</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Peris</a:t>
            </a:r>
            <a:r>
              <a:rPr lang="es-ES" sz="1500" dirty="0">
                <a:solidFill>
                  <a:schemeClr val="accent5">
                    <a:lumMod val="50000"/>
                  </a:schemeClr>
                </a:solidFill>
                <a:latin typeface="Times New Roman" panose="02020603050405020304" pitchFamily="18" charset="0"/>
                <a:cs typeface="Times New Roman" panose="02020603050405020304" pitchFamily="18" charset="0"/>
              </a:rPr>
              <a:t>, M (2000), “La enseñanza centrada en el alumno: algo más que una propuesta políticamente correcta”, FRECUENCIA.L.</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Sánchez</a:t>
            </a:r>
            <a:r>
              <a:rPr lang="es-ES" sz="1500" dirty="0">
                <a:solidFill>
                  <a:schemeClr val="accent5">
                    <a:lumMod val="50000"/>
                  </a:schemeClr>
                </a:solidFill>
                <a:latin typeface="Times New Roman" panose="02020603050405020304" pitchFamily="18" charset="0"/>
                <a:cs typeface="Times New Roman" panose="02020603050405020304" pitchFamily="18" charset="0"/>
              </a:rPr>
              <a:t>, J.J. (1979). La gestión participativa en la enseñanza. Narcea, Madrid.</a:t>
            </a:r>
          </a:p>
          <a:p>
            <a:pPr marL="342900" indent="-342900" algn="just" defTabSz="266700">
              <a:spcBef>
                <a:spcPct val="20000"/>
              </a:spcBef>
              <a:buFont typeface="+mj-lt"/>
              <a:buAutoNum type="arabicPeriod"/>
            </a:pPr>
            <a:r>
              <a:rPr lang="es-ES" sz="1500" dirty="0" err="1" smtClean="0">
                <a:solidFill>
                  <a:schemeClr val="accent5">
                    <a:lumMod val="50000"/>
                  </a:schemeClr>
                </a:solidFill>
                <a:latin typeface="Times New Roman" panose="02020603050405020304" pitchFamily="18" charset="0"/>
                <a:cs typeface="Times New Roman" panose="02020603050405020304" pitchFamily="18" charset="0"/>
              </a:rPr>
              <a:t>Santacreu</a:t>
            </a:r>
            <a:r>
              <a:rPr lang="es-ES" sz="1500" dirty="0">
                <a:solidFill>
                  <a:schemeClr val="accent5">
                    <a:lumMod val="50000"/>
                  </a:schemeClr>
                </a:solidFill>
                <a:latin typeface="Times New Roman" panose="02020603050405020304" pitchFamily="18" charset="0"/>
                <a:cs typeface="Times New Roman" panose="02020603050405020304" pitchFamily="18" charset="0"/>
              </a:rPr>
              <a:t>, J. (2005). En “La participación en clase en alumnos universitarios: factores disposicionales y situacionales”, Rueda, Mares, Gonzáles (2015)</a:t>
            </a:r>
          </a:p>
          <a:p>
            <a:pPr marL="342900" indent="-342900" algn="just" defTabSz="266700">
              <a:spcBef>
                <a:spcPct val="20000"/>
              </a:spcBef>
              <a:buFont typeface="+mj-lt"/>
              <a:buAutoNum type="arabicPeriod"/>
            </a:pPr>
            <a:r>
              <a:rPr lang="es-ES" sz="1500" dirty="0" err="1" smtClean="0">
                <a:solidFill>
                  <a:schemeClr val="accent5">
                    <a:lumMod val="50000"/>
                  </a:schemeClr>
                </a:solidFill>
                <a:latin typeface="Times New Roman" panose="02020603050405020304" pitchFamily="18" charset="0"/>
                <a:cs typeface="Times New Roman" panose="02020603050405020304" pitchFamily="18" charset="0"/>
              </a:rPr>
              <a:t>Sengé</a:t>
            </a:r>
            <a:r>
              <a:rPr lang="es-ES" sz="1500" dirty="0">
                <a:solidFill>
                  <a:schemeClr val="accent5">
                    <a:lumMod val="50000"/>
                  </a:schemeClr>
                </a:solidFill>
                <a:latin typeface="Times New Roman" panose="02020603050405020304" pitchFamily="18" charset="0"/>
                <a:cs typeface="Times New Roman" panose="02020603050405020304" pitchFamily="18" charset="0"/>
              </a:rPr>
              <a:t>, P (2005). “La Quinta Disciplina” </a:t>
            </a:r>
          </a:p>
          <a:p>
            <a:pPr marL="342900" indent="-342900" algn="just" defTabSz="266700">
              <a:spcBef>
                <a:spcPct val="20000"/>
              </a:spcBef>
              <a:buFont typeface="+mj-lt"/>
              <a:buAutoNum type="arabicPeriod"/>
            </a:pPr>
            <a:r>
              <a:rPr lang="es-ES" sz="1500" dirty="0" err="1" smtClean="0">
                <a:solidFill>
                  <a:schemeClr val="accent5">
                    <a:lumMod val="50000"/>
                  </a:schemeClr>
                </a:solidFill>
                <a:latin typeface="Times New Roman" panose="02020603050405020304" pitchFamily="18" charset="0"/>
                <a:cs typeface="Times New Roman" panose="02020603050405020304" pitchFamily="18" charset="0"/>
              </a:rPr>
              <a:t>Stojanovic</a:t>
            </a: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 </a:t>
            </a:r>
            <a:r>
              <a:rPr lang="es-ES" sz="1500" dirty="0">
                <a:solidFill>
                  <a:schemeClr val="accent5">
                    <a:lumMod val="50000"/>
                  </a:schemeClr>
                </a:solidFill>
                <a:latin typeface="Times New Roman" panose="02020603050405020304" pitchFamily="18" charset="0"/>
                <a:cs typeface="Times New Roman" panose="02020603050405020304" pitchFamily="18" charset="0"/>
              </a:rPr>
              <a:t>L. (1994). Bases teóricas de la educación a distancia. Informe de investigaciones educativas. Universidad Nacional Abierta. III (1 y 2) 11 a 45</a:t>
            </a:r>
          </a:p>
          <a:p>
            <a:pPr marL="342900" indent="-342900" algn="just" defTabSz="266700">
              <a:spcBef>
                <a:spcPct val="20000"/>
              </a:spcBef>
              <a:buFont typeface="+mj-lt"/>
              <a:buAutoNum type="arabicPeriod"/>
            </a:pPr>
            <a:r>
              <a:rPr lang="es-ES" sz="1500" dirty="0" smtClean="0">
                <a:solidFill>
                  <a:schemeClr val="accent5">
                    <a:lumMod val="50000"/>
                  </a:schemeClr>
                </a:solidFill>
                <a:latin typeface="Times New Roman" panose="02020603050405020304" pitchFamily="18" charset="0"/>
                <a:cs typeface="Times New Roman" panose="02020603050405020304" pitchFamily="18" charset="0"/>
              </a:rPr>
              <a:t>Torres</a:t>
            </a:r>
            <a:r>
              <a:rPr lang="es-ES" sz="1500" dirty="0">
                <a:solidFill>
                  <a:schemeClr val="accent5">
                    <a:lumMod val="50000"/>
                  </a:schemeClr>
                </a:solidFill>
                <a:latin typeface="Times New Roman" panose="02020603050405020304" pitchFamily="18" charset="0"/>
                <a:cs typeface="Times New Roman" panose="02020603050405020304" pitchFamily="18" charset="0"/>
              </a:rPr>
              <a:t>, C., Ortiz, G., Rangel, N., &amp; González, V. (2012) En “La participación en clase en alumnos universitarios: factores disposicionales y situacionales”, Rueda, Mares, Gonzáles (2015)</a:t>
            </a:r>
          </a:p>
          <a:p>
            <a:pPr marL="342900" indent="-342900" algn="just" defTabSz="266700">
              <a:spcBef>
                <a:spcPct val="20000"/>
              </a:spcBef>
              <a:buFont typeface="+mj-lt"/>
              <a:buAutoNum type="arabicPeriod"/>
            </a:pPr>
            <a:r>
              <a:rPr lang="es-ES" sz="1500" dirty="0" err="1" smtClean="0">
                <a:solidFill>
                  <a:schemeClr val="accent5">
                    <a:lumMod val="50000"/>
                  </a:schemeClr>
                </a:solidFill>
                <a:latin typeface="Times New Roman" panose="02020603050405020304" pitchFamily="18" charset="0"/>
                <a:cs typeface="Times New Roman" panose="02020603050405020304" pitchFamily="18" charset="0"/>
              </a:rPr>
              <a:t>Zabalza</a:t>
            </a:r>
            <a:r>
              <a:rPr lang="es-ES" sz="1500" dirty="0">
                <a:solidFill>
                  <a:schemeClr val="accent5">
                    <a:lumMod val="50000"/>
                  </a:schemeClr>
                </a:solidFill>
                <a:latin typeface="Times New Roman" panose="02020603050405020304" pitchFamily="18" charset="0"/>
                <a:cs typeface="Times New Roman" panose="02020603050405020304" pitchFamily="18" charset="0"/>
              </a:rPr>
              <a:t>, M. (2003) Competencias docentes del profesorado universitaria. Calidad y desarrollo profesional. Narcea, España. </a:t>
            </a:r>
          </a:p>
        </p:txBody>
      </p:sp>
      <p:graphicFrame>
        <p:nvGraphicFramePr>
          <p:cNvPr id="26" name="Tabla 25"/>
          <p:cNvGraphicFramePr>
            <a:graphicFrameLocks noGrp="1"/>
          </p:cNvGraphicFramePr>
          <p:nvPr>
            <p:extLst>
              <p:ext uri="{D42A27DB-BD31-4B8C-83A1-F6EECF244321}">
                <p14:modId xmlns:p14="http://schemas.microsoft.com/office/powerpoint/2010/main" val="2165357237"/>
              </p:ext>
            </p:extLst>
          </p:nvPr>
        </p:nvGraphicFramePr>
        <p:xfrm>
          <a:off x="10972800" y="13192903"/>
          <a:ext cx="10170847" cy="4402912"/>
        </p:xfrm>
        <a:graphic>
          <a:graphicData uri="http://schemas.openxmlformats.org/drawingml/2006/table">
            <a:tbl>
              <a:tblPr firstRow="1" firstCol="1" bandRow="1"/>
              <a:tblGrid>
                <a:gridCol w="2176216">
                  <a:extLst>
                    <a:ext uri="{9D8B030D-6E8A-4147-A177-3AD203B41FA5}">
                      <a16:colId xmlns:a16="http://schemas.microsoft.com/office/drawing/2014/main" val="1605577238"/>
                    </a:ext>
                  </a:extLst>
                </a:gridCol>
                <a:gridCol w="1964412">
                  <a:extLst>
                    <a:ext uri="{9D8B030D-6E8A-4147-A177-3AD203B41FA5}">
                      <a16:colId xmlns:a16="http://schemas.microsoft.com/office/drawing/2014/main" val="578272408"/>
                    </a:ext>
                  </a:extLst>
                </a:gridCol>
                <a:gridCol w="1858893">
                  <a:extLst>
                    <a:ext uri="{9D8B030D-6E8A-4147-A177-3AD203B41FA5}">
                      <a16:colId xmlns:a16="http://schemas.microsoft.com/office/drawing/2014/main" val="4217344516"/>
                    </a:ext>
                  </a:extLst>
                </a:gridCol>
                <a:gridCol w="2089921">
                  <a:extLst>
                    <a:ext uri="{9D8B030D-6E8A-4147-A177-3AD203B41FA5}">
                      <a16:colId xmlns:a16="http://schemas.microsoft.com/office/drawing/2014/main" val="1833482432"/>
                    </a:ext>
                  </a:extLst>
                </a:gridCol>
                <a:gridCol w="2081405">
                  <a:extLst>
                    <a:ext uri="{9D8B030D-6E8A-4147-A177-3AD203B41FA5}">
                      <a16:colId xmlns:a16="http://schemas.microsoft.com/office/drawing/2014/main" val="3355884769"/>
                    </a:ext>
                  </a:extLst>
                </a:gridCol>
              </a:tblGrid>
              <a:tr h="221400">
                <a:tc gridSpan="5">
                  <a:txBody>
                    <a:bodyPr/>
                    <a:lstStyle/>
                    <a:p>
                      <a:pPr algn="ctr">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TIPOS DE PARTICIPACIÓN </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903489439"/>
                  </a:ext>
                </a:extLst>
              </a:tr>
              <a:tr h="221400">
                <a:tc>
                  <a:txBody>
                    <a:bodyPr/>
                    <a:lstStyle/>
                    <a:p>
                      <a:pPr algn="just">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Informativa (1)</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Consultiva (2)</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Decisoria (3)</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Evaluativa (4)</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Educativa (5)</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937182"/>
                  </a:ext>
                </a:extLst>
              </a:tr>
              <a:tr h="3946728">
                <a:tc>
                  <a:txBody>
                    <a:bodyPr/>
                    <a:lstStyle/>
                    <a:p>
                      <a:pPr algn="just">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Los estudiantes reciben información sobre la institución, el funcionamiento, el curso y actividades.  Las decisiones han sido tomadas, pero él tiene conocimiento pleno.</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p>
                      <a:pPr algn="just">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La participación es poca. Las informaciones tienen diferentes niveles, involucran a distintas personas, disímiles </a:t>
                      </a:r>
                      <a:r>
                        <a:rPr lang="es-ES" sz="1500" kern="1200" dirty="0" smtClean="0">
                          <a:solidFill>
                            <a:schemeClr val="accent5">
                              <a:lumMod val="50000"/>
                            </a:schemeClr>
                          </a:solidFill>
                          <a:latin typeface="Times New Roman" panose="02020603050405020304" pitchFamily="18" charset="0"/>
                          <a:ea typeface="+mn-ea"/>
                          <a:cs typeface="Times New Roman" panose="02020603050405020304" pitchFamily="18" charset="0"/>
                        </a:rPr>
                        <a:t>objetivos, servirán </a:t>
                      </a: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de punto de partida en los otros tipos. *1</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Los estudiantes son consultados antes de decidir: cambios de horario, orden y fechas de exámenes, forma de realizar una actividad, de recibir </a:t>
                      </a:r>
                      <a:r>
                        <a:rPr lang="es-ES" sz="1500" kern="1200" dirty="0" smtClean="0">
                          <a:solidFill>
                            <a:schemeClr val="accent5">
                              <a:lumMod val="50000"/>
                            </a:schemeClr>
                          </a:solidFill>
                          <a:latin typeface="Times New Roman" panose="02020603050405020304" pitchFamily="18" charset="0"/>
                          <a:ea typeface="+mn-ea"/>
                          <a:cs typeface="Times New Roman" panose="02020603050405020304" pitchFamily="18" charset="0"/>
                        </a:rPr>
                        <a:t>un contenido, </a:t>
                      </a: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etc. </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p>
                      <a:pPr algn="just">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La participación </a:t>
                      </a:r>
                      <a:r>
                        <a:rPr lang="es-ES" sz="1500" kern="1200" dirty="0" smtClean="0">
                          <a:solidFill>
                            <a:schemeClr val="accent5">
                              <a:lumMod val="50000"/>
                            </a:schemeClr>
                          </a:solidFill>
                          <a:latin typeface="Times New Roman" panose="02020603050405020304" pitchFamily="18" charset="0"/>
                          <a:ea typeface="+mn-ea"/>
                          <a:cs typeface="Times New Roman" panose="02020603050405020304" pitchFamily="18" charset="0"/>
                        </a:rPr>
                        <a:t>depende </a:t>
                      </a: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de la forma en que reciben la orientación. Se debe tener en cuenta la enseñanza precedente, creencias, tradiciones culturales. *2</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Los estudiantes participan en la toma de decisiones sobre los problemas de su entorno, tienen representación en los niveles decisores. </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p>
                      <a:pPr algn="just">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La participación, por ej.  se orienta al qué (contenido) y el cómo (impartirlo). Sugieren el lugar para desarrollar la clase, la forma en que desean se corrijan sus errores, entre otras…*3  </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Los estudiantes participan en la evaluación: auto y coevaluación. Se les exige </a:t>
                      </a:r>
                      <a:r>
                        <a:rPr lang="es-ES" sz="1500" kern="1200" dirty="0" smtClean="0">
                          <a:solidFill>
                            <a:schemeClr val="accent5">
                              <a:lumMod val="50000"/>
                            </a:schemeClr>
                          </a:solidFill>
                          <a:latin typeface="Times New Roman" panose="02020603050405020304" pitchFamily="18" charset="0"/>
                          <a:ea typeface="+mn-ea"/>
                          <a:cs typeface="Times New Roman" panose="02020603050405020304" pitchFamily="18" charset="0"/>
                        </a:rPr>
                        <a:t>expresar (des)acuerdo, y </a:t>
                      </a: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argumentar. </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p>
                      <a:pPr>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Esta participación es muy </a:t>
                      </a:r>
                      <a:r>
                        <a:rPr lang="es-ES" sz="1500" kern="1200" dirty="0" smtClean="0">
                          <a:solidFill>
                            <a:schemeClr val="accent5">
                              <a:lumMod val="50000"/>
                            </a:schemeClr>
                          </a:solidFill>
                          <a:latin typeface="Times New Roman" panose="02020603050405020304" pitchFamily="18" charset="0"/>
                          <a:ea typeface="+mn-ea"/>
                          <a:cs typeface="Times New Roman" panose="02020603050405020304" pitchFamily="18" charset="0"/>
                        </a:rPr>
                        <a:t>importante, se lleva hasta </a:t>
                      </a: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la actividad realizada, las dificultades que tuvieron, cómo las resolvieron, </a:t>
                      </a:r>
                      <a:r>
                        <a:rPr lang="es-ES" sz="1500" kern="1200" dirty="0" smtClean="0">
                          <a:solidFill>
                            <a:schemeClr val="accent5">
                              <a:lumMod val="50000"/>
                            </a:schemeClr>
                          </a:solidFill>
                          <a:latin typeface="Times New Roman" panose="02020603050405020304" pitchFamily="18" charset="0"/>
                          <a:ea typeface="+mn-ea"/>
                          <a:cs typeface="Times New Roman" panose="02020603050405020304" pitchFamily="18" charset="0"/>
                        </a:rPr>
                        <a:t>cómo se </a:t>
                      </a: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tratan las dificultades que ellos presentan y sugieren soluciones.  *4</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Los estudiantes guiados por el profesor opinan sobre los logros, dificultades del grupo y las necesidades que confrontan (de todo tipo). </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p>
                      <a:pPr>
                        <a:lnSpc>
                          <a:spcPct val="107000"/>
                        </a:lnSpc>
                        <a:spcAft>
                          <a:spcPts val="0"/>
                        </a:spcAft>
                      </a:pPr>
                      <a:r>
                        <a:rPr lang="es-ES" sz="1500" kern="1200" dirty="0">
                          <a:solidFill>
                            <a:schemeClr val="accent5">
                              <a:lumMod val="50000"/>
                            </a:schemeClr>
                          </a:solidFill>
                          <a:latin typeface="Times New Roman" panose="02020603050405020304" pitchFamily="18" charset="0"/>
                          <a:ea typeface="+mn-ea"/>
                          <a:cs typeface="Times New Roman" panose="02020603050405020304" pitchFamily="18" charset="0"/>
                        </a:rPr>
                        <a:t>Esta participación es fundamental en el éxito escolar, en su desempeño, tipo de trabajo extraclase, nuevas estrategias para vencer las dificultades. Análisis casuístico.*5</a:t>
                      </a:r>
                      <a:endParaRPr lang="en-US" sz="1500" kern="1200" dirty="0">
                        <a:solidFill>
                          <a:schemeClr val="accent5">
                            <a:lumMod val="50000"/>
                          </a:schemeClr>
                        </a:solidFill>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17351"/>
                  </a:ext>
                </a:extLst>
              </a:tr>
            </a:tbl>
          </a:graphicData>
        </a:graphic>
      </p:graphicFrame>
      <p:sp>
        <p:nvSpPr>
          <p:cNvPr id="27" name="Rectangle 13"/>
          <p:cNvSpPr>
            <a:spLocks noChangeArrowheads="1"/>
          </p:cNvSpPr>
          <p:nvPr/>
        </p:nvSpPr>
        <p:spPr bwMode="auto">
          <a:xfrm>
            <a:off x="11166789" y="14934416"/>
            <a:ext cx="213883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3941</TotalTime>
  <Words>1628</Words>
  <Application>Microsoft Office PowerPoint</Application>
  <PresentationFormat>Personalizado</PresentationFormat>
  <Paragraphs>76</Paragraphs>
  <Slides>1</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vt:i4>
      </vt:variant>
    </vt:vector>
  </HeadingPairs>
  <TitlesOfParts>
    <vt:vector size="11" baseType="lpstr">
      <vt:lpstr>Arial</vt:lpstr>
      <vt:lpstr>Arial Black</vt:lpstr>
      <vt:lpstr>Calibri</vt:lpstr>
      <vt:lpstr>Code Pro Bold</vt:lpstr>
      <vt:lpstr>Cooper Hewitt Bold</vt:lpstr>
      <vt:lpstr>Times New Roman</vt:lpstr>
      <vt:lpstr>Trebuchet MS</vt:lpstr>
      <vt:lpstr>Wingdings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yare</cp:lastModifiedBy>
  <cp:revision>67</cp:revision>
  <dcterms:created xsi:type="dcterms:W3CDTF">2012-02-10T00:21:22Z</dcterms:created>
  <dcterms:modified xsi:type="dcterms:W3CDTF">2021-11-03T20:31:04Z</dcterms:modified>
  <cp:category>Research poster templates</cp:category>
</cp:coreProperties>
</file>