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33" d="100"/>
          <a:sy n="33" d="100"/>
        </p:scale>
        <p:origin x="1344" y="60"/>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11/13/2021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40616" y="5888375"/>
            <a:ext cx="10101856" cy="4628497"/>
          </a:xfrm>
        </p:spPr>
        <p:txBody>
          <a:bodyPr/>
          <a:lstStyle/>
          <a:p>
            <a:pPr algn="just"/>
            <a:r>
              <a:rPr lang="es-ES" sz="2800" dirty="0">
                <a:solidFill>
                  <a:schemeClr val="tx1"/>
                </a:solidFill>
              </a:rPr>
              <a:t>A pesar de que se cuenta con importantes investigaciones sobre la herencia lingüística cubana, en la actualidad son pocos los trabajos que estudian las lenguas que constituyen minorías frente al sustrato indígena, español y africano. Además, en el caso del portugués, la bibliografía de consulta es escasa, como escaso es el número de páginas de aquellas obras nacionales en las que se menciona este elemento. Por tal motivo, surge el interés de analizar desde la lingüística, la permanencia y las principales tendencias idiomáticas a las que están expuestos los portuguesismos en la variedad cubana del español que se habla en Cienfuegos</a:t>
            </a:r>
            <a:r>
              <a:rPr lang="es-ES" sz="2800" dirty="0" smtClean="0">
                <a:solidFill>
                  <a:schemeClr val="tx1"/>
                </a:solidFill>
              </a:rPr>
              <a:t>.</a:t>
            </a:r>
            <a:endParaRPr lang="es-ES" sz="2800" dirty="0">
              <a:solidFill>
                <a:schemeClr val="tx1"/>
              </a:solidFill>
            </a:endParaRPr>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449463" y="5307822"/>
            <a:ext cx="10093882" cy="681848"/>
          </a:xfrm>
        </p:spPr>
        <p:txBody>
          <a:bodyPr/>
          <a:lstStyle/>
          <a:p>
            <a:r>
              <a:rPr lang="en-US" sz="3600" dirty="0" smtClean="0"/>
              <a:t>1. </a:t>
            </a:r>
            <a:r>
              <a:rPr lang="en-US" sz="3600" dirty="0" smtClean="0"/>
              <a:t>INTRODUCCION</a:t>
            </a:r>
            <a:endParaRPr lang="en-US" sz="3600" dirty="0"/>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417848" y="10559273"/>
            <a:ext cx="10096349" cy="681848"/>
          </a:xfrm>
        </p:spPr>
        <p:txBody>
          <a:bodyPr/>
          <a:lstStyle/>
          <a:p>
            <a:r>
              <a:rPr lang="en-US" sz="3600" dirty="0"/>
              <a:t>2</a:t>
            </a:r>
            <a:r>
              <a:rPr lang="en-US" sz="3600" dirty="0" smtClean="0"/>
              <a:t>. METODOLOGIA</a:t>
            </a:r>
            <a:endParaRPr lang="en-US" sz="3600" dirty="0"/>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350994" y="15793881"/>
            <a:ext cx="10093752" cy="681848"/>
          </a:xfrm>
        </p:spPr>
        <p:txBody>
          <a:bodyPr/>
          <a:lstStyle/>
          <a:p>
            <a:r>
              <a:rPr lang="en-US" sz="3600" dirty="0"/>
              <a:t>3</a:t>
            </a:r>
            <a:r>
              <a:rPr lang="en-US" sz="3600" dirty="0" smtClean="0"/>
              <a:t>. RESULTADOS </a:t>
            </a:r>
            <a:r>
              <a:rPr lang="en-US" sz="3600" dirty="0"/>
              <a:t>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06640" y="5307822"/>
            <a:ext cx="10093752" cy="12212112"/>
          </a:xfrm>
        </p:spPr>
        <p:txBody>
          <a:bodyPr/>
          <a:lstStyle/>
          <a:p>
            <a:pPr algn="just"/>
            <a:r>
              <a:rPr lang="es-ES" sz="2800" b="1" dirty="0" smtClean="0">
                <a:solidFill>
                  <a:schemeClr val="tx1"/>
                </a:solidFill>
              </a:rPr>
              <a:t>Cambios </a:t>
            </a:r>
            <a:r>
              <a:rPr lang="es-ES" sz="2800" b="1" dirty="0">
                <a:solidFill>
                  <a:schemeClr val="tx1"/>
                </a:solidFill>
              </a:rPr>
              <a:t>estructurales morfológicos</a:t>
            </a:r>
          </a:p>
          <a:p>
            <a:pPr marL="457200" indent="-457200" algn="just">
              <a:buFont typeface="Arial" panose="020B0604020202020204" pitchFamily="34" charset="0"/>
              <a:buChar char="•"/>
            </a:pPr>
            <a:r>
              <a:rPr lang="es-ES" sz="2800" b="1" dirty="0" smtClean="0">
                <a:solidFill>
                  <a:schemeClr val="tx1"/>
                </a:solidFill>
              </a:rPr>
              <a:t>Abreviación: </a:t>
            </a:r>
            <a:r>
              <a:rPr lang="es-ES" sz="2800" dirty="0" err="1" smtClean="0">
                <a:solidFill>
                  <a:schemeClr val="tx1"/>
                </a:solidFill>
              </a:rPr>
              <a:t>engó</a:t>
            </a:r>
            <a:r>
              <a:rPr lang="es-ES" sz="2800" dirty="0" smtClean="0">
                <a:solidFill>
                  <a:schemeClr val="tx1"/>
                </a:solidFill>
              </a:rPr>
              <a:t> (apócope de engodo). ‘Cebo para atraer a los peces’. </a:t>
            </a:r>
          </a:p>
          <a:p>
            <a:pPr marL="457200" indent="-457200" algn="just">
              <a:buFont typeface="Arial" panose="020B0604020202020204" pitchFamily="34" charset="0"/>
              <a:buChar char="•"/>
            </a:pPr>
            <a:r>
              <a:rPr lang="es-ES" sz="2800" b="1" dirty="0" smtClean="0">
                <a:solidFill>
                  <a:schemeClr val="tx1"/>
                </a:solidFill>
              </a:rPr>
              <a:t>Ampliación </a:t>
            </a:r>
            <a:r>
              <a:rPr lang="es-ES" sz="2800" b="1" dirty="0">
                <a:solidFill>
                  <a:schemeClr val="tx1"/>
                </a:solidFill>
              </a:rPr>
              <a:t>morfológica: </a:t>
            </a:r>
            <a:r>
              <a:rPr lang="es-ES" sz="2800" dirty="0">
                <a:solidFill>
                  <a:schemeClr val="tx1"/>
                </a:solidFill>
              </a:rPr>
              <a:t>desinquietar (inquietar). ‘Preocupar’ //‘Perturbar’ //‘Agitar’ // </a:t>
            </a:r>
            <a:r>
              <a:rPr lang="es-ES" sz="2800" dirty="0" smtClean="0">
                <a:solidFill>
                  <a:schemeClr val="tx1"/>
                </a:solidFill>
              </a:rPr>
              <a:t>‘Poner nervioso a alguien’ // ‘Atormentar’.</a:t>
            </a:r>
          </a:p>
          <a:p>
            <a:pPr marL="457200" indent="-457200" algn="just">
              <a:buFont typeface="Arial" panose="020B0604020202020204" pitchFamily="34" charset="0"/>
              <a:buChar char="•"/>
            </a:pPr>
            <a:r>
              <a:rPr lang="es-ES" sz="2800" b="1" dirty="0" smtClean="0">
                <a:solidFill>
                  <a:schemeClr val="tx1"/>
                </a:solidFill>
              </a:rPr>
              <a:t>Composición: </a:t>
            </a:r>
            <a:r>
              <a:rPr lang="es-ES" sz="2800" dirty="0" smtClean="0">
                <a:solidFill>
                  <a:schemeClr val="tx1"/>
                </a:solidFill>
              </a:rPr>
              <a:t>aguaviva. ‘Medusa’. </a:t>
            </a:r>
          </a:p>
          <a:p>
            <a:pPr algn="just"/>
            <a:r>
              <a:rPr lang="es-ES" sz="2800" dirty="0" smtClean="0">
                <a:solidFill>
                  <a:schemeClr val="tx1"/>
                </a:solidFill>
              </a:rPr>
              <a:t> </a:t>
            </a:r>
          </a:p>
          <a:p>
            <a:pPr algn="just"/>
            <a:r>
              <a:rPr lang="es-ES" sz="2800" b="1" dirty="0" smtClean="0">
                <a:solidFill>
                  <a:schemeClr val="tx1"/>
                </a:solidFill>
              </a:rPr>
              <a:t>Cambios </a:t>
            </a:r>
            <a:r>
              <a:rPr lang="es-ES" sz="2800" b="1" dirty="0">
                <a:solidFill>
                  <a:schemeClr val="tx1"/>
                </a:solidFill>
              </a:rPr>
              <a:t>relacionados con el significado </a:t>
            </a:r>
          </a:p>
          <a:p>
            <a:pPr marL="457200" indent="-457200" algn="just">
              <a:buFont typeface="Arial" panose="020B0604020202020204" pitchFamily="34" charset="0"/>
              <a:buChar char="•"/>
            </a:pPr>
            <a:r>
              <a:rPr lang="es-ES" sz="2800" b="1" dirty="0">
                <a:solidFill>
                  <a:schemeClr val="tx1"/>
                </a:solidFill>
              </a:rPr>
              <a:t>Metáforas basadas en la similitud de apariencia: </a:t>
            </a:r>
            <a:r>
              <a:rPr lang="es-ES" sz="2800" dirty="0">
                <a:solidFill>
                  <a:schemeClr val="tx1"/>
                </a:solidFill>
              </a:rPr>
              <a:t>almeja ‘órgano reproductor femenino’ por el parecido con la forma de este molusco. </a:t>
            </a:r>
          </a:p>
          <a:p>
            <a:pPr marL="457200" indent="-457200" algn="just">
              <a:buFont typeface="Arial" panose="020B0604020202020204" pitchFamily="34" charset="0"/>
              <a:buChar char="•"/>
            </a:pPr>
            <a:r>
              <a:rPr lang="es-ES" sz="2800" b="1" dirty="0">
                <a:solidFill>
                  <a:schemeClr val="tx1"/>
                </a:solidFill>
              </a:rPr>
              <a:t>Metáforas basadas en la similitud de calidad, actividad o función: </a:t>
            </a:r>
            <a:r>
              <a:rPr lang="es-ES" sz="2800" dirty="0">
                <a:solidFill>
                  <a:schemeClr val="tx1"/>
                </a:solidFill>
              </a:rPr>
              <a:t>picúa ‘persona que no lo gusta compartir’ por el comportamiento territorial que posee este tipo de pez. </a:t>
            </a:r>
          </a:p>
          <a:p>
            <a:pPr marL="457200" indent="-457200" algn="just">
              <a:buFont typeface="Arial" panose="020B0604020202020204" pitchFamily="34" charset="0"/>
              <a:buChar char="•"/>
            </a:pPr>
            <a:r>
              <a:rPr lang="es-ES" sz="2800" b="1" dirty="0">
                <a:solidFill>
                  <a:schemeClr val="tx1"/>
                </a:solidFill>
              </a:rPr>
              <a:t>Eufemismo: </a:t>
            </a:r>
            <a:r>
              <a:rPr lang="es-ES" sz="2800" dirty="0">
                <a:solidFill>
                  <a:schemeClr val="tx1"/>
                </a:solidFill>
              </a:rPr>
              <a:t>mejillón ‘órgano reproductor femenino’ porque esta palabra no se considera vulgar entre los informantes como es el caso de vulva o crica.</a:t>
            </a:r>
          </a:p>
          <a:p>
            <a:pPr marL="457200" indent="-457200" algn="just">
              <a:buFont typeface="Arial" panose="020B0604020202020204" pitchFamily="34" charset="0"/>
              <a:buChar char="•"/>
            </a:pPr>
            <a:r>
              <a:rPr lang="es-ES" sz="2800" b="1" dirty="0">
                <a:solidFill>
                  <a:schemeClr val="tx1"/>
                </a:solidFill>
              </a:rPr>
              <a:t>Sustitución: </a:t>
            </a:r>
            <a:r>
              <a:rPr lang="es-ES" sz="2800" dirty="0">
                <a:solidFill>
                  <a:schemeClr val="tx1"/>
                </a:solidFill>
              </a:rPr>
              <a:t>manganzón ‘persona vaga //holgazán’.</a:t>
            </a:r>
          </a:p>
          <a:p>
            <a:pPr marL="457200" indent="-457200" algn="just">
              <a:buFont typeface="Arial" panose="020B0604020202020204" pitchFamily="34" charset="0"/>
              <a:buChar char="•"/>
            </a:pPr>
            <a:r>
              <a:rPr lang="es-ES" sz="2800" b="1" dirty="0">
                <a:solidFill>
                  <a:schemeClr val="tx1"/>
                </a:solidFill>
              </a:rPr>
              <a:t>Extensión: </a:t>
            </a:r>
            <a:r>
              <a:rPr lang="es-ES" sz="2800" dirty="0">
                <a:solidFill>
                  <a:schemeClr val="tx1"/>
                </a:solidFill>
              </a:rPr>
              <a:t>majúa ‘persona extremadamente delgada’.</a:t>
            </a:r>
          </a:p>
          <a:p>
            <a:pPr marL="457200" indent="-457200" algn="just">
              <a:buFont typeface="Arial" panose="020B0604020202020204" pitchFamily="34" charset="0"/>
              <a:buChar char="•"/>
            </a:pPr>
            <a:r>
              <a:rPr lang="es-ES" sz="2800" b="1" dirty="0">
                <a:solidFill>
                  <a:schemeClr val="tx1"/>
                </a:solidFill>
              </a:rPr>
              <a:t>Prefijación: </a:t>
            </a:r>
            <a:r>
              <a:rPr lang="es-ES" sz="2800" dirty="0">
                <a:solidFill>
                  <a:schemeClr val="tx1"/>
                </a:solidFill>
              </a:rPr>
              <a:t>acalenturado. ‘Que tiene fiebre o calentura’.</a:t>
            </a:r>
          </a:p>
          <a:p>
            <a:pPr marL="457200" indent="-457200" algn="just">
              <a:buFont typeface="Arial" panose="020B0604020202020204" pitchFamily="34" charset="0"/>
              <a:buChar char="•"/>
            </a:pPr>
            <a:r>
              <a:rPr lang="es-ES" sz="2800" b="1" dirty="0">
                <a:solidFill>
                  <a:schemeClr val="tx1"/>
                </a:solidFill>
              </a:rPr>
              <a:t>Sufijación: </a:t>
            </a:r>
            <a:r>
              <a:rPr lang="es-ES" sz="2800" dirty="0">
                <a:solidFill>
                  <a:schemeClr val="tx1"/>
                </a:solidFill>
              </a:rPr>
              <a:t>cambado. ‘Dicho de una persona de piernas arqueadas o torcidas’.</a:t>
            </a:r>
          </a:p>
          <a:p>
            <a:pPr marL="457200" indent="-457200" algn="just">
              <a:buFont typeface="Arial" panose="020B0604020202020204" pitchFamily="34" charset="0"/>
              <a:buChar char="•"/>
            </a:pPr>
            <a:r>
              <a:rPr lang="es-ES" sz="2800" b="1" dirty="0">
                <a:solidFill>
                  <a:schemeClr val="tx1"/>
                </a:solidFill>
              </a:rPr>
              <a:t>Perífrasis verbales: </a:t>
            </a:r>
            <a:r>
              <a:rPr lang="es-ES" sz="2800" dirty="0">
                <a:solidFill>
                  <a:schemeClr val="tx1"/>
                </a:solidFill>
              </a:rPr>
              <a:t>echar de menos, adaptación del portugués </a:t>
            </a:r>
            <a:r>
              <a:rPr lang="es-ES" sz="2800" dirty="0" err="1">
                <a:solidFill>
                  <a:schemeClr val="tx1"/>
                </a:solidFill>
              </a:rPr>
              <a:t>achar</a:t>
            </a:r>
            <a:r>
              <a:rPr lang="es-ES" sz="2800" dirty="0">
                <a:solidFill>
                  <a:schemeClr val="tx1"/>
                </a:solidFill>
              </a:rPr>
              <a:t> menos</a:t>
            </a:r>
            <a:r>
              <a:rPr lang="es-ES" sz="2800" dirty="0">
                <a:solidFill>
                  <a:schemeClr val="tx1"/>
                </a:solidFill>
              </a:rPr>
              <a:t>.</a:t>
            </a:r>
            <a:endParaRPr lang="es-ES" sz="2800" dirty="0">
              <a:solidFill>
                <a:schemeClr val="tx1"/>
              </a:solidFill>
            </a:endParaRP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10865508" y="17336474"/>
            <a:ext cx="10090978" cy="681848"/>
          </a:xfrm>
        </p:spPr>
        <p:txBody>
          <a:bodyPr/>
          <a:lstStyle/>
          <a:p>
            <a:r>
              <a:rPr lang="en-US" sz="3600" dirty="0" smtClean="0"/>
              <a:t>4. CONCLUSIONES</a:t>
            </a:r>
            <a:endParaRPr lang="en-US" sz="3600" dirty="0"/>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865508" y="18092770"/>
            <a:ext cx="10094847" cy="3335835"/>
          </a:xfrm>
        </p:spPr>
        <p:txBody>
          <a:bodyPr/>
          <a:lstStyle/>
          <a:p>
            <a:pPr algn="just"/>
            <a:r>
              <a:rPr lang="es-ES" sz="2800" dirty="0">
                <a:solidFill>
                  <a:schemeClr val="tx1"/>
                </a:solidFill>
              </a:rPr>
              <a:t>Al finalizar la investigación, se pudo determinar que un buen número de voces y expresiones que provienen del portugués, se conservan y emplean como parte del vocabulario de los hablantes cienfuegueros. Además, la actitud por parte de los informantes en el empleo de estos términos es positiva, razón por la cual muchas de estas palabras han pasado a formar parte del patrimonio inmaterial de la provincia. </a:t>
            </a:r>
          </a:p>
        </p:txBody>
      </p:sp>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11075348" y="26323438"/>
            <a:ext cx="9881138" cy="681848"/>
          </a:xfrm>
        </p:spPr>
        <p:txBody>
          <a:bodyPr/>
          <a:lstStyle/>
          <a:p>
            <a:pPr algn="r"/>
            <a:r>
              <a:rPr lang="en-US" sz="3600" dirty="0" smtClean="0"/>
              <a:t>CONTACTO</a:t>
            </a:r>
            <a:endParaRPr lang="en-US" sz="3600" dirty="0"/>
          </a:p>
        </p:txBody>
      </p:sp>
      <p:sp>
        <p:nvSpPr>
          <p:cNvPr id="36"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1070296" y="26996472"/>
            <a:ext cx="9886190" cy="750512"/>
          </a:xfrm>
        </p:spPr>
        <p:txBody>
          <a:bodyPr/>
          <a:lstStyle/>
          <a:p>
            <a:pPr algn="r"/>
            <a:r>
              <a:rPr lang="es-ES" sz="2800" dirty="0">
                <a:solidFill>
                  <a:schemeClr val="tx1"/>
                </a:solidFill>
              </a:rPr>
              <a:t>aspulido@ucf.edu.cu</a:t>
            </a:r>
            <a:endParaRPr lang="es-ES" sz="2800" dirty="0">
              <a:solidFill>
                <a:schemeClr val="tx1"/>
              </a:solidFill>
            </a:endParaRPr>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39744" y="16527262"/>
            <a:ext cx="10102728" cy="10402385"/>
          </a:xfrm>
        </p:spPr>
        <p:txBody>
          <a:bodyPr/>
          <a:lstStyle/>
          <a:p>
            <a:pPr algn="just"/>
            <a:r>
              <a:rPr lang="es-ES" sz="2800" dirty="0">
                <a:solidFill>
                  <a:schemeClr val="tx1"/>
                </a:solidFill>
              </a:rPr>
              <a:t>La realidad extralingüística de Cienfuegos propició la presencia de al menos 173 voces de origen portugués en el habla de sus habitantes. Con el paso del tiempo, estos términos cambiaron o se mantuvieron estáticos en la medida en que se modificó el referente, se conservaron las tradiciones locales o surgieron nuevas actividades económicas en este espacio. Al interior de la lengua, se recogieron mecanismos lingüísticos que influyeron en la variación lexical y semántica</a:t>
            </a:r>
            <a:r>
              <a:rPr lang="es-ES" sz="2800" dirty="0" smtClean="0">
                <a:solidFill>
                  <a:schemeClr val="tx1"/>
                </a:solidFill>
              </a:rPr>
              <a:t>.</a:t>
            </a:r>
          </a:p>
          <a:p>
            <a:pPr algn="just"/>
            <a:endParaRPr lang="es-ES" sz="2800" b="1" dirty="0" smtClean="0">
              <a:solidFill>
                <a:schemeClr val="tx1"/>
              </a:solidFill>
            </a:endParaRPr>
          </a:p>
          <a:p>
            <a:pPr algn="just"/>
            <a:r>
              <a:rPr lang="es-ES" sz="2800" b="1" dirty="0" smtClean="0">
                <a:solidFill>
                  <a:schemeClr val="tx1"/>
                </a:solidFill>
              </a:rPr>
              <a:t>Cambios </a:t>
            </a:r>
            <a:r>
              <a:rPr lang="es-ES" sz="2800" b="1" dirty="0">
                <a:solidFill>
                  <a:schemeClr val="tx1"/>
                </a:solidFill>
              </a:rPr>
              <a:t>estructurales fónicos</a:t>
            </a:r>
          </a:p>
          <a:p>
            <a:pPr marL="457200" indent="-457200" algn="just">
              <a:buFont typeface="Arial" panose="020B0604020202020204" pitchFamily="34" charset="0"/>
              <a:buChar char="•"/>
            </a:pPr>
            <a:r>
              <a:rPr lang="es-ES" sz="2800" b="1" dirty="0">
                <a:solidFill>
                  <a:schemeClr val="tx1"/>
                </a:solidFill>
              </a:rPr>
              <a:t>Adición de sonido: </a:t>
            </a:r>
            <a:r>
              <a:rPr lang="es-ES" sz="2800" dirty="0">
                <a:solidFill>
                  <a:schemeClr val="tx1"/>
                </a:solidFill>
              </a:rPr>
              <a:t>repugnante (epéntesis por </a:t>
            </a:r>
            <a:r>
              <a:rPr lang="es-ES" sz="2800" dirty="0" err="1">
                <a:solidFill>
                  <a:schemeClr val="tx1"/>
                </a:solidFill>
              </a:rPr>
              <a:t>repunante</a:t>
            </a:r>
            <a:r>
              <a:rPr lang="es-ES" sz="2800" dirty="0" smtClean="0">
                <a:solidFill>
                  <a:schemeClr val="tx1"/>
                </a:solidFill>
              </a:rPr>
              <a:t>). ‘</a:t>
            </a:r>
            <a:r>
              <a:rPr lang="es-ES" sz="2800" dirty="0">
                <a:solidFill>
                  <a:schemeClr val="tx1"/>
                </a:solidFill>
              </a:rPr>
              <a:t>Repelente’ // ‘Repulsión que causa algo por exceso de condimentos’.</a:t>
            </a:r>
          </a:p>
          <a:p>
            <a:pPr marL="457200" indent="-457200" algn="just">
              <a:buFont typeface="Arial" panose="020B0604020202020204" pitchFamily="34" charset="0"/>
              <a:buChar char="•"/>
            </a:pPr>
            <a:r>
              <a:rPr lang="es-ES" sz="2800" b="1" dirty="0">
                <a:solidFill>
                  <a:schemeClr val="tx1"/>
                </a:solidFill>
              </a:rPr>
              <a:t>Omisión: </a:t>
            </a:r>
            <a:r>
              <a:rPr lang="es-ES" sz="2800" dirty="0" err="1">
                <a:solidFill>
                  <a:schemeClr val="tx1"/>
                </a:solidFill>
              </a:rPr>
              <a:t>melao</a:t>
            </a:r>
            <a:r>
              <a:rPr lang="es-ES" sz="2800" dirty="0">
                <a:solidFill>
                  <a:schemeClr val="tx1"/>
                </a:solidFill>
              </a:rPr>
              <a:t> (síncopa de melado). ‘Jugo de la caña dulce concentrado al fuego sin que llegue a cristalizar’. </a:t>
            </a:r>
          </a:p>
          <a:p>
            <a:pPr marL="457200" indent="-457200" algn="just">
              <a:buFont typeface="Arial" panose="020B0604020202020204" pitchFamily="34" charset="0"/>
              <a:buChar char="•"/>
            </a:pPr>
            <a:r>
              <a:rPr lang="es-ES" sz="2800" b="1" dirty="0">
                <a:solidFill>
                  <a:schemeClr val="tx1"/>
                </a:solidFill>
              </a:rPr>
              <a:t>Aspiración o pérdida de la /s/: </a:t>
            </a:r>
            <a:r>
              <a:rPr lang="es-ES" sz="2800" dirty="0">
                <a:solidFill>
                  <a:schemeClr val="tx1"/>
                </a:solidFill>
              </a:rPr>
              <a:t>Aspiración de la /s/ cuando esta se encuentra ante una consonante.</a:t>
            </a:r>
          </a:p>
          <a:p>
            <a:pPr marL="457200" indent="-457200" algn="just">
              <a:buFont typeface="Arial" panose="020B0604020202020204" pitchFamily="34" charset="0"/>
              <a:buChar char="•"/>
            </a:pPr>
            <a:r>
              <a:rPr lang="es-ES" sz="2800" b="1" dirty="0">
                <a:solidFill>
                  <a:schemeClr val="tx1"/>
                </a:solidFill>
              </a:rPr>
              <a:t>Alternancia consonántica: </a:t>
            </a:r>
            <a:r>
              <a:rPr lang="es-ES" sz="2800" dirty="0" err="1">
                <a:solidFill>
                  <a:schemeClr val="tx1"/>
                </a:solidFill>
              </a:rPr>
              <a:t>templal</a:t>
            </a:r>
            <a:r>
              <a:rPr lang="es-ES" sz="2800" dirty="0">
                <a:solidFill>
                  <a:schemeClr val="tx1"/>
                </a:solidFill>
              </a:rPr>
              <a:t> por templar. ‘Elaborar el azúcar con las disimiles consistencias necesarias para su cristalización’.</a:t>
            </a:r>
          </a:p>
          <a:p>
            <a:pPr marL="457200" indent="-457200" algn="just">
              <a:buFont typeface="Arial" panose="020B0604020202020204" pitchFamily="34" charset="0"/>
              <a:buChar char="•"/>
            </a:pPr>
            <a:r>
              <a:rPr lang="es-ES" sz="2800" b="1" dirty="0">
                <a:solidFill>
                  <a:schemeClr val="tx1"/>
                </a:solidFill>
              </a:rPr>
              <a:t>Vocalismo: </a:t>
            </a:r>
            <a:r>
              <a:rPr lang="es-ES" sz="2800" dirty="0" err="1">
                <a:solidFill>
                  <a:schemeClr val="tx1"/>
                </a:solidFill>
              </a:rPr>
              <a:t>aporroñar</a:t>
            </a:r>
            <a:r>
              <a:rPr lang="es-ES" sz="2800" dirty="0">
                <a:solidFill>
                  <a:schemeClr val="tx1"/>
                </a:solidFill>
              </a:rPr>
              <a:t> por apurruñar. </a:t>
            </a:r>
            <a:r>
              <a:rPr lang="es-ES" sz="2800" dirty="0">
                <a:solidFill>
                  <a:schemeClr val="tx1"/>
                </a:solidFill>
              </a:rPr>
              <a:t>‘Apretar’ // ‘Estrujar</a:t>
            </a:r>
            <a:r>
              <a:rPr lang="es-ES" sz="2800" dirty="0" smtClean="0">
                <a:solidFill>
                  <a:schemeClr val="tx1"/>
                </a:solidFill>
              </a:rPr>
              <a:t>’. Aspiración </a:t>
            </a:r>
            <a:r>
              <a:rPr lang="es-ES" sz="2800" dirty="0">
                <a:solidFill>
                  <a:schemeClr val="tx1"/>
                </a:solidFill>
              </a:rPr>
              <a:t>de la h: </a:t>
            </a:r>
            <a:r>
              <a:rPr lang="es-ES" sz="2800" dirty="0" err="1">
                <a:solidFill>
                  <a:schemeClr val="tx1"/>
                </a:solidFill>
              </a:rPr>
              <a:t>jorma</a:t>
            </a:r>
            <a:r>
              <a:rPr lang="es-ES" sz="2800" dirty="0">
                <a:solidFill>
                  <a:schemeClr val="tx1"/>
                </a:solidFill>
              </a:rPr>
              <a:t> por horma. </a:t>
            </a:r>
            <a:r>
              <a:rPr lang="es-ES" sz="2800" dirty="0">
                <a:solidFill>
                  <a:schemeClr val="tx1"/>
                </a:solidFill>
              </a:rPr>
              <a:t>‘Molde</a:t>
            </a:r>
            <a:r>
              <a:rPr lang="es-ES" sz="2800" dirty="0" smtClean="0">
                <a:solidFill>
                  <a:schemeClr val="tx1"/>
                </a:solidFill>
              </a:rPr>
              <a:t>’.</a:t>
            </a:r>
            <a:endParaRPr lang="es-ES" sz="2800" dirty="0">
              <a:solidFill>
                <a:schemeClr val="tx1"/>
              </a:solidFill>
            </a:endParaRP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4419492"/>
            <a:ext cx="15608232" cy="769233"/>
          </a:xfrm>
        </p:spPr>
        <p:txBody>
          <a:bodyPr>
            <a:normAutofit/>
          </a:bodyPr>
          <a:lstStyle/>
          <a:p>
            <a:r>
              <a:rPr lang="es-ES" sz="3200" b="1" dirty="0" err="1"/>
              <a:t>MSc</a:t>
            </a:r>
            <a:r>
              <a:rPr lang="es-ES" sz="3200" b="1" dirty="0"/>
              <a:t>. Azalea de la C. Santos Pulido, </a:t>
            </a:r>
            <a:r>
              <a:rPr lang="es-ES" sz="3200" b="1" dirty="0" err="1"/>
              <a:t>Dr.C</a:t>
            </a:r>
            <a:r>
              <a:rPr lang="es-ES" sz="3200" b="1" dirty="0"/>
              <a:t>. Luis Alfaro Echevarría, </a:t>
            </a:r>
            <a:r>
              <a:rPr lang="es-ES" sz="3200" b="1" dirty="0" err="1"/>
              <a:t>MSc</a:t>
            </a:r>
            <a:r>
              <a:rPr lang="es-ES" sz="3200" b="1" dirty="0"/>
              <a:t>. </a:t>
            </a:r>
            <a:r>
              <a:rPr lang="es-ES" sz="3200" b="1" dirty="0" err="1"/>
              <a:t>Eimy</a:t>
            </a:r>
            <a:r>
              <a:rPr lang="es-ES" sz="3200" b="1" dirty="0"/>
              <a:t> Fuentes Leandro</a:t>
            </a:r>
            <a:endParaRPr lang="es-ES" sz="3200"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8" y="2764050"/>
            <a:ext cx="15608232" cy="1318684"/>
          </a:xfrm>
        </p:spPr>
        <p:txBody>
          <a:bodyPr>
            <a:noAutofit/>
          </a:bodyPr>
          <a:lstStyle/>
          <a:p>
            <a:r>
              <a:rPr lang="es-ES" sz="4800" b="1" dirty="0"/>
              <a:t>Portuguesismos en la variedad cubana del español que se habla en la provincia de Cienfuegos.</a:t>
            </a: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046695"/>
            <a:ext cx="15608232" cy="1130935"/>
          </a:xfrm>
        </p:spPr>
        <p:txBody>
          <a:bodyPr>
            <a:noAutofit/>
          </a:bodyPr>
          <a:lstStyle/>
          <a:p>
            <a:r>
              <a:rPr lang="es-ES" sz="5400" dirty="0"/>
              <a:t>SIMPOSIO INTERNACIONAL ¨DESARROLLO HUMANO, EQUIDAD Y JUSTICIA SOCIAL</a:t>
            </a:r>
            <a:r>
              <a:rPr lang="es-ES" sz="5400" dirty="0" smtClean="0"/>
              <a:t>¨</a:t>
            </a:r>
            <a:endParaRPr lang="es-ES" sz="5400" dirty="0"/>
          </a:p>
        </p:txBody>
      </p:sp>
      <p:grpSp>
        <p:nvGrpSpPr>
          <p:cNvPr id="15" name="Group 3">
            <a:extLst>
              <a:ext uri="{FF2B5EF4-FFF2-40B4-BE49-F238E27FC236}">
                <a16:creationId xmlns:a16="http://schemas.microsoft.com/office/drawing/2014/main"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id="{A1BB4E84-6C95-42E9-980E-D713A8ECE423}"/>
                </a:ext>
              </a:extLst>
            </p:cNvPr>
            <p:cNvPicPr>
              <a:picLocks noChangeAspect="1"/>
            </p:cNvPicPr>
            <p:nvPr/>
          </p:nvPicPr>
          <p:blipFill>
            <a:blip r:embed="rId3"/>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4"/>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10870471" y="21426976"/>
            <a:ext cx="10089884" cy="743404"/>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4000" dirty="0" smtClean="0"/>
              <a:t>5. REFERENCIAS </a:t>
            </a:r>
            <a:r>
              <a:rPr lang="en-US" sz="3600" dirty="0"/>
              <a:t>BIBLIOGRÁFICAS</a:t>
            </a:r>
            <a:endParaRPr lang="en-US" sz="4000" dirty="0"/>
          </a:p>
        </p:txBody>
      </p:sp>
      <p:sp>
        <p:nvSpPr>
          <p:cNvPr id="2" name="1 CuadroTexto"/>
          <p:cNvSpPr txBox="1"/>
          <p:nvPr/>
        </p:nvSpPr>
        <p:spPr>
          <a:xfrm>
            <a:off x="10870470" y="22275210"/>
            <a:ext cx="10031017" cy="3970318"/>
          </a:xfrm>
          <a:prstGeom prst="rect">
            <a:avLst/>
          </a:prstGeom>
          <a:noFill/>
        </p:spPr>
        <p:txBody>
          <a:bodyPr wrap="square" rtlCol="0">
            <a:spAutoFit/>
          </a:bodyPr>
          <a:lstStyle/>
          <a:p>
            <a:pPr marL="457200" lvl="0" indent="-457200" algn="just">
              <a:buFont typeface="Arial" panose="020B0604020202020204" pitchFamily="34" charset="0"/>
              <a:buChar char="•"/>
            </a:pPr>
            <a:r>
              <a:rPr lang="es-ES" sz="2800" dirty="0" err="1">
                <a:latin typeface="Times New Roman" panose="02020603050405020304" pitchFamily="18" charset="0"/>
                <a:cs typeface="Times New Roman" panose="02020603050405020304" pitchFamily="18" charset="0"/>
              </a:rPr>
              <a:t>Beristáin</a:t>
            </a:r>
            <a:r>
              <a:rPr lang="es-ES" sz="2800" dirty="0">
                <a:latin typeface="Times New Roman" panose="02020603050405020304" pitchFamily="18" charset="0"/>
                <a:cs typeface="Times New Roman" panose="02020603050405020304" pitchFamily="18" charset="0"/>
              </a:rPr>
              <a:t>, H. (1995).  Diccionario de retórica y poética. Editorial Porrúa S.A.</a:t>
            </a:r>
          </a:p>
          <a:p>
            <a:pPr marL="457200" lvl="0" indent="-457200" algn="just">
              <a:buFont typeface="Arial" panose="020B0604020202020204" pitchFamily="34" charset="0"/>
              <a:buChar char="•"/>
            </a:pPr>
            <a:r>
              <a:rPr lang="es-ES" sz="2800" dirty="0">
                <a:latin typeface="Times New Roman" panose="02020603050405020304" pitchFamily="18" charset="0"/>
                <a:cs typeface="Times New Roman" panose="02020603050405020304" pitchFamily="18" charset="0"/>
              </a:rPr>
              <a:t>Hernández </a:t>
            </a:r>
            <a:r>
              <a:rPr lang="es-ES" sz="2800" dirty="0" err="1">
                <a:latin typeface="Times New Roman" panose="02020603050405020304" pitchFamily="18" charset="0"/>
                <a:cs typeface="Times New Roman" panose="02020603050405020304" pitchFamily="18" charset="0"/>
              </a:rPr>
              <a:t>Sampieri</a:t>
            </a:r>
            <a:r>
              <a:rPr lang="es-ES" sz="2800" dirty="0">
                <a:latin typeface="Times New Roman" panose="02020603050405020304" pitchFamily="18" charset="0"/>
                <a:cs typeface="Times New Roman" panose="02020603050405020304" pitchFamily="18" charset="0"/>
              </a:rPr>
              <a:t>, R. (2014). Metodología de la Investigación. Interamericana Editores.</a:t>
            </a:r>
          </a:p>
          <a:p>
            <a:pPr marL="457200" lvl="0" indent="-457200" algn="just">
              <a:buFont typeface="Arial" panose="020B0604020202020204" pitchFamily="34" charset="0"/>
              <a:buChar char="•"/>
            </a:pPr>
            <a:r>
              <a:rPr lang="es-ES" sz="2800" dirty="0" err="1">
                <a:latin typeface="Times New Roman" panose="02020603050405020304" pitchFamily="18" charset="0"/>
                <a:cs typeface="Times New Roman" panose="02020603050405020304" pitchFamily="18" charset="0"/>
              </a:rPr>
              <a:t>Kany</a:t>
            </a:r>
            <a:r>
              <a:rPr lang="es-ES" sz="2800" dirty="0">
                <a:latin typeface="Times New Roman" panose="02020603050405020304" pitchFamily="18" charset="0"/>
                <a:cs typeface="Times New Roman" panose="02020603050405020304" pitchFamily="18" charset="0"/>
              </a:rPr>
              <a:t>, Ch. (1969). Semántica hispanoamericana. Aguilar.</a:t>
            </a:r>
          </a:p>
          <a:p>
            <a:pPr marL="457200" lvl="0" indent="-457200" algn="just">
              <a:buFont typeface="Arial" panose="020B0604020202020204" pitchFamily="34" charset="0"/>
              <a:buChar char="•"/>
            </a:pPr>
            <a:r>
              <a:rPr lang="es-ES" sz="2800" dirty="0">
                <a:latin typeface="Times New Roman" panose="02020603050405020304" pitchFamily="18" charset="0"/>
                <a:cs typeface="Times New Roman" panose="02020603050405020304" pitchFamily="18" charset="0"/>
              </a:rPr>
              <a:t>Real Academia Española. (2009). Nueva gramática de la lengua española. Morfología y Sintaxis. Espasa Libros.</a:t>
            </a:r>
          </a:p>
          <a:p>
            <a:pPr marL="457200" lvl="0" indent="-457200" algn="just">
              <a:buFont typeface="Arial" panose="020B0604020202020204" pitchFamily="34" charset="0"/>
              <a:buChar char="•"/>
            </a:pPr>
            <a:r>
              <a:rPr lang="es-ES" sz="2800" dirty="0">
                <a:latin typeface="Times New Roman" panose="02020603050405020304" pitchFamily="18" charset="0"/>
                <a:cs typeface="Times New Roman" panose="02020603050405020304" pitchFamily="18" charset="0"/>
              </a:rPr>
              <a:t>Valdés Bernal, S. (2015). La </a:t>
            </a:r>
            <a:r>
              <a:rPr lang="es-ES" sz="2800" dirty="0" err="1">
                <a:latin typeface="Times New Roman" panose="02020603050405020304" pitchFamily="18" charset="0"/>
                <a:cs typeface="Times New Roman" panose="02020603050405020304" pitchFamily="18" charset="0"/>
              </a:rPr>
              <a:t>hispanización</a:t>
            </a:r>
            <a:r>
              <a:rPr lang="es-ES" sz="2800" dirty="0">
                <a:latin typeface="Times New Roman" panose="02020603050405020304" pitchFamily="18" charset="0"/>
                <a:cs typeface="Times New Roman" panose="02020603050405020304" pitchFamily="18" charset="0"/>
              </a:rPr>
              <a:t> de América y la americanización de la lengua española. Editorial UH.</a:t>
            </a:r>
          </a:p>
        </p:txBody>
      </p:sp>
      <p:sp>
        <p:nvSpPr>
          <p:cNvPr id="24" name="Text Placeholder 36">
            <a:extLst>
              <a:ext uri="{FF2B5EF4-FFF2-40B4-BE49-F238E27FC236}">
                <a16:creationId xmlns:a16="http://schemas.microsoft.com/office/drawing/2014/main" id="{3B540C16-8ABD-8B40-A51F-D32095A92519}"/>
              </a:ext>
            </a:extLst>
          </p:cNvPr>
          <p:cNvSpPr txBox="1">
            <a:spLocks/>
          </p:cNvSpPr>
          <p:nvPr/>
        </p:nvSpPr>
        <p:spPr>
          <a:xfrm>
            <a:off x="449463" y="11128727"/>
            <a:ext cx="10102728" cy="4628497"/>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es-ES" sz="2800" dirty="0" smtClean="0">
                <a:solidFill>
                  <a:schemeClr val="tx1"/>
                </a:solidFill>
              </a:rPr>
              <a:t>La metodología utilizada en la investigación sigue la perspectiva cualitativa, con un enfoque descriptivo-explicativo. También se ofrecen algunos datos cuantitativos sobre el comportamiento de las voces para un mejor entendimiento de los resultados. Para el desarrollo de la investigación se tuvieron en cuenta los siguientes métodos del nivel teórico: histórico- lógico, analítico- sintético e inductivo–deductivo. Como método del nivel empírico</a:t>
            </a:r>
            <a:r>
              <a:rPr lang="es-ES" sz="2800" b="1" dirty="0" smtClean="0">
                <a:solidFill>
                  <a:schemeClr val="tx1"/>
                </a:solidFill>
              </a:rPr>
              <a:t> </a:t>
            </a:r>
            <a:r>
              <a:rPr lang="es-ES" sz="2800" dirty="0" smtClean="0">
                <a:solidFill>
                  <a:schemeClr val="tx1"/>
                </a:solidFill>
              </a:rPr>
              <a:t>se consideró el empleo del etnográfico; a su vez, la observación participante</a:t>
            </a:r>
            <a:r>
              <a:rPr lang="es-ES" sz="2800" b="1" dirty="0" smtClean="0">
                <a:solidFill>
                  <a:schemeClr val="tx1"/>
                </a:solidFill>
              </a:rPr>
              <a:t> </a:t>
            </a:r>
            <a:r>
              <a:rPr lang="es-ES" sz="2800" dirty="0" smtClean="0">
                <a:solidFill>
                  <a:schemeClr val="tx1"/>
                </a:solidFill>
              </a:rPr>
              <a:t>fue la técnica fundamental que se empleó para contextualizar la información lingüística obtenida.</a:t>
            </a:r>
            <a:endParaRPr lang="es-ES" sz="2800" dirty="0">
              <a:solidFill>
                <a:schemeClr val="tx1"/>
              </a:solidFill>
            </a:endParaRP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1452</TotalTime>
  <Words>686</Words>
  <Application>Microsoft Office PowerPoint</Application>
  <PresentationFormat>Personalizado</PresentationFormat>
  <Paragraphs>43</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Code Pro Bold</vt:lpstr>
      <vt:lpstr>Cooper Hewitt Bold</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Jose</cp:lastModifiedBy>
  <cp:revision>43</cp:revision>
  <dcterms:created xsi:type="dcterms:W3CDTF">2012-02-10T00:21:22Z</dcterms:created>
  <dcterms:modified xsi:type="dcterms:W3CDTF">2021-11-14T03:28:36Z</dcterms:modified>
  <cp:category>Research poster templates</cp:category>
</cp:coreProperties>
</file>