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9" r:id="rId4"/>
    <p:sldId id="270"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lyn" initials="M" lastIdx="2" clrIdx="0">
    <p:extLst>
      <p:ext uri="{19B8F6BF-5375-455C-9EA6-DF929625EA0E}">
        <p15:presenceInfo xmlns:p15="http://schemas.microsoft.com/office/powerpoint/2012/main" userId="Merl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3" autoAdjust="0"/>
    <p:restoredTop sz="84899" autoAdjust="0"/>
  </p:normalViewPr>
  <p:slideViewPr>
    <p:cSldViewPr snapToGrid="0">
      <p:cViewPr varScale="1">
        <p:scale>
          <a:sx n="62" d="100"/>
          <a:sy n="62" d="100"/>
        </p:scale>
        <p:origin x="13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YO\Universidad\AA\Investigacion\Refineria\tesis\Capitulo%202%20y%203\ACV\ACV%20resultad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Data!$B$8</c:f>
              <c:strCache>
                <c:ptCount val="1"/>
                <c:pt idx="0">
                  <c:v>Emisiones del proceso</c:v>
                </c:pt>
              </c:strCache>
            </c:strRef>
          </c:tx>
          <c:spPr>
            <a:solidFill>
              <a:schemeClr val="accent2"/>
            </a:solidFill>
            <a:ln>
              <a:noFill/>
            </a:ln>
            <a:effectLst/>
          </c:spPr>
          <c:invertIfNegative val="0"/>
          <c:cat>
            <c:strRef>
              <c:f>Data!$A$9:$A$26</c:f>
              <c:strCache>
                <c:ptCount val="18"/>
                <c:pt idx="0">
                  <c:v>Calentamiento global</c:v>
                </c:pt>
                <c:pt idx="1">
                  <c:v>Agotamiento de la capa de ozono</c:v>
                </c:pt>
                <c:pt idx="2">
                  <c:v>Radiaciones ionizantes</c:v>
                </c:pt>
                <c:pt idx="3">
                  <c:v>Formacion de ozono, Salud humana</c:v>
                </c:pt>
                <c:pt idx="4">
                  <c:v>Material particulado </c:v>
                </c:pt>
                <c:pt idx="5">
                  <c:v>Formacion de ozono, Ecosistema terrestre</c:v>
                </c:pt>
                <c:pt idx="6">
                  <c:v>Acidificacion terrestre</c:v>
                </c:pt>
                <c:pt idx="7">
                  <c:v>Etrofización de agua dulce</c:v>
                </c:pt>
                <c:pt idx="8">
                  <c:v>Eutrofización marina</c:v>
                </c:pt>
                <c:pt idx="9">
                  <c:v>Ecotoxicidad terrestre</c:v>
                </c:pt>
                <c:pt idx="10">
                  <c:v>Ecotoxicidad de agua dulce</c:v>
                </c:pt>
                <c:pt idx="11">
                  <c:v>Ecotoxicidad marina</c:v>
                </c:pt>
                <c:pt idx="12">
                  <c:v>Toxicidad cancerígena humana</c:v>
                </c:pt>
                <c:pt idx="13">
                  <c:v>Toxicidad cancerígena no humana</c:v>
                </c:pt>
                <c:pt idx="14">
                  <c:v>Uso de la tierra</c:v>
                </c:pt>
                <c:pt idx="15">
                  <c:v>Agotamiento de los recursos minerales</c:v>
                </c:pt>
                <c:pt idx="16">
                  <c:v>Agotamiento de los recursos fosiles </c:v>
                </c:pt>
                <c:pt idx="17">
                  <c:v>Uso del agua</c:v>
                </c:pt>
              </c:strCache>
            </c:strRef>
          </c:cat>
          <c:val>
            <c:numRef>
              <c:f>Data!$B$9:$B$26</c:f>
              <c:numCache>
                <c:formatCode>0</c:formatCode>
                <c:ptCount val="18"/>
                <c:pt idx="0">
                  <c:v>0</c:v>
                </c:pt>
                <c:pt idx="1">
                  <c:v>0</c:v>
                </c:pt>
                <c:pt idx="2">
                  <c:v>0</c:v>
                </c:pt>
                <c:pt idx="3">
                  <c:v>0</c:v>
                </c:pt>
                <c:pt idx="4">
                  <c:v>0</c:v>
                </c:pt>
                <c:pt idx="5">
                  <c:v>0</c:v>
                </c:pt>
                <c:pt idx="6">
                  <c:v>0</c:v>
                </c:pt>
                <c:pt idx="7">
                  <c:v>0</c:v>
                </c:pt>
                <c:pt idx="8">
                  <c:v>0</c:v>
                </c:pt>
                <c:pt idx="9" formatCode="0.####">
                  <c:v>1.058154391710288E-2</c:v>
                </c:pt>
                <c:pt idx="10" formatCode="0.####">
                  <c:v>3.5859098393245449E-4</c:v>
                </c:pt>
                <c:pt idx="11" formatCode="0.####">
                  <c:v>3.9226647515194668</c:v>
                </c:pt>
                <c:pt idx="12" formatCode="0.####">
                  <c:v>0.90574981236807073</c:v>
                </c:pt>
                <c:pt idx="13" formatCode="0.####">
                  <c:v>6.437929540297363E-2</c:v>
                </c:pt>
                <c:pt idx="14">
                  <c:v>0</c:v>
                </c:pt>
                <c:pt idx="15">
                  <c:v>0</c:v>
                </c:pt>
                <c:pt idx="16">
                  <c:v>0</c:v>
                </c:pt>
                <c:pt idx="17">
                  <c:v>0</c:v>
                </c:pt>
              </c:numCache>
            </c:numRef>
          </c:val>
          <c:extLst>
            <c:ext xmlns:c16="http://schemas.microsoft.com/office/drawing/2014/chart" uri="{C3380CC4-5D6E-409C-BE32-E72D297353CC}">
              <c16:uniqueId val="{00000000-5331-41A1-9E7F-68164977F44F}"/>
            </c:ext>
          </c:extLst>
        </c:ser>
        <c:ser>
          <c:idx val="1"/>
          <c:order val="1"/>
          <c:tx>
            <c:strRef>
              <c:f>Data!$C$8</c:f>
              <c:strCache>
                <c:ptCount val="1"/>
                <c:pt idx="0">
                  <c:v>Water, completely softened, from decarbonised water, at user {RoW}| production | APOS, U</c:v>
                </c:pt>
              </c:strCache>
            </c:strRef>
          </c:tx>
          <c:spPr>
            <a:solidFill>
              <a:schemeClr val="accent4"/>
            </a:solidFill>
            <a:ln>
              <a:noFill/>
            </a:ln>
            <a:effectLst/>
          </c:spPr>
          <c:invertIfNegative val="0"/>
          <c:cat>
            <c:strRef>
              <c:f>Data!$A$9:$A$26</c:f>
              <c:strCache>
                <c:ptCount val="18"/>
                <c:pt idx="0">
                  <c:v>Calentamiento global</c:v>
                </c:pt>
                <c:pt idx="1">
                  <c:v>Agotamiento de la capa de ozono</c:v>
                </c:pt>
                <c:pt idx="2">
                  <c:v>Radiaciones ionizantes</c:v>
                </c:pt>
                <c:pt idx="3">
                  <c:v>Formacion de ozono, Salud humana</c:v>
                </c:pt>
                <c:pt idx="4">
                  <c:v>Material particulado </c:v>
                </c:pt>
                <c:pt idx="5">
                  <c:v>Formacion de ozono, Ecosistema terrestre</c:v>
                </c:pt>
                <c:pt idx="6">
                  <c:v>Acidificacion terrestre</c:v>
                </c:pt>
                <c:pt idx="7">
                  <c:v>Etrofización de agua dulce</c:v>
                </c:pt>
                <c:pt idx="8">
                  <c:v>Eutrofización marina</c:v>
                </c:pt>
                <c:pt idx="9">
                  <c:v>Ecotoxicidad terrestre</c:v>
                </c:pt>
                <c:pt idx="10">
                  <c:v>Ecotoxicidad de agua dulce</c:v>
                </c:pt>
                <c:pt idx="11">
                  <c:v>Ecotoxicidad marina</c:v>
                </c:pt>
                <c:pt idx="12">
                  <c:v>Toxicidad cancerígena humana</c:v>
                </c:pt>
                <c:pt idx="13">
                  <c:v>Toxicidad cancerígena no humana</c:v>
                </c:pt>
                <c:pt idx="14">
                  <c:v>Uso de la tierra</c:v>
                </c:pt>
                <c:pt idx="15">
                  <c:v>Agotamiento de los recursos minerales</c:v>
                </c:pt>
                <c:pt idx="16">
                  <c:v>Agotamiento de los recursos fosiles </c:v>
                </c:pt>
                <c:pt idx="17">
                  <c:v>Uso del agua</c:v>
                </c:pt>
              </c:strCache>
            </c:strRef>
          </c:cat>
          <c:val>
            <c:numRef>
              <c:f>Data!$C$9:$C$26</c:f>
              <c:numCache>
                <c:formatCode>0.####</c:formatCode>
                <c:ptCount val="18"/>
                <c:pt idx="0">
                  <c:v>5.9784604092469494E-3</c:v>
                </c:pt>
                <c:pt idx="1">
                  <c:v>1.9870038416090283E-3</c:v>
                </c:pt>
                <c:pt idx="2">
                  <c:v>2.6362956183879245E-3</c:v>
                </c:pt>
                <c:pt idx="3">
                  <c:v>6.6028225752954167E-3</c:v>
                </c:pt>
                <c:pt idx="4">
                  <c:v>4.6003730759799008E-3</c:v>
                </c:pt>
                <c:pt idx="5">
                  <c:v>6.7270462542385959E-3</c:v>
                </c:pt>
                <c:pt idx="6">
                  <c:v>4.7621905921876656E-3</c:v>
                </c:pt>
                <c:pt idx="7">
                  <c:v>3.6380681024167677E-3</c:v>
                </c:pt>
                <c:pt idx="8" formatCode="0.###">
                  <c:v>6.013956205477549E-3</c:v>
                </c:pt>
                <c:pt idx="9">
                  <c:v>1.2835107392052104E-2</c:v>
                </c:pt>
                <c:pt idx="10">
                  <c:v>8.7865618438599871E-3</c:v>
                </c:pt>
                <c:pt idx="11">
                  <c:v>8.5486204951409368E-3</c:v>
                </c:pt>
                <c:pt idx="12">
                  <c:v>1.7159187381919922E-2</c:v>
                </c:pt>
                <c:pt idx="13">
                  <c:v>8.4196545565250105E-3</c:v>
                </c:pt>
                <c:pt idx="14">
                  <c:v>1.1374311878974053E-2</c:v>
                </c:pt>
                <c:pt idx="15">
                  <c:v>4.7224371699189867E-2</c:v>
                </c:pt>
                <c:pt idx="16">
                  <c:v>5.2085198529185708E-3</c:v>
                </c:pt>
                <c:pt idx="17">
                  <c:v>5.3432501271811104</c:v>
                </c:pt>
              </c:numCache>
            </c:numRef>
          </c:val>
          <c:extLst>
            <c:ext xmlns:c16="http://schemas.microsoft.com/office/drawing/2014/chart" uri="{C3380CC4-5D6E-409C-BE32-E72D297353CC}">
              <c16:uniqueId val="{00000001-5331-41A1-9E7F-68164977F44F}"/>
            </c:ext>
          </c:extLst>
        </c:ser>
        <c:ser>
          <c:idx val="2"/>
          <c:order val="2"/>
          <c:tx>
            <c:strRef>
              <c:f>Data!$D$8</c:f>
              <c:strCache>
                <c:ptCount val="1"/>
                <c:pt idx="0">
                  <c:v>Sodium hydroxide, without water, in 50% solution state {RoW}| chlor-alkali electrolysis, diaphragm cell | Cut-off, U</c:v>
                </c:pt>
              </c:strCache>
            </c:strRef>
          </c:tx>
          <c:spPr>
            <a:solidFill>
              <a:schemeClr val="accent6"/>
            </a:solidFill>
            <a:ln>
              <a:noFill/>
            </a:ln>
            <a:effectLst/>
          </c:spPr>
          <c:invertIfNegative val="0"/>
          <c:cat>
            <c:strRef>
              <c:f>Data!$A$9:$A$26</c:f>
              <c:strCache>
                <c:ptCount val="18"/>
                <c:pt idx="0">
                  <c:v>Calentamiento global</c:v>
                </c:pt>
                <c:pt idx="1">
                  <c:v>Agotamiento de la capa de ozono</c:v>
                </c:pt>
                <c:pt idx="2">
                  <c:v>Radiaciones ionizantes</c:v>
                </c:pt>
                <c:pt idx="3">
                  <c:v>Formacion de ozono, Salud humana</c:v>
                </c:pt>
                <c:pt idx="4">
                  <c:v>Material particulado </c:v>
                </c:pt>
                <c:pt idx="5">
                  <c:v>Formacion de ozono, Ecosistema terrestre</c:v>
                </c:pt>
                <c:pt idx="6">
                  <c:v>Acidificacion terrestre</c:v>
                </c:pt>
                <c:pt idx="7">
                  <c:v>Etrofización de agua dulce</c:v>
                </c:pt>
                <c:pt idx="8">
                  <c:v>Eutrofización marina</c:v>
                </c:pt>
                <c:pt idx="9">
                  <c:v>Ecotoxicidad terrestre</c:v>
                </c:pt>
                <c:pt idx="10">
                  <c:v>Ecotoxicidad de agua dulce</c:v>
                </c:pt>
                <c:pt idx="11">
                  <c:v>Ecotoxicidad marina</c:v>
                </c:pt>
                <c:pt idx="12">
                  <c:v>Toxicidad cancerígena humana</c:v>
                </c:pt>
                <c:pt idx="13">
                  <c:v>Toxicidad cancerígena no humana</c:v>
                </c:pt>
                <c:pt idx="14">
                  <c:v>Uso de la tierra</c:v>
                </c:pt>
                <c:pt idx="15">
                  <c:v>Agotamiento de los recursos minerales</c:v>
                </c:pt>
                <c:pt idx="16">
                  <c:v>Agotamiento de los recursos fosiles </c:v>
                </c:pt>
                <c:pt idx="17">
                  <c:v>Uso del agua</c:v>
                </c:pt>
              </c:strCache>
            </c:strRef>
          </c:cat>
          <c:val>
            <c:numRef>
              <c:f>Data!$D$9:$D$26</c:f>
              <c:numCache>
                <c:formatCode>0.####</c:formatCode>
                <c:ptCount val="18"/>
                <c:pt idx="0">
                  <c:v>99.880617855220549</c:v>
                </c:pt>
                <c:pt idx="1">
                  <c:v>99.950445724356712</c:v>
                </c:pt>
                <c:pt idx="2">
                  <c:v>99.895387446054087</c:v>
                </c:pt>
                <c:pt idx="3">
                  <c:v>99.877635871734597</c:v>
                </c:pt>
                <c:pt idx="4" formatCode="0.###">
                  <c:v>99.878027671767597</c:v>
                </c:pt>
                <c:pt idx="5" formatCode="0.###">
                  <c:v>99.877078319268293</c:v>
                </c:pt>
                <c:pt idx="6">
                  <c:v>99.853642437402627</c:v>
                </c:pt>
                <c:pt idx="7">
                  <c:v>99.833189722750177</c:v>
                </c:pt>
                <c:pt idx="8">
                  <c:v>99.620573391944617</c:v>
                </c:pt>
                <c:pt idx="9" formatCode="0.###">
                  <c:v>99.596084598065175</c:v>
                </c:pt>
                <c:pt idx="10">
                  <c:v>99.708440775345196</c:v>
                </c:pt>
                <c:pt idx="11">
                  <c:v>95.792142344484148</c:v>
                </c:pt>
                <c:pt idx="12">
                  <c:v>98.882909266473177</c:v>
                </c:pt>
                <c:pt idx="13">
                  <c:v>99.595893306199358</c:v>
                </c:pt>
                <c:pt idx="14">
                  <c:v>99.71397870354896</c:v>
                </c:pt>
                <c:pt idx="15">
                  <c:v>99.49966557134816</c:v>
                </c:pt>
                <c:pt idx="16">
                  <c:v>99.889290555980054</c:v>
                </c:pt>
                <c:pt idx="17">
                  <c:v>94.603582018305147</c:v>
                </c:pt>
              </c:numCache>
            </c:numRef>
          </c:val>
          <c:extLst>
            <c:ext xmlns:c16="http://schemas.microsoft.com/office/drawing/2014/chart" uri="{C3380CC4-5D6E-409C-BE32-E72D297353CC}">
              <c16:uniqueId val="{00000002-5331-41A1-9E7F-68164977F44F}"/>
            </c:ext>
          </c:extLst>
        </c:ser>
        <c:ser>
          <c:idx val="3"/>
          <c:order val="3"/>
          <c:tx>
            <c:strRef>
              <c:f>Data!$E$8</c:f>
              <c:strCache>
                <c:ptCount val="1"/>
                <c:pt idx="0">
                  <c:v>Sodium chloride, powder {RoW}| production | Cut-off, U</c:v>
                </c:pt>
              </c:strCache>
            </c:strRef>
          </c:tx>
          <c:spPr>
            <a:solidFill>
              <a:schemeClr val="accent2">
                <a:lumMod val="60000"/>
              </a:schemeClr>
            </a:solidFill>
            <a:ln>
              <a:noFill/>
            </a:ln>
            <a:effectLst/>
          </c:spPr>
          <c:invertIfNegative val="0"/>
          <c:cat>
            <c:strRef>
              <c:f>Data!$A$9:$A$26</c:f>
              <c:strCache>
                <c:ptCount val="18"/>
                <c:pt idx="0">
                  <c:v>Calentamiento global</c:v>
                </c:pt>
                <c:pt idx="1">
                  <c:v>Agotamiento de la capa de ozono</c:v>
                </c:pt>
                <c:pt idx="2">
                  <c:v>Radiaciones ionizantes</c:v>
                </c:pt>
                <c:pt idx="3">
                  <c:v>Formacion de ozono, Salud humana</c:v>
                </c:pt>
                <c:pt idx="4">
                  <c:v>Material particulado </c:v>
                </c:pt>
                <c:pt idx="5">
                  <c:v>Formacion de ozono, Ecosistema terrestre</c:v>
                </c:pt>
                <c:pt idx="6">
                  <c:v>Acidificacion terrestre</c:v>
                </c:pt>
                <c:pt idx="7">
                  <c:v>Etrofización de agua dulce</c:v>
                </c:pt>
                <c:pt idx="8">
                  <c:v>Eutrofización marina</c:v>
                </c:pt>
                <c:pt idx="9">
                  <c:v>Ecotoxicidad terrestre</c:v>
                </c:pt>
                <c:pt idx="10">
                  <c:v>Ecotoxicidad de agua dulce</c:v>
                </c:pt>
                <c:pt idx="11">
                  <c:v>Ecotoxicidad marina</c:v>
                </c:pt>
                <c:pt idx="12">
                  <c:v>Toxicidad cancerígena humana</c:v>
                </c:pt>
                <c:pt idx="13">
                  <c:v>Toxicidad cancerígena no humana</c:v>
                </c:pt>
                <c:pt idx="14">
                  <c:v>Uso de la tierra</c:v>
                </c:pt>
                <c:pt idx="15">
                  <c:v>Agotamiento de los recursos minerales</c:v>
                </c:pt>
                <c:pt idx="16">
                  <c:v>Agotamiento de los recursos fosiles </c:v>
                </c:pt>
                <c:pt idx="17">
                  <c:v>Uso del agua</c:v>
                </c:pt>
              </c:strCache>
            </c:strRef>
          </c:cat>
          <c:val>
            <c:numRef>
              <c:f>Data!$E$9:$E$26</c:f>
              <c:numCache>
                <c:formatCode>0.####</c:formatCode>
                <c:ptCount val="18"/>
                <c:pt idx="0" formatCode="0.###">
                  <c:v>0.11200286027802614</c:v>
                </c:pt>
                <c:pt idx="1">
                  <c:v>4.6932675432479212E-2</c:v>
                </c:pt>
                <c:pt idx="2">
                  <c:v>0.10078552744275213</c:v>
                </c:pt>
                <c:pt idx="3">
                  <c:v>0.11256344893762139</c:v>
                </c:pt>
                <c:pt idx="4">
                  <c:v>0.11596383573011049</c:v>
                </c:pt>
                <c:pt idx="5">
                  <c:v>0.11297396176209686</c:v>
                </c:pt>
                <c:pt idx="6">
                  <c:v>0.13992648532769239</c:v>
                </c:pt>
                <c:pt idx="7">
                  <c:v>0.16216384422941874</c:v>
                </c:pt>
                <c:pt idx="8">
                  <c:v>0.37269156647336255</c:v>
                </c:pt>
                <c:pt idx="9">
                  <c:v>0.37921926065764155</c:v>
                </c:pt>
                <c:pt idx="10">
                  <c:v>0.28128481098111036</c:v>
                </c:pt>
                <c:pt idx="11">
                  <c:v>0.27554496905846448</c:v>
                </c:pt>
                <c:pt idx="12" formatCode="0.###">
                  <c:v>0.19205485964198205</c:v>
                </c:pt>
                <c:pt idx="13">
                  <c:v>0.33013044805593017</c:v>
                </c:pt>
                <c:pt idx="14">
                  <c:v>0.26689571277037172</c:v>
                </c:pt>
                <c:pt idx="15">
                  <c:v>0.45048515894633839</c:v>
                </c:pt>
                <c:pt idx="16">
                  <c:v>0.10399052495988553</c:v>
                </c:pt>
                <c:pt idx="17" formatCode="0.###">
                  <c:v>4.2067916986431114E-2</c:v>
                </c:pt>
              </c:numCache>
            </c:numRef>
          </c:val>
          <c:extLst>
            <c:ext xmlns:c16="http://schemas.microsoft.com/office/drawing/2014/chart" uri="{C3380CC4-5D6E-409C-BE32-E72D297353CC}">
              <c16:uniqueId val="{00000003-5331-41A1-9E7F-68164977F44F}"/>
            </c:ext>
          </c:extLst>
        </c:ser>
        <c:ser>
          <c:idx val="4"/>
          <c:order val="4"/>
          <c:tx>
            <c:strRef>
              <c:f>Data!$F$8</c:f>
              <c:strCache>
                <c:ptCount val="1"/>
                <c:pt idx="0">
                  <c:v>Sand {RoW}| gravel and quarry operation | APOS, U</c:v>
                </c:pt>
              </c:strCache>
            </c:strRef>
          </c:tx>
          <c:spPr>
            <a:solidFill>
              <a:schemeClr val="accent4">
                <a:lumMod val="60000"/>
              </a:schemeClr>
            </a:solidFill>
            <a:ln>
              <a:noFill/>
            </a:ln>
            <a:effectLst/>
          </c:spPr>
          <c:invertIfNegative val="0"/>
          <c:cat>
            <c:strRef>
              <c:f>Data!$A$9:$A$26</c:f>
              <c:strCache>
                <c:ptCount val="18"/>
                <c:pt idx="0">
                  <c:v>Calentamiento global</c:v>
                </c:pt>
                <c:pt idx="1">
                  <c:v>Agotamiento de la capa de ozono</c:v>
                </c:pt>
                <c:pt idx="2">
                  <c:v>Radiaciones ionizantes</c:v>
                </c:pt>
                <c:pt idx="3">
                  <c:v>Formacion de ozono, Salud humana</c:v>
                </c:pt>
                <c:pt idx="4">
                  <c:v>Material particulado </c:v>
                </c:pt>
                <c:pt idx="5">
                  <c:v>Formacion de ozono, Ecosistema terrestre</c:v>
                </c:pt>
                <c:pt idx="6">
                  <c:v>Acidificacion terrestre</c:v>
                </c:pt>
                <c:pt idx="7">
                  <c:v>Etrofización de agua dulce</c:v>
                </c:pt>
                <c:pt idx="8">
                  <c:v>Eutrofización marina</c:v>
                </c:pt>
                <c:pt idx="9">
                  <c:v>Ecotoxicidad terrestre</c:v>
                </c:pt>
                <c:pt idx="10">
                  <c:v>Ecotoxicidad de agua dulce</c:v>
                </c:pt>
                <c:pt idx="11">
                  <c:v>Ecotoxicidad marina</c:v>
                </c:pt>
                <c:pt idx="12">
                  <c:v>Toxicidad cancerígena humana</c:v>
                </c:pt>
                <c:pt idx="13">
                  <c:v>Toxicidad cancerígena no humana</c:v>
                </c:pt>
                <c:pt idx="14">
                  <c:v>Uso de la tierra</c:v>
                </c:pt>
                <c:pt idx="15">
                  <c:v>Agotamiento de los recursos minerales</c:v>
                </c:pt>
                <c:pt idx="16">
                  <c:v>Agotamiento de los recursos fosiles </c:v>
                </c:pt>
                <c:pt idx="17">
                  <c:v>Uso del agua</c:v>
                </c:pt>
              </c:strCache>
            </c:strRef>
          </c:cat>
          <c:val>
            <c:numRef>
              <c:f>Data!$F$9:$F$26</c:f>
              <c:numCache>
                <c:formatCode>0.####</c:formatCode>
                <c:ptCount val="18"/>
                <c:pt idx="0">
                  <c:v>1.4008240921741574E-3</c:v>
                </c:pt>
                <c:pt idx="1">
                  <c:v>6.3459636920339655E-4</c:v>
                </c:pt>
                <c:pt idx="2">
                  <c:v>1.1907308847732008E-3</c:v>
                </c:pt>
                <c:pt idx="3">
                  <c:v>3.1978567524998929E-3</c:v>
                </c:pt>
                <c:pt idx="4">
                  <c:v>1.4081194263211023E-3</c:v>
                </c:pt>
                <c:pt idx="5">
                  <c:v>3.2206727153903263E-3</c:v>
                </c:pt>
                <c:pt idx="6">
                  <c:v>1.6688866774897994E-3</c:v>
                </c:pt>
                <c:pt idx="7" formatCode="0.###">
                  <c:v>1.0083649179923853E-3</c:v>
                </c:pt>
                <c:pt idx="8">
                  <c:v>7.2108537653462097E-4</c:v>
                </c:pt>
                <c:pt idx="9">
                  <c:v>1.2794899680155978E-3</c:v>
                </c:pt>
                <c:pt idx="10">
                  <c:v>1.1292608459059291E-3</c:v>
                </c:pt>
                <c:pt idx="11" formatCode="0.###">
                  <c:v>1.0993144427784659E-3</c:v>
                </c:pt>
                <c:pt idx="12">
                  <c:v>2.1268741348311683E-3</c:v>
                </c:pt>
                <c:pt idx="13">
                  <c:v>1.1772957852317465E-3</c:v>
                </c:pt>
                <c:pt idx="14">
                  <c:v>7.7512718016879605E-3</c:v>
                </c:pt>
                <c:pt idx="15">
                  <c:v>2.6248980063160667E-3</c:v>
                </c:pt>
                <c:pt idx="16">
                  <c:v>1.5103992071302573E-3</c:v>
                </c:pt>
                <c:pt idx="17" formatCode="0.###">
                  <c:v>1.1099937527315975E-2</c:v>
                </c:pt>
              </c:numCache>
            </c:numRef>
          </c:val>
          <c:extLst>
            <c:ext xmlns:c16="http://schemas.microsoft.com/office/drawing/2014/chart" uri="{C3380CC4-5D6E-409C-BE32-E72D297353CC}">
              <c16:uniqueId val="{00000004-5331-41A1-9E7F-68164977F44F}"/>
            </c:ext>
          </c:extLst>
        </c:ser>
        <c:dLbls>
          <c:showLegendKey val="0"/>
          <c:showVal val="0"/>
          <c:showCatName val="0"/>
          <c:showSerName val="0"/>
          <c:showPercent val="0"/>
          <c:showBubbleSize val="0"/>
        </c:dLbls>
        <c:gapWidth val="150"/>
        <c:overlap val="100"/>
        <c:axId val="98931456"/>
        <c:axId val="98932992"/>
      </c:barChart>
      <c:catAx>
        <c:axId val="98931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Analizando 3.8E4 kg 'Combustible de aviación';  Método: ReCiPe 2016 Midpoint (H) V1.03 / World (2010) H / Caracterización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932992"/>
        <c:crosses val="autoZero"/>
        <c:auto val="1"/>
        <c:lblAlgn val="ctr"/>
        <c:lblOffset val="100"/>
        <c:noMultiLvlLbl val="0"/>
      </c:catAx>
      <c:valAx>
        <c:axId val="989329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93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7-07T16:57:42.164" idx="1">
    <p:pos x="10" y="10"/>
    <p:text>No se si poner algo de ACV y optimizacion,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615BA-A340-4F88-8BA3-65FA7C6474BD}" type="datetimeFigureOut">
              <a:rPr lang="es-MX" smtClean="0"/>
              <a:t>09/11/2021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00068-67CD-4B76-9411-BC59AB03459B}" type="slidenum">
              <a:rPr lang="es-MX" smtClean="0"/>
              <a:t>‹Nº›</a:t>
            </a:fld>
            <a:endParaRPr lang="es-MX"/>
          </a:p>
        </p:txBody>
      </p:sp>
    </p:spTree>
    <p:extLst>
      <p:ext uri="{BB962C8B-B14F-4D97-AF65-F5344CB8AC3E}">
        <p14:creationId xmlns:p14="http://schemas.microsoft.com/office/powerpoint/2010/main" val="327950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La preocupación mundial por la degradación del medio ambiente ha llevado a una intensa presión por parte de las comunidades, los gobiernos, las ONG y la opinión pública en general. Las </a:t>
            </a:r>
            <a:r>
              <a:rPr lang="es-ES_tradnl" sz="1200" kern="1200" dirty="0" err="1">
                <a:solidFill>
                  <a:schemeClr val="tx1"/>
                </a:solidFill>
                <a:effectLst/>
                <a:latin typeface="+mn-lt"/>
                <a:ea typeface="+mn-ea"/>
                <a:cs typeface="+mn-cs"/>
              </a:rPr>
              <a:t>refinerias</a:t>
            </a:r>
            <a:r>
              <a:rPr lang="es-ES_tradnl" sz="1200" kern="1200" dirty="0">
                <a:solidFill>
                  <a:schemeClr val="tx1"/>
                </a:solidFill>
                <a:effectLst/>
                <a:latin typeface="+mn-lt"/>
                <a:ea typeface="+mn-ea"/>
                <a:cs typeface="+mn-cs"/>
              </a:rPr>
              <a:t> de petróleo </a:t>
            </a:r>
            <a:r>
              <a:rPr lang="es-US" dirty="0"/>
              <a:t>producen una gran variedad de productos y como todo proceso industrial</a:t>
            </a:r>
            <a:r>
              <a:rPr lang="es-US" baseline="0" dirty="0"/>
              <a:t> también generan una gran variedad de residuales. En la refinería de Cienfuegos entre los residuales que genera se encuentran las emisiones gaseosas de …….. Y residuales líquidos como las …….. Para estas dos ultimas….. </a:t>
            </a:r>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2</a:t>
            </a:fld>
            <a:endParaRPr lang="es-MX"/>
          </a:p>
        </p:txBody>
      </p:sp>
    </p:spTree>
    <p:extLst>
      <p:ext uri="{BB962C8B-B14F-4D97-AF65-F5344CB8AC3E}">
        <p14:creationId xmlns:p14="http://schemas.microsoft.com/office/powerpoint/2010/main" val="80302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proceso para la obtención del combustible de aviación cuenta con cuatro etapas fundamentales las cuales son………(descripción de cada una).</a:t>
            </a:r>
          </a:p>
          <a:p>
            <a:r>
              <a:rPr lang="es-MX" dirty="0"/>
              <a:t>Es importante que sean controladas variables a lo largo del proceso T,P, relación de </a:t>
            </a:r>
            <a:r>
              <a:rPr lang="es-MX" dirty="0" err="1"/>
              <a:t>agaua</a:t>
            </a:r>
            <a:r>
              <a:rPr lang="es-MX" dirty="0"/>
              <a:t>/HC, consumo de sal, concentración de sosa</a:t>
            </a:r>
          </a:p>
          <a:p>
            <a:r>
              <a:rPr lang="es-MX" dirty="0"/>
              <a:t>Como se observa para la obtención del combustible de aviación son generados residuales como la sosa agotada la cual presenta las impurezas removidas </a:t>
            </a:r>
            <a:r>
              <a:rPr lang="es-MX" dirty="0" err="1"/>
              <a:t>enla</a:t>
            </a:r>
            <a:r>
              <a:rPr lang="es-MX" dirty="0"/>
              <a:t> etapa </a:t>
            </a:r>
            <a:r>
              <a:rPr lang="es-MX" dirty="0" err="1"/>
              <a:t>considerandose</a:t>
            </a:r>
            <a:r>
              <a:rPr lang="es-MX" dirty="0"/>
              <a:t>  una de las emisiones líquidas que en estos momentos no cuentan con tecnologías para la mitigación de su impacto </a:t>
            </a:r>
            <a:r>
              <a:rPr lang="es-MX" dirty="0" err="1"/>
              <a:t>medioambientas</a:t>
            </a:r>
            <a:r>
              <a:rPr lang="es-MX" dirty="0"/>
              <a:t> por lo que se evaluar el desempeño ambiental del proceso y para ello se utilizo </a:t>
            </a:r>
            <a:r>
              <a:rPr lang="es-MX" dirty="0" err="1"/>
              <a:t>lametodologia</a:t>
            </a:r>
            <a:r>
              <a:rPr lang="es-MX" dirty="0"/>
              <a:t> d </a:t>
            </a:r>
            <a:r>
              <a:rPr lang="es-MX" dirty="0" err="1"/>
              <a:t>eACV</a:t>
            </a:r>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5</a:t>
            </a:fld>
            <a:endParaRPr lang="es-MX"/>
          </a:p>
        </p:txBody>
      </p:sp>
    </p:spTree>
    <p:extLst>
      <p:ext uri="{BB962C8B-B14F-4D97-AF65-F5344CB8AC3E}">
        <p14:creationId xmlns:p14="http://schemas.microsoft.com/office/powerpoint/2010/main" val="191350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spcBef>
                <a:spcPct val="0"/>
              </a:spcBef>
            </a:pPr>
            <a:r>
              <a:rPr lang="af-ZA" altLang="es-ES" b="1" dirty="0">
                <a:solidFill>
                  <a:srgbClr val="C00000"/>
                </a:solidFill>
                <a:latin typeface="Arial" panose="020B0604020202020204" pitchFamily="34" charset="0"/>
              </a:rPr>
              <a:t>El ACV </a:t>
            </a:r>
            <a:r>
              <a:rPr lang="af-ZA" altLang="es-ES" b="1" baseline="0" dirty="0">
                <a:solidFill>
                  <a:srgbClr val="C00000"/>
                </a:solidFill>
                <a:latin typeface="Arial" panose="020B0604020202020204" pitchFamily="34" charset="0"/>
              </a:rPr>
              <a:t>relaciona.....</a:t>
            </a:r>
          </a:p>
          <a:p>
            <a:pPr algn="just" eaLnBrk="1" hangingPunct="1">
              <a:spcBef>
                <a:spcPct val="0"/>
              </a:spcBef>
            </a:pPr>
            <a:r>
              <a:rPr lang="af-ZA" altLang="es-ES" b="1" baseline="0" dirty="0">
                <a:solidFill>
                  <a:srgbClr val="C00000"/>
                </a:solidFill>
                <a:latin typeface="Arial" panose="020B0604020202020204" pitchFamily="34" charset="0"/>
              </a:rPr>
              <a:t>Lametodologia del acv incluye 4 fases interrelacionadas entre si:</a:t>
            </a:r>
          </a:p>
          <a:p>
            <a:pPr algn="just" eaLnBrk="1" hangingPunct="1">
              <a:spcBef>
                <a:spcPct val="0"/>
              </a:spcBef>
            </a:pPr>
            <a:r>
              <a:rPr lang="af-ZA" altLang="es-ES" b="1" baseline="0" dirty="0">
                <a:solidFill>
                  <a:srgbClr val="C00000"/>
                </a:solidFill>
                <a:latin typeface="Arial" panose="020B0604020202020204" pitchFamily="34" charset="0"/>
              </a:rPr>
              <a:t>La priera es la definicion del objetivo que se persigue con el estudio y desde y hasta donde se realizara este, es decir, establecer</a:t>
            </a:r>
            <a:endParaRPr lang="es-ES" altLang="es-ES" b="1" dirty="0">
              <a:solidFill>
                <a:srgbClr val="C00000"/>
              </a:solidFill>
              <a:latin typeface="Arial" panose="020B0604020202020204" pitchFamily="34" charset="0"/>
            </a:endParaRPr>
          </a:p>
          <a:p>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6</a:t>
            </a:fld>
            <a:endParaRPr lang="es-MX"/>
          </a:p>
        </p:txBody>
      </p:sp>
    </p:spTree>
    <p:extLst>
      <p:ext uri="{BB962C8B-B14F-4D97-AF65-F5344CB8AC3E}">
        <p14:creationId xmlns:p14="http://schemas.microsoft.com/office/powerpoint/2010/main" val="322328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7</a:t>
            </a:fld>
            <a:endParaRPr lang="es-MX"/>
          </a:p>
        </p:txBody>
      </p:sp>
    </p:spTree>
    <p:extLst>
      <p:ext uri="{BB962C8B-B14F-4D97-AF65-F5344CB8AC3E}">
        <p14:creationId xmlns:p14="http://schemas.microsoft.com/office/powerpoint/2010/main" val="376667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Como </a:t>
            </a:r>
            <a:r>
              <a:rPr lang="en-US" dirty="0" err="1"/>
              <a:t>consecuencia</a:t>
            </a:r>
            <a:r>
              <a:rPr lang="en-US" dirty="0"/>
              <a:t> de la </a:t>
            </a:r>
            <a:r>
              <a:rPr lang="en-US" dirty="0" err="1"/>
              <a:t>incertidumbre</a:t>
            </a:r>
            <a:r>
              <a:rPr lang="en-US" dirty="0"/>
              <a:t> </a:t>
            </a:r>
            <a:r>
              <a:rPr lang="es-MX" sz="1200" kern="1200" dirty="0">
                <a:solidFill>
                  <a:schemeClr val="tx1"/>
                </a:solidFill>
                <a:effectLst/>
                <a:latin typeface="+mn-lt"/>
                <a:ea typeface="+mn-ea"/>
                <a:cs typeface="+mn-cs"/>
              </a:rPr>
              <a:t>en los datos recopilados de tres meses de producción de la fábrica se trabajó con la media de cada variable </a:t>
            </a:r>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8</a:t>
            </a:fld>
            <a:endParaRPr lang="es-MX"/>
          </a:p>
        </p:txBody>
      </p:sp>
    </p:spTree>
    <p:extLst>
      <p:ext uri="{BB962C8B-B14F-4D97-AF65-F5344CB8AC3E}">
        <p14:creationId xmlns:p14="http://schemas.microsoft.com/office/powerpoint/2010/main" val="405471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 forma cuantitativa se verifica que la sosa es la mayores impactos negativos ofrece para las categorías de impacto de punto medio dadas por el método </a:t>
            </a:r>
            <a:r>
              <a:rPr lang="es-MX" dirty="0" err="1"/>
              <a:t>recipe</a:t>
            </a:r>
            <a:r>
              <a:rPr lang="es-MX" dirty="0"/>
              <a:t> siendo las mas significativas ….. Las </a:t>
            </a:r>
            <a:r>
              <a:rPr lang="es-MX" dirty="0" err="1"/>
              <a:t>caueles</a:t>
            </a:r>
            <a:r>
              <a:rPr lang="es-MX" dirty="0"/>
              <a:t> afectan a las categorías de punto </a:t>
            </a:r>
            <a:r>
              <a:rPr lang="es-MX" dirty="0" err="1"/>
              <a:t>fianal</a:t>
            </a:r>
            <a:r>
              <a:rPr lang="es-MX" dirty="0"/>
              <a:t> por lo que es de carácter inmediato disminuir el consumo de sosa mediante técnicas de </a:t>
            </a:r>
            <a:r>
              <a:rPr lang="es-MX" dirty="0" err="1"/>
              <a:t>optimizacion</a:t>
            </a:r>
            <a:r>
              <a:rPr lang="es-MX" dirty="0"/>
              <a:t> y para ello es necesario primeramente seguir la cinética de las reacciones de neutralización con sosa que ocurren en le proceso pues son las que rigen el proceso</a:t>
            </a:r>
          </a:p>
        </p:txBody>
      </p:sp>
      <p:sp>
        <p:nvSpPr>
          <p:cNvPr id="4" name="Marcador de número de diapositiva 3"/>
          <p:cNvSpPr>
            <a:spLocks noGrp="1"/>
          </p:cNvSpPr>
          <p:nvPr>
            <p:ph type="sldNum" sz="quarter" idx="5"/>
          </p:nvPr>
        </p:nvSpPr>
        <p:spPr/>
        <p:txBody>
          <a:bodyPr/>
          <a:lstStyle/>
          <a:p>
            <a:fld id="{A4900068-67CD-4B76-9411-BC59AB03459B}" type="slidenum">
              <a:rPr lang="es-MX" smtClean="0"/>
              <a:t>13</a:t>
            </a:fld>
            <a:endParaRPr lang="es-MX"/>
          </a:p>
        </p:txBody>
      </p:sp>
    </p:spTree>
    <p:extLst>
      <p:ext uri="{BB962C8B-B14F-4D97-AF65-F5344CB8AC3E}">
        <p14:creationId xmlns:p14="http://schemas.microsoft.com/office/powerpoint/2010/main" val="29954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la obtención de la cinética de las reacciones primeramente es necesario el análisis de la fracción con la cual </a:t>
            </a:r>
            <a:r>
              <a:rPr lang="es-MX" dirty="0" err="1"/>
              <a:t>trabajala</a:t>
            </a:r>
            <a:r>
              <a:rPr lang="es-MX" dirty="0"/>
              <a:t> planta y al no contar el laboratorio de la </a:t>
            </a:r>
            <a:r>
              <a:rPr lang="es-MX" dirty="0" err="1"/>
              <a:t>refineria</a:t>
            </a:r>
            <a:r>
              <a:rPr lang="es-MX" dirty="0"/>
              <a:t> con el equipamiento necesario para ello se tomo la alternativa de simular la unidad de destilación atmosférica )S-100) que es la unidad que aporta la materia prima a la planta para obtener </a:t>
            </a:r>
            <a:r>
              <a:rPr lang="es-ES_tradnl" sz="1200" kern="1200" dirty="0">
                <a:solidFill>
                  <a:schemeClr val="tx1"/>
                </a:solidFill>
                <a:effectLst/>
                <a:latin typeface="+mn-lt"/>
                <a:ea typeface="+mn-ea"/>
                <a:cs typeface="+mn-cs"/>
              </a:rPr>
              <a:t>información necesaria sobre las características químico-física de la materia prima en estudio. </a:t>
            </a:r>
          </a:p>
          <a:p>
            <a:r>
              <a:rPr lang="es-ES_tradnl" sz="1200" kern="1200" dirty="0">
                <a:solidFill>
                  <a:schemeClr val="tx1"/>
                </a:solidFill>
                <a:effectLst/>
                <a:latin typeface="+mn-lt"/>
                <a:ea typeface="+mn-ea"/>
                <a:cs typeface="+mn-cs"/>
              </a:rPr>
              <a:t>Para ello se utilizo el simulador Petro-Sim y paquete termodinámico </a:t>
            </a:r>
            <a:r>
              <a:rPr lang="es-ES_tradnl" sz="1200" kern="1200" dirty="0" err="1">
                <a:solidFill>
                  <a:schemeClr val="tx1"/>
                </a:solidFill>
                <a:effectLst/>
                <a:latin typeface="+mn-lt"/>
                <a:ea typeface="+mn-ea"/>
                <a:cs typeface="+mn-cs"/>
              </a:rPr>
              <a:t>peng</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robinson</a:t>
            </a:r>
            <a:r>
              <a:rPr lang="es-ES_tradnl" sz="1200" kern="1200" dirty="0">
                <a:solidFill>
                  <a:schemeClr val="tx1"/>
                </a:solidFill>
                <a:effectLst/>
                <a:latin typeface="+mn-lt"/>
                <a:ea typeface="+mn-ea"/>
                <a:cs typeface="+mn-cs"/>
              </a:rPr>
              <a:t> donde fueron introducidos </a:t>
            </a:r>
            <a:r>
              <a:rPr lang="es-ES" baseline="0" dirty="0"/>
              <a:t>las proporciones en que estas son mezcladas y las características fisco químicas que reportan los </a:t>
            </a:r>
            <a:r>
              <a:rPr lang="es-ES" baseline="0" dirty="0" err="1"/>
              <a:t>assays</a:t>
            </a:r>
            <a:r>
              <a:rPr lang="es-ES" baseline="0" dirty="0"/>
              <a:t> de los crudos y mediante balance de masa se determino el contenido de azufre total, mercaptanos sulfuro de hidrogeno y acidez presentes en la mezcla de crudo. Con los datos de la materia prima y </a:t>
            </a:r>
            <a:r>
              <a:rPr lang="es-ES" baseline="0" dirty="0" err="1"/>
              <a:t>conviertiendo</a:t>
            </a:r>
            <a:r>
              <a:rPr lang="es-ES" baseline="0" dirty="0"/>
              <a:t> el diagrama de flujo en un diagrama de flujo de información como se muestra en la figura</a:t>
            </a:r>
          </a:p>
          <a:p>
            <a:r>
              <a:rPr lang="es-ES" baseline="0" dirty="0"/>
              <a:t>De esta manera se obtiene la caracterización de la fracción 120-260 que es la materia prima de la planta</a:t>
            </a:r>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14</a:t>
            </a:fld>
            <a:endParaRPr lang="es-MX"/>
          </a:p>
        </p:txBody>
      </p:sp>
    </p:spTree>
    <p:extLst>
      <p:ext uri="{BB962C8B-B14F-4D97-AF65-F5344CB8AC3E}">
        <p14:creationId xmlns:p14="http://schemas.microsoft.com/office/powerpoint/2010/main" val="157961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a:t>
            </a:r>
            <a:r>
              <a:rPr lang="es-ES" baseline="0" dirty="0"/>
              <a:t> la tabla se muestra los resultados obtenidos en la simulación donde se puede observar la cantidad de mercaptanos, azufre total y </a:t>
            </a:r>
            <a:r>
              <a:rPr lang="es-ES" baseline="0" dirty="0" err="1"/>
              <a:t>acidos</a:t>
            </a:r>
            <a:r>
              <a:rPr lang="es-ES" baseline="0" dirty="0"/>
              <a:t> nafténicos en la materia prima es decir la fracción 120-260</a:t>
            </a:r>
            <a:endParaRPr lang="es-ES" dirty="0"/>
          </a:p>
          <a:p>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15</a:t>
            </a:fld>
            <a:endParaRPr lang="es-MX"/>
          </a:p>
        </p:txBody>
      </p:sp>
    </p:spTree>
    <p:extLst>
      <p:ext uri="{BB962C8B-B14F-4D97-AF65-F5344CB8AC3E}">
        <p14:creationId xmlns:p14="http://schemas.microsoft.com/office/powerpoint/2010/main" val="264407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 la caracterización</a:t>
            </a:r>
            <a:r>
              <a:rPr lang="es-ES" baseline="0" dirty="0"/>
              <a:t> de la materia prima y con datos experimentales obtenidos del laboratorio de la refinería se procede al análisis de la cinética de las reacciones </a:t>
            </a:r>
          </a:p>
          <a:p>
            <a:r>
              <a:rPr lang="es-ES" baseline="0" dirty="0"/>
              <a:t>Primeramente se analizaron las reacciones que ocurren entre el ácido sulfhídrico y la sosa dando lugar al hidrogeno sulfuro de sodio, sulfuro de sodio y el </a:t>
            </a:r>
            <a:r>
              <a:rPr lang="es-ES" baseline="0" dirty="0" err="1"/>
              <a:t>agua.donde</a:t>
            </a:r>
            <a:r>
              <a:rPr lang="es-ES" baseline="0" dirty="0"/>
              <a:t> el mecanismo de reacción es el que se muestra pues la etapa controlante de la reacción es la segunda </a:t>
            </a:r>
          </a:p>
          <a:p>
            <a:r>
              <a:rPr lang="es-ES" baseline="0" dirty="0"/>
              <a:t> Partiendo de la expresión general de la velocidad de reacción, la ecuación de Arrhenius y aplicando regresión polinomial se obtuvo este modelo matemático con una alta confiabilidad pues tiene bajos porcientos de desviación.</a:t>
            </a:r>
            <a:endParaRPr lang="es-MX" dirty="0"/>
          </a:p>
        </p:txBody>
      </p:sp>
      <p:sp>
        <p:nvSpPr>
          <p:cNvPr id="4" name="Marcador de número de diapositiva 3"/>
          <p:cNvSpPr>
            <a:spLocks noGrp="1"/>
          </p:cNvSpPr>
          <p:nvPr>
            <p:ph type="sldNum" sz="quarter" idx="5"/>
          </p:nvPr>
        </p:nvSpPr>
        <p:spPr/>
        <p:txBody>
          <a:bodyPr/>
          <a:lstStyle/>
          <a:p>
            <a:fld id="{A4900068-67CD-4B76-9411-BC59AB03459B}" type="slidenum">
              <a:rPr lang="es-MX" smtClean="0"/>
              <a:t>16</a:t>
            </a:fld>
            <a:endParaRPr lang="es-MX"/>
          </a:p>
        </p:txBody>
      </p:sp>
    </p:spTree>
    <p:extLst>
      <p:ext uri="{BB962C8B-B14F-4D97-AF65-F5344CB8AC3E}">
        <p14:creationId xmlns:p14="http://schemas.microsoft.com/office/powerpoint/2010/main" val="123876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C5F022-882F-4230-AFAC-4A298E848438}" type="datetimeFigureOut">
              <a:rPr lang="es-MX" smtClean="0"/>
              <a:t>09/11/2021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C07BF2-234B-4D7F-A629-89DCC3AE28CE}"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19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C5F022-882F-4230-AFAC-4A298E848438}" type="datetimeFigureOut">
              <a:rPr lang="es-MX" smtClean="0"/>
              <a:t>09/11/2021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5022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C5F022-882F-4230-AFAC-4A298E848438}" type="datetimeFigureOut">
              <a:rPr lang="es-MX" smtClean="0"/>
              <a:t>09/11/2021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63037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1C5F022-882F-4230-AFAC-4A298E848438}" type="datetimeFigureOut">
              <a:rPr lang="es-MX" smtClean="0"/>
              <a:t>09/11/2021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20404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1C5F022-882F-4230-AFAC-4A298E848438}" type="datetimeFigureOut">
              <a:rPr lang="es-MX" smtClean="0"/>
              <a:t>09/11/2021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4C07BF2-234B-4D7F-A629-89DCC3AE28CE}"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3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1C5F022-882F-4230-AFAC-4A298E848438}" type="datetimeFigureOut">
              <a:rPr lang="es-MX" smtClean="0"/>
              <a:t>09/11/2021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282497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1C5F022-882F-4230-AFAC-4A298E848438}" type="datetimeFigureOut">
              <a:rPr lang="es-MX" smtClean="0"/>
              <a:t>09/11/2021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17983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1C5F022-882F-4230-AFAC-4A298E848438}" type="datetimeFigureOut">
              <a:rPr lang="es-MX" smtClean="0"/>
              <a:t>09/11/2021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390694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C5F022-882F-4230-AFAC-4A298E848438}" type="datetimeFigureOut">
              <a:rPr lang="es-MX" smtClean="0"/>
              <a:t>09/11/2021</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160570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C5F022-882F-4230-AFAC-4A298E848438}" type="datetimeFigureOut">
              <a:rPr lang="es-MX" smtClean="0"/>
              <a:t>09/11/2021</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4C07BF2-234B-4D7F-A629-89DCC3AE28CE}" type="slidenum">
              <a:rPr lang="es-MX" smtClean="0"/>
              <a:t>‹Nº›</a:t>
            </a:fld>
            <a:endParaRPr lang="es-MX"/>
          </a:p>
        </p:txBody>
      </p:sp>
    </p:spTree>
    <p:extLst>
      <p:ext uri="{BB962C8B-B14F-4D97-AF65-F5344CB8AC3E}">
        <p14:creationId xmlns:p14="http://schemas.microsoft.com/office/powerpoint/2010/main" val="374160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1C5F022-882F-4230-AFAC-4A298E848438}" type="datetimeFigureOut">
              <a:rPr lang="es-MX" smtClean="0"/>
              <a:t>09/11/2021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4C07BF2-234B-4D7F-A629-89DCC3AE28CE}" type="slidenum">
              <a:rPr lang="es-MX" smtClean="0"/>
              <a:t>‹Nº›</a:t>
            </a:fld>
            <a:endParaRPr lang="es-MX"/>
          </a:p>
        </p:txBody>
      </p:sp>
    </p:spTree>
    <p:extLst>
      <p:ext uri="{BB962C8B-B14F-4D97-AF65-F5344CB8AC3E}">
        <p14:creationId xmlns:p14="http://schemas.microsoft.com/office/powerpoint/2010/main" val="375943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C5F022-882F-4230-AFAC-4A298E848438}" type="datetimeFigureOut">
              <a:rPr lang="es-MX" smtClean="0"/>
              <a:t>09/11/2021</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4C07BF2-234B-4D7F-A629-89DCC3AE28CE}"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147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8298B-46D0-4094-8DC7-7D9450B3CAD9}"/>
              </a:ext>
            </a:extLst>
          </p:cNvPr>
          <p:cNvSpPr>
            <a:spLocks noGrp="1"/>
          </p:cNvSpPr>
          <p:nvPr>
            <p:ph type="ctrTitle"/>
          </p:nvPr>
        </p:nvSpPr>
        <p:spPr>
          <a:xfrm>
            <a:off x="883403" y="1658319"/>
            <a:ext cx="9419870" cy="2077858"/>
          </a:xfrm>
        </p:spPr>
        <p:txBody>
          <a:bodyPr>
            <a:normAutofit/>
          </a:bodyPr>
          <a:lstStyle/>
          <a:p>
            <a:r>
              <a:rPr lang="es-MX" sz="3200" cap="all" dirty="0">
                <a:solidFill>
                  <a:srgbClr val="002060"/>
                </a:solidFill>
              </a:rPr>
              <a:t>Disminución de la concentración de hidróxido de sodio para disminuir el impacto en la bahía de Cienfuegos </a:t>
            </a:r>
            <a:endParaRPr lang="es-MX" sz="3200" dirty="0">
              <a:solidFill>
                <a:srgbClr val="00206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0" y="44577"/>
            <a:ext cx="1428750" cy="1428750"/>
          </a:xfrm>
          <a:prstGeom prst="rect">
            <a:avLst/>
          </a:prstGeom>
        </p:spPr>
      </p:pic>
      <p:sp>
        <p:nvSpPr>
          <p:cNvPr id="5" name="CuadroTexto 4"/>
          <p:cNvSpPr txBox="1"/>
          <p:nvPr/>
        </p:nvSpPr>
        <p:spPr>
          <a:xfrm>
            <a:off x="3874577" y="4974956"/>
            <a:ext cx="7656162" cy="830997"/>
          </a:xfrm>
          <a:prstGeom prst="rect">
            <a:avLst/>
          </a:prstGeom>
          <a:noFill/>
        </p:spPr>
        <p:txBody>
          <a:bodyPr wrap="square" rtlCol="0">
            <a:spAutoFit/>
          </a:bodyPr>
          <a:lstStyle/>
          <a:p>
            <a:r>
              <a:rPr lang="es-MX" sz="2400" dirty="0" smtClean="0">
                <a:solidFill>
                  <a:schemeClr val="tx1">
                    <a:lumMod val="75000"/>
                    <a:lumOff val="25000"/>
                  </a:schemeClr>
                </a:solidFill>
              </a:rPr>
              <a:t>Dra. C. Nancy </a:t>
            </a:r>
            <a:r>
              <a:rPr lang="es-MX" sz="2400" dirty="0" smtClean="0">
                <a:solidFill>
                  <a:schemeClr val="tx1">
                    <a:lumMod val="75000"/>
                    <a:lumOff val="25000"/>
                  </a:schemeClr>
                </a:solidFill>
              </a:rPr>
              <a:t>López </a:t>
            </a:r>
            <a:r>
              <a:rPr lang="es-MX" sz="2400" dirty="0">
                <a:solidFill>
                  <a:schemeClr val="tx1">
                    <a:lumMod val="75000"/>
                    <a:lumOff val="25000"/>
                  </a:schemeClr>
                </a:solidFill>
              </a:rPr>
              <a:t>Bello, Ing. </a:t>
            </a:r>
            <a:r>
              <a:rPr lang="es-MX" sz="2400" dirty="0" err="1">
                <a:solidFill>
                  <a:schemeClr val="tx1">
                    <a:lumMod val="75000"/>
                    <a:lumOff val="25000"/>
                  </a:schemeClr>
                </a:solidFill>
              </a:rPr>
              <a:t>Merlyn</a:t>
            </a:r>
            <a:r>
              <a:rPr lang="es-MX" sz="2400" dirty="0">
                <a:solidFill>
                  <a:schemeClr val="tx1">
                    <a:lumMod val="75000"/>
                    <a:lumOff val="25000"/>
                  </a:schemeClr>
                </a:solidFill>
              </a:rPr>
              <a:t> Leiter Bormey, </a:t>
            </a:r>
            <a:r>
              <a:rPr lang="es-MX" sz="2400" dirty="0" err="1">
                <a:solidFill>
                  <a:schemeClr val="tx1">
                    <a:lumMod val="75000"/>
                    <a:lumOff val="25000"/>
                  </a:schemeClr>
                </a:solidFill>
              </a:rPr>
              <a:t>Msc</a:t>
            </a:r>
            <a:r>
              <a:rPr lang="es-MX" sz="2400" dirty="0">
                <a:solidFill>
                  <a:schemeClr val="tx1">
                    <a:lumMod val="75000"/>
                    <a:lumOff val="25000"/>
                  </a:schemeClr>
                </a:solidFill>
              </a:rPr>
              <a:t> Roxana Cortes </a:t>
            </a:r>
          </a:p>
        </p:txBody>
      </p:sp>
    </p:spTree>
    <p:extLst>
      <p:ext uri="{BB962C8B-B14F-4D97-AF65-F5344CB8AC3E}">
        <p14:creationId xmlns:p14="http://schemas.microsoft.com/office/powerpoint/2010/main" val="366120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794DBAD-7D2B-48E5-AAD2-8BBE6BAD1211}"/>
              </a:ext>
            </a:extLst>
          </p:cNvPr>
          <p:cNvSpPr>
            <a:spLocks noGrp="1"/>
          </p:cNvSpPr>
          <p:nvPr>
            <p:ph type="title"/>
          </p:nvPr>
        </p:nvSpPr>
        <p:spPr>
          <a:xfrm>
            <a:off x="1097280" y="-460481"/>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20962A42-2A53-4DD7-ACB0-7869DAD963F4}"/>
              </a:ext>
            </a:extLst>
          </p:cNvPr>
          <p:cNvSpPr>
            <a:spLocks noChangeArrowheads="1"/>
          </p:cNvSpPr>
          <p:nvPr/>
        </p:nvSpPr>
        <p:spPr bwMode="auto">
          <a:xfrm>
            <a:off x="176951" y="988906"/>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6">
            <a:extLst>
              <a:ext uri="{FF2B5EF4-FFF2-40B4-BE49-F238E27FC236}">
                <a16:creationId xmlns:a16="http://schemas.microsoft.com/office/drawing/2014/main" id="{F8C0556D-A935-450F-A5DE-1F7FA77C3F7B}"/>
              </a:ext>
            </a:extLst>
          </p:cNvPr>
          <p:cNvSpPr>
            <a:spLocks noChangeArrowheads="1"/>
          </p:cNvSpPr>
          <p:nvPr/>
        </p:nvSpPr>
        <p:spPr bwMode="auto">
          <a:xfrm>
            <a:off x="176951" y="1357206"/>
            <a:ext cx="6293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2: Recopilación de datos y </a:t>
            </a:r>
            <a:r>
              <a:rPr lang="es-ES" altLang="x-none"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del Inventario</a:t>
            </a:r>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14960B72-3161-470D-A339-E51A11F66607}"/>
                  </a:ext>
                </a:extLst>
              </p:cNvPr>
              <p:cNvGraphicFramePr>
                <a:graphicFrameLocks noGrp="1"/>
              </p:cNvGraphicFramePr>
              <p:nvPr>
                <p:extLst>
                  <p:ext uri="{D42A27DB-BD31-4B8C-83A1-F6EECF244321}">
                    <p14:modId xmlns:p14="http://schemas.microsoft.com/office/powerpoint/2010/main" val="749816968"/>
                  </p:ext>
                </p:extLst>
              </p:nvPr>
            </p:nvGraphicFramePr>
            <p:xfrm>
              <a:off x="275342" y="1725506"/>
              <a:ext cx="11641315" cy="5578070"/>
            </p:xfrm>
            <a:graphic>
              <a:graphicData uri="http://schemas.openxmlformats.org/drawingml/2006/table">
                <a:tbl>
                  <a:tblPr firstRow="1">
                    <a:tableStyleId>{3B4B98B0-60AC-42C2-AFA5-B58CD77FA1E5}</a:tableStyleId>
                  </a:tblPr>
                  <a:tblGrid>
                    <a:gridCol w="1084145">
                      <a:extLst>
                        <a:ext uri="{9D8B030D-6E8A-4147-A177-3AD203B41FA5}">
                          <a16:colId xmlns:a16="http://schemas.microsoft.com/office/drawing/2014/main" val="2839698965"/>
                        </a:ext>
                      </a:extLst>
                    </a:gridCol>
                    <a:gridCol w="972537">
                      <a:extLst>
                        <a:ext uri="{9D8B030D-6E8A-4147-A177-3AD203B41FA5}">
                          <a16:colId xmlns:a16="http://schemas.microsoft.com/office/drawing/2014/main" val="2054819377"/>
                        </a:ext>
                      </a:extLst>
                    </a:gridCol>
                    <a:gridCol w="3179707">
                      <a:extLst>
                        <a:ext uri="{9D8B030D-6E8A-4147-A177-3AD203B41FA5}">
                          <a16:colId xmlns:a16="http://schemas.microsoft.com/office/drawing/2014/main" val="24992517"/>
                        </a:ext>
                      </a:extLst>
                    </a:gridCol>
                    <a:gridCol w="1874075">
                      <a:extLst>
                        <a:ext uri="{9D8B030D-6E8A-4147-A177-3AD203B41FA5}">
                          <a16:colId xmlns:a16="http://schemas.microsoft.com/office/drawing/2014/main" val="3043011398"/>
                        </a:ext>
                      </a:extLst>
                    </a:gridCol>
                    <a:gridCol w="4530851">
                      <a:extLst>
                        <a:ext uri="{9D8B030D-6E8A-4147-A177-3AD203B41FA5}">
                          <a16:colId xmlns:a16="http://schemas.microsoft.com/office/drawing/2014/main" val="2391128565"/>
                        </a:ext>
                      </a:extLst>
                    </a:gridCol>
                  </a:tblGrid>
                  <a:tr h="192362">
                    <a:tc gridSpan="5">
                      <a:txBody>
                        <a:bodyPr/>
                        <a:lstStyle/>
                        <a:p>
                          <a:pPr algn="ctr">
                            <a:lnSpc>
                              <a:spcPct val="150000"/>
                            </a:lnSpc>
                            <a:spcAft>
                              <a:spcPts val="0"/>
                            </a:spcAft>
                          </a:pPr>
                          <a:r>
                            <a:rPr lang="es-ES_tradnl" sz="1050" b="1" dirty="0">
                              <a:effectLst/>
                            </a:rPr>
                            <a:t>Tratamiento Cáustico</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49388718"/>
                      </a:ext>
                    </a:extLst>
                  </a:tr>
                  <a:tr h="192362">
                    <a:tc>
                      <a:txBody>
                        <a:bodyPr/>
                        <a:lstStyle/>
                        <a:p>
                          <a:pPr algn="ctr">
                            <a:lnSpc>
                              <a:spcPct val="150000"/>
                            </a:lnSpc>
                            <a:spcAft>
                              <a:spcPts val="0"/>
                            </a:spcAft>
                          </a:pPr>
                          <a:r>
                            <a:rPr lang="es-ES_tradnl" sz="1050" b="1" dirty="0">
                              <a:effectLst/>
                            </a:rPr>
                            <a:t>ID</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b="1" dirty="0">
                              <a:effectLst/>
                            </a:rPr>
                            <a:t>Unidad</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b="1" dirty="0">
                              <a:effectLst/>
                            </a:rPr>
                            <a:t>       Modelo Matemático</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MX" sz="1050" b="1" dirty="0">
                              <a:effectLst/>
                              <a:latin typeface="Arial" panose="020B0604020202020204" pitchFamily="34" charset="0"/>
                              <a:ea typeface="Times New Roman" panose="02020603050405020304" pitchFamily="18" charset="0"/>
                              <a:cs typeface="Times New Roman" panose="02020603050405020304" pitchFamily="18" charset="0"/>
                            </a:rPr>
                            <a:t>Valor</a:t>
                          </a:r>
                        </a:p>
                      </a:txBody>
                      <a:tcPr marL="24098" marR="24098" marT="0" marB="0"/>
                    </a:tc>
                    <a:tc>
                      <a:txBody>
                        <a:bodyPr/>
                        <a:lstStyle/>
                        <a:p>
                          <a:pPr algn="ctr">
                            <a:lnSpc>
                              <a:spcPct val="150000"/>
                            </a:lnSpc>
                            <a:spcAft>
                              <a:spcPts val="0"/>
                            </a:spcAft>
                          </a:pPr>
                          <a:r>
                            <a:rPr lang="es-ES_tradnl" sz="1050" b="1" dirty="0">
                              <a:effectLst/>
                            </a:rPr>
                            <a:t>Descripción</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1150195181"/>
                      </a:ext>
                    </a:extLst>
                  </a:tr>
                  <a:tr h="219462">
                    <a:tc>
                      <a:txBody>
                        <a:bodyPr/>
                        <a:lstStyle/>
                        <a:p>
                          <a:pPr algn="ctr">
                            <a:lnSpc>
                              <a:spcPct val="150000"/>
                            </a:lnSpc>
                            <a:spcAft>
                              <a:spcPts val="0"/>
                            </a:spcAft>
                          </a:pPr>
                          <a:r>
                            <a:rPr lang="es-ES_tradnl" sz="1050" dirty="0" err="1">
                              <a:effectLst/>
                            </a:rPr>
                            <a:t>RSHo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m:t>
                                </m:r>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𝑤𝑡</m:t>
                                </m:r>
                                <m:r>
                                  <a:rPr lang="es-ES_tradnl" sz="1050">
                                    <a:effectLst/>
                                    <a:latin typeface="Cambria Math" panose="02040503050406030204" pitchFamily="18" charset="0"/>
                                  </a:rPr>
                                  <m:t>(</m:t>
                                </m:r>
                                <m:r>
                                  <a:rPr lang="es-ES_tradnl" sz="1050">
                                    <a:effectLst/>
                                    <a:latin typeface="Cambria Math" panose="02040503050406030204" pitchFamily="18" charset="0"/>
                                  </a:rPr>
                                  <m:t>𝑅𝑆𝐻</m:t>
                                </m:r>
                                <m:r>
                                  <a:rPr lang="es-ES_tradnl" sz="1050">
                                    <a:effectLst/>
                                    <a:latin typeface="Cambria Math" panose="02040503050406030204" pitchFamily="18" charset="0"/>
                                  </a:rPr>
                                  <m:t>))/100</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Contenido de mercaptanos inicial en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194666556"/>
                      </a:ext>
                    </a:extLst>
                  </a:tr>
                  <a:tr h="219462">
                    <a:tc>
                      <a:txBody>
                        <a:bodyPr/>
                        <a:lstStyle/>
                        <a:p>
                          <a:pPr algn="ctr">
                            <a:lnSpc>
                              <a:spcPct val="150000"/>
                            </a:lnSpc>
                            <a:spcAft>
                              <a:spcPts val="0"/>
                            </a:spcAft>
                          </a:pPr>
                          <a:r>
                            <a:rPr lang="es-ES_tradnl" sz="1050" dirty="0">
                              <a:effectLst/>
                            </a:rPr>
                            <a:t>H</a:t>
                          </a:r>
                          <a:r>
                            <a:rPr lang="es-ES_tradnl" sz="1050" baseline="-25000" dirty="0">
                              <a:effectLst/>
                            </a:rPr>
                            <a:t>2</a:t>
                          </a:r>
                          <a:r>
                            <a:rPr lang="es-ES_tradnl" sz="1050" dirty="0">
                              <a:effectLst/>
                            </a:rPr>
                            <a:t>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m:t>
                                </m:r>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𝑤𝑡</m:t>
                                </m:r>
                                <m:r>
                                  <a:rPr lang="es-ES_tradnl" sz="1050">
                                    <a:effectLst/>
                                    <a:latin typeface="Cambria Math" panose="02040503050406030204" pitchFamily="18" charset="0"/>
                                  </a:rPr>
                                  <m:t>(</m:t>
                                </m:r>
                                <m:sSub>
                                  <m:sSubPr>
                                    <m:ctrlPr>
                                      <a:rPr lang="es-MX" sz="1050" i="1">
                                        <a:effectLst/>
                                        <a:latin typeface="Cambria Math" panose="02040503050406030204" pitchFamily="18" charset="0"/>
                                      </a:rPr>
                                    </m:ctrlPr>
                                  </m:sSubPr>
                                  <m:e>
                                    <m:r>
                                      <a:rPr lang="es-ES_tradnl" sz="1050">
                                        <a:effectLst/>
                                        <a:latin typeface="Cambria Math" panose="02040503050406030204" pitchFamily="18" charset="0"/>
                                      </a:rPr>
                                      <m:t>𝐻</m:t>
                                    </m:r>
                                  </m:e>
                                  <m:sub>
                                    <m:r>
                                      <a:rPr lang="es-ES_tradnl" sz="1050" baseline="-25000">
                                        <a:effectLst/>
                                        <a:latin typeface="Cambria Math" panose="02040503050406030204" pitchFamily="18" charset="0"/>
                                      </a:rPr>
                                      <m:t>2</m:t>
                                    </m:r>
                                  </m:sub>
                                </m:sSub>
                                <m:r>
                                  <a:rPr lang="es-ES_tradnl" sz="1050">
                                    <a:effectLst/>
                                    <a:latin typeface="Cambria Math" panose="02040503050406030204" pitchFamily="18" charset="0"/>
                                  </a:rPr>
                                  <m:t>𝑆</m:t>
                                </m:r>
                                <m:r>
                                  <a:rPr lang="es-ES_tradnl" sz="1050">
                                    <a:effectLst/>
                                    <a:latin typeface="Cambria Math" panose="02040503050406030204" pitchFamily="18" charset="0"/>
                                  </a:rPr>
                                  <m:t>))/100</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H</a:t>
                          </a:r>
                          <a:r>
                            <a:rPr lang="es-ES_tradnl" sz="1050" baseline="-25000">
                              <a:effectLst/>
                            </a:rPr>
                            <a:t>2</a:t>
                          </a:r>
                          <a:r>
                            <a:rPr lang="es-ES_tradnl" sz="1050">
                              <a:effectLst/>
                            </a:rPr>
                            <a:t>S inicial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232460163"/>
                      </a:ext>
                    </a:extLst>
                  </a:tr>
                  <a:tr h="228607">
                    <a:tc>
                      <a:txBody>
                        <a:bodyPr/>
                        <a:lstStyle/>
                        <a:p>
                          <a:pPr algn="ctr">
                            <a:lnSpc>
                              <a:spcPct val="150000"/>
                            </a:lnSpc>
                            <a:spcAft>
                              <a:spcPts val="0"/>
                            </a:spcAft>
                          </a:pPr>
                          <a:r>
                            <a:rPr lang="es-ES_tradnl" sz="1050" dirty="0">
                              <a:effectLst/>
                            </a:rPr>
                            <a:t>c(RCOOH)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mol/L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MX" sz="1050" i="1">
                                        <a:effectLst/>
                                        <a:latin typeface="Cambria Math" panose="02040503050406030204" pitchFamily="18" charset="0"/>
                                      </a:rPr>
                                    </m:ctrlPr>
                                  </m:sSupPr>
                                  <m:e>
                                    <m:r>
                                      <a:rPr lang="es-ES_tradnl" sz="1050">
                                        <a:effectLst/>
                                        <a:latin typeface="Cambria Math" panose="02040503050406030204" pitchFamily="18" charset="0"/>
                                      </a:rPr>
                                      <m:t>10</m:t>
                                    </m:r>
                                  </m:e>
                                  <m:sup>
                                    <m:r>
                                      <a:rPr lang="es-ES_tradnl" sz="1050">
                                        <a:effectLst/>
                                        <a:latin typeface="Cambria Math" panose="02040503050406030204" pitchFamily="18" charset="0"/>
                                      </a:rPr>
                                      <m:t>−(14−</m:t>
                                    </m:r>
                                    <m:r>
                                      <a:rPr lang="es-ES_tradnl" sz="1050">
                                        <a:effectLst/>
                                        <a:latin typeface="Cambria Math" panose="02040503050406030204" pitchFamily="18" charset="0"/>
                                      </a:rPr>
                                      <m:t>𝐴𝑐𝑖𝑑𝑒𝑧</m:t>
                                    </m:r>
                                    <m:r>
                                      <a:rPr lang="es-ES_tradnl" sz="1050">
                                        <a:effectLst/>
                                        <a:latin typeface="Cambria Math" panose="02040503050406030204" pitchFamily="18" charset="0"/>
                                      </a:rPr>
                                      <m:t>)</m:t>
                                    </m:r>
                                  </m:sup>
                                </m:sSup>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1,14E-14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Concentración de ácidos nafténicos </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394735297"/>
                      </a:ext>
                    </a:extLst>
                  </a:tr>
                  <a:tr h="219462">
                    <a:tc>
                      <a:txBody>
                        <a:bodyPr/>
                        <a:lstStyle/>
                        <a:p>
                          <a:pPr algn="ctr">
                            <a:lnSpc>
                              <a:spcPct val="150000"/>
                            </a:lnSpc>
                            <a:spcAft>
                              <a:spcPts val="0"/>
                            </a:spcAft>
                          </a:pPr>
                          <a:r>
                            <a:rPr lang="es-ES_tradnl" sz="1050" dirty="0" err="1">
                              <a:effectLst/>
                            </a:rPr>
                            <a:t>RCOOHo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𝑐</m:t>
                                </m:r>
                                <m:r>
                                  <a:rPr lang="es-ES_tradnl" sz="1050">
                                    <a:effectLst/>
                                    <a:latin typeface="Cambria Math" panose="02040503050406030204" pitchFamily="18" charset="0"/>
                                  </a:rPr>
                                  <m:t>(</m:t>
                                </m:r>
                                <m:r>
                                  <a:rPr lang="es-ES_tradnl" sz="1050">
                                    <a:effectLst/>
                                    <a:latin typeface="Cambria Math" panose="02040503050406030204" pitchFamily="18" charset="0"/>
                                  </a:rPr>
                                  <m:t>𝑅𝐶𝑂𝑂𝐻</m:t>
                                </m:r>
                                <m:r>
                                  <a:rPr lang="es-ES_tradnl" sz="1050">
                                    <a:effectLst/>
                                    <a:latin typeface="Cambria Math" panose="02040503050406030204" pitchFamily="18" charset="0"/>
                                  </a:rPr>
                                  <m:t>)∗</m:t>
                                </m:r>
                                <m:r>
                                  <a:rPr lang="es-ES_tradnl" sz="1050">
                                    <a:effectLst/>
                                    <a:latin typeface="Cambria Math" panose="02040503050406030204" pitchFamily="18" charset="0"/>
                                  </a:rPr>
                                  <m:t>𝑀𝑚𝑛𝑎𝑓</m:t>
                                </m:r>
                                <m:r>
                                  <a:rPr lang="es-ES_tradnl" sz="1050">
                                    <a:effectLst/>
                                    <a:latin typeface="Cambria Math" panose="02040503050406030204" pitchFamily="18" charset="0"/>
                                  </a:rPr>
                                  <m:t>∗</m:t>
                                </m:r>
                                <m:r>
                                  <a:rPr lang="es-ES_tradnl" sz="1050">
                                    <a:effectLst/>
                                    <a:latin typeface="Cambria Math" panose="02040503050406030204" pitchFamily="18" charset="0"/>
                                  </a:rPr>
                                  <m:t>𝐹𝑓𝑑</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2,88E-11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ácidos nafténicos inicial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4221749245"/>
                      </a:ext>
                    </a:extLst>
                  </a:tr>
                  <a:tr h="219462">
                    <a:tc>
                      <a:txBody>
                        <a:bodyPr/>
                        <a:lstStyle/>
                        <a:p>
                          <a:pPr algn="ctr">
                            <a:lnSpc>
                              <a:spcPct val="150000"/>
                            </a:lnSpc>
                            <a:spcAft>
                              <a:spcPts val="0"/>
                            </a:spcAft>
                          </a:pPr>
                          <a:r>
                            <a:rPr lang="es-ES_tradnl" sz="1050">
                              <a:effectLst/>
                            </a:rPr>
                            <a:t>IeFT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𝑅𝑆𝐻𝑜</m:t>
                                </m:r>
                                <m:r>
                                  <a:rPr lang="es-ES_tradnl" sz="1050">
                                    <a:effectLst/>
                                    <a:latin typeface="Cambria Math" panose="02040503050406030204" pitchFamily="18" charset="0"/>
                                  </a:rPr>
                                  <m:t>+</m:t>
                                </m:r>
                                <m:sSub>
                                  <m:sSubPr>
                                    <m:ctrlPr>
                                      <a:rPr lang="es-MX" sz="1050" i="1">
                                        <a:effectLst/>
                                        <a:latin typeface="Cambria Math" panose="02040503050406030204" pitchFamily="18" charset="0"/>
                                      </a:rPr>
                                    </m:ctrlPr>
                                  </m:sSubPr>
                                  <m:e>
                                    <m:r>
                                      <a:rPr lang="es-ES_tradnl" sz="1050">
                                        <a:effectLst/>
                                        <a:latin typeface="Cambria Math" panose="02040503050406030204" pitchFamily="18" charset="0"/>
                                      </a:rPr>
                                      <m:t>𝐻</m:t>
                                    </m:r>
                                  </m:e>
                                  <m:sub>
                                    <m:r>
                                      <a:rPr lang="es-ES_tradnl" sz="1050" baseline="-25000">
                                        <a:effectLst/>
                                        <a:latin typeface="Cambria Math" panose="02040503050406030204" pitchFamily="18" charset="0"/>
                                      </a:rPr>
                                      <m:t>2</m:t>
                                    </m:r>
                                  </m:sub>
                                </m:sSub>
                                <m:r>
                                  <a:rPr lang="es-ES_tradnl" sz="1050">
                                    <a:effectLst/>
                                    <a:latin typeface="Cambria Math" panose="02040503050406030204" pitchFamily="18" charset="0"/>
                                  </a:rPr>
                                  <m:t>𝑆𝑜</m:t>
                                </m:r>
                                <m:r>
                                  <a:rPr lang="es-ES_tradnl" sz="1050">
                                    <a:effectLst/>
                                    <a:latin typeface="Cambria Math" panose="02040503050406030204" pitchFamily="18" charset="0"/>
                                  </a:rPr>
                                  <m:t>+</m:t>
                                </m:r>
                                <m:r>
                                  <a:rPr lang="es-ES_tradnl" sz="1050">
                                    <a:effectLst/>
                                    <a:latin typeface="Cambria Math" panose="02040503050406030204" pitchFamily="18" charset="0"/>
                                  </a:rPr>
                                  <m:t>𝑅𝐶𝑂𝑂𝐻𝑜</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Impurezas a la entrada de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926899669"/>
                      </a:ext>
                    </a:extLst>
                  </a:tr>
                  <a:tr h="219462">
                    <a:tc>
                      <a:txBody>
                        <a:bodyPr/>
                        <a:lstStyle/>
                        <a:p>
                          <a:pPr algn="ctr">
                            <a:lnSpc>
                              <a:spcPct val="150000"/>
                            </a:lnSpc>
                            <a:spcAft>
                              <a:spcPts val="0"/>
                            </a:spcAft>
                          </a:pPr>
                          <a:r>
                            <a:rPr lang="es-ES_tradnl" sz="1050">
                              <a:effectLst/>
                            </a:rPr>
                            <a:t>Azte</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𝑅𝑆𝐻𝑜</m:t>
                                </m:r>
                                <m:r>
                                  <a:rPr lang="es-ES_tradnl" sz="1050">
                                    <a:effectLst/>
                                    <a:latin typeface="Cambria Math" panose="02040503050406030204" pitchFamily="18" charset="0"/>
                                  </a:rPr>
                                  <m:t>+</m:t>
                                </m:r>
                                <m:sSub>
                                  <m:sSubPr>
                                    <m:ctrlPr>
                                      <a:rPr lang="es-MX" sz="1050" i="1">
                                        <a:effectLst/>
                                        <a:latin typeface="Cambria Math" panose="02040503050406030204" pitchFamily="18" charset="0"/>
                                      </a:rPr>
                                    </m:ctrlPr>
                                  </m:sSubPr>
                                  <m:e>
                                    <m:r>
                                      <a:rPr lang="es-ES_tradnl" sz="1050">
                                        <a:effectLst/>
                                        <a:latin typeface="Cambria Math" panose="02040503050406030204" pitchFamily="18" charset="0"/>
                                      </a:rPr>
                                      <m:t>𝐻</m:t>
                                    </m:r>
                                  </m:e>
                                  <m:sub>
                                    <m:r>
                                      <a:rPr lang="es-ES_tradnl" sz="1050" baseline="-25000">
                                        <a:effectLst/>
                                        <a:latin typeface="Cambria Math" panose="02040503050406030204" pitchFamily="18" charset="0"/>
                                      </a:rPr>
                                      <m:t>2</m:t>
                                    </m:r>
                                  </m:sub>
                                </m:sSub>
                                <m:r>
                                  <a:rPr lang="es-ES_tradnl" sz="1050">
                                    <a:effectLst/>
                                    <a:latin typeface="Cambria Math" panose="02040503050406030204" pitchFamily="18" charset="0"/>
                                  </a:rPr>
                                  <m:t>𝑆𝑜</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Azufres totales a la entrada del proceso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747790706"/>
                      </a:ext>
                    </a:extLst>
                  </a:tr>
                  <a:tr h="228607">
                    <a:tc>
                      <a:txBody>
                        <a:bodyPr/>
                        <a:lstStyle/>
                        <a:p>
                          <a:pPr algn="ctr">
                            <a:lnSpc>
                              <a:spcPct val="150000"/>
                            </a:lnSpc>
                            <a:spcAft>
                              <a:spcPts val="0"/>
                            </a:spcAft>
                          </a:pPr>
                          <a:r>
                            <a:rPr lang="es-ES_tradnl" sz="1050">
                              <a:effectLst/>
                            </a:rPr>
                            <a:t>AzTf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0,3∗</m:t>
                                </m:r>
                                <m:sSup>
                                  <m:sSupPr>
                                    <m:ctrlPr>
                                      <a:rPr lang="es-MX" sz="1050" i="1">
                                        <a:effectLst/>
                                        <a:latin typeface="Cambria Math" panose="02040503050406030204" pitchFamily="18" charset="0"/>
                                      </a:rPr>
                                    </m:ctrlPr>
                                  </m:sSupPr>
                                  <m:e>
                                    <m:r>
                                      <a:rPr lang="es-ES_tradnl" sz="1050">
                                        <a:effectLst/>
                                        <a:latin typeface="Cambria Math" panose="02040503050406030204" pitchFamily="18" charset="0"/>
                                      </a:rPr>
                                      <m:t>10</m:t>
                                    </m:r>
                                  </m:e>
                                  <m:sup>
                                    <m:r>
                                      <a:rPr lang="es-ES_tradnl" sz="1050">
                                        <a:effectLst/>
                                        <a:latin typeface="Cambria Math" panose="02040503050406030204" pitchFamily="18" charset="0"/>
                                      </a:rPr>
                                      <m:t>(−6)</m:t>
                                    </m:r>
                                  </m:sup>
                                </m:sSup>
                                <m:r>
                                  <a:rPr lang="es-ES_tradnl" sz="1050">
                                    <a:effectLst/>
                                    <a:latin typeface="Cambria Math" panose="02040503050406030204" pitchFamily="18" charset="0"/>
                                  </a:rPr>
                                  <m:t>∗</m:t>
                                </m:r>
                                <m:r>
                                  <a:rPr lang="es-ES_tradnl" sz="1050">
                                    <a:effectLst/>
                                    <a:latin typeface="Cambria Math" panose="02040503050406030204" pitchFamily="18" charset="0"/>
                                  </a:rPr>
                                  <m:t>𝐹𝑚𝐹𝑇</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1,02E-02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Azufres totales a la salida del proceso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269177925"/>
                      </a:ext>
                    </a:extLst>
                  </a:tr>
                  <a:tr h="228607">
                    <a:tc>
                      <a:txBody>
                        <a:bodyPr/>
                        <a:lstStyle/>
                        <a:p>
                          <a:pPr algn="ctr">
                            <a:lnSpc>
                              <a:spcPct val="150000"/>
                            </a:lnSpc>
                            <a:spcAft>
                              <a:spcPts val="0"/>
                            </a:spcAft>
                          </a:pPr>
                          <a:r>
                            <a:rPr lang="es-ES_tradnl" sz="1050">
                              <a:effectLst/>
                            </a:rPr>
                            <a:t>c(RCOOH)f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mol/L</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s-MX" sz="1050" i="1">
                                        <a:effectLst/>
                                        <a:latin typeface="Cambria Math" panose="02040503050406030204" pitchFamily="18" charset="0"/>
                                      </a:rPr>
                                    </m:ctrlPr>
                                  </m:sSupPr>
                                  <m:e>
                                    <m:r>
                                      <a:rPr lang="es-ES_tradnl" sz="1050">
                                        <a:effectLst/>
                                        <a:latin typeface="Cambria Math" panose="02040503050406030204" pitchFamily="18" charset="0"/>
                                      </a:rPr>
                                      <m:t>10</m:t>
                                    </m:r>
                                  </m:e>
                                  <m:sup>
                                    <m:r>
                                      <a:rPr lang="es-ES_tradnl" sz="1050">
                                        <a:effectLst/>
                                        <a:latin typeface="Cambria Math" panose="02040503050406030204" pitchFamily="18" charset="0"/>
                                      </a:rPr>
                                      <m:t>−(14−</m:t>
                                    </m:r>
                                    <m:r>
                                      <a:rPr lang="es-ES_tradnl" sz="1050">
                                        <a:effectLst/>
                                        <a:latin typeface="Cambria Math" panose="02040503050406030204" pitchFamily="18" charset="0"/>
                                      </a:rPr>
                                      <m:t>𝐴𝑐𝑖𝑑𝑒𝑧𝐹</m:t>
                                    </m:r>
                                    <m:r>
                                      <a:rPr lang="es-ES_tradnl" sz="1050">
                                        <a:effectLst/>
                                        <a:latin typeface="Cambria Math" panose="02040503050406030204" pitchFamily="18" charset="0"/>
                                      </a:rPr>
                                      <m:t>)</m:t>
                                    </m:r>
                                  </m:sup>
                                </m:sSup>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1,01E-14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Concentración de ácidos nafténicos a la salida</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956441819"/>
                      </a:ext>
                    </a:extLst>
                  </a:tr>
                  <a:tr h="219462">
                    <a:tc>
                      <a:txBody>
                        <a:bodyPr/>
                        <a:lstStyle/>
                        <a:p>
                          <a:pPr algn="ctr">
                            <a:lnSpc>
                              <a:spcPct val="150000"/>
                            </a:lnSpc>
                            <a:spcAft>
                              <a:spcPts val="0"/>
                            </a:spcAft>
                          </a:pPr>
                          <a:r>
                            <a:rPr lang="es-ES_tradnl" sz="1050">
                              <a:effectLst/>
                            </a:rPr>
                            <a:t>RCOOHf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1050">
                                    <a:effectLst/>
                                    <a:latin typeface="Cambria Math" panose="02040503050406030204" pitchFamily="18" charset="0"/>
                                  </a:rPr>
                                  <m:t>𝑐</m:t>
                                </m:r>
                                <m:r>
                                  <a:rPr lang="en-US" sz="1050">
                                    <a:effectLst/>
                                    <a:latin typeface="Cambria Math" panose="02040503050406030204" pitchFamily="18" charset="0"/>
                                  </a:rPr>
                                  <m:t>(</m:t>
                                </m:r>
                                <m:r>
                                  <a:rPr lang="en-US" sz="1050">
                                    <a:effectLst/>
                                    <a:latin typeface="Cambria Math" panose="02040503050406030204" pitchFamily="18" charset="0"/>
                                  </a:rPr>
                                  <m:t>𝑅𝐶𝑂𝑂𝐻</m:t>
                                </m:r>
                                <m:r>
                                  <a:rPr lang="en-US" sz="1050">
                                    <a:effectLst/>
                                    <a:latin typeface="Cambria Math" panose="02040503050406030204" pitchFamily="18" charset="0"/>
                                  </a:rPr>
                                  <m:t>)</m:t>
                                </m:r>
                                <m:r>
                                  <a:rPr lang="en-US" sz="1050">
                                    <a:effectLst/>
                                    <a:latin typeface="Cambria Math" panose="02040503050406030204" pitchFamily="18" charset="0"/>
                                  </a:rPr>
                                  <m:t>𝑓</m:t>
                                </m:r>
                                <m:r>
                                  <a:rPr lang="en-US" sz="1050">
                                    <a:effectLst/>
                                    <a:latin typeface="Cambria Math" panose="02040503050406030204" pitchFamily="18" charset="0"/>
                                  </a:rPr>
                                  <m:t>∗</m:t>
                                </m:r>
                                <m:r>
                                  <a:rPr lang="en-US" sz="1050">
                                    <a:effectLst/>
                                    <a:latin typeface="Cambria Math" panose="02040503050406030204" pitchFamily="18" charset="0"/>
                                  </a:rPr>
                                  <m:t>𝑀𝑚𝑛𝑎𝑓</m:t>
                                </m:r>
                                <m:r>
                                  <a:rPr lang="en-US" sz="1050">
                                    <a:effectLst/>
                                    <a:latin typeface="Cambria Math" panose="02040503050406030204" pitchFamily="18" charset="0"/>
                                  </a:rPr>
                                  <m:t>∗</m:t>
                                </m:r>
                                <m:r>
                                  <a:rPr lang="en-US" sz="1050">
                                    <a:effectLst/>
                                    <a:latin typeface="Cambria Math" panose="02040503050406030204" pitchFamily="18" charset="0"/>
                                  </a:rPr>
                                  <m:t>𝐹𝑓𝑑</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2,54E-11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ácidos nafténicos final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332759038"/>
                      </a:ext>
                    </a:extLst>
                  </a:tr>
                  <a:tr h="219462">
                    <a:tc>
                      <a:txBody>
                        <a:bodyPr/>
                        <a:lstStyle/>
                        <a:p>
                          <a:pPr algn="ctr">
                            <a:lnSpc>
                              <a:spcPct val="150000"/>
                            </a:lnSpc>
                            <a:spcAft>
                              <a:spcPts val="0"/>
                            </a:spcAft>
                          </a:pPr>
                          <a:r>
                            <a:rPr lang="es-ES_tradnl" sz="1050">
                              <a:effectLst/>
                            </a:rPr>
                            <a:t>IsFT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𝐴𝑧𝑇𝑓</m:t>
                                </m:r>
                                <m:r>
                                  <a:rPr lang="es-ES_tradnl" sz="1050">
                                    <a:effectLst/>
                                    <a:latin typeface="Cambria Math" panose="02040503050406030204" pitchFamily="18" charset="0"/>
                                  </a:rPr>
                                  <m:t>+</m:t>
                                </m:r>
                                <m:r>
                                  <a:rPr lang="es-ES_tradnl" sz="1050">
                                    <a:effectLst/>
                                    <a:latin typeface="Cambria Math" panose="02040503050406030204" pitchFamily="18" charset="0"/>
                                  </a:rPr>
                                  <m:t>𝑅𝐶𝑂𝑂𝐻𝑓</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1,02E-02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Impurezas a la salida de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3119417891"/>
                      </a:ext>
                    </a:extLst>
                  </a:tr>
                  <a:tr h="219462">
                    <a:tc>
                      <a:txBody>
                        <a:bodyPr/>
                        <a:lstStyle/>
                        <a:p>
                          <a:pPr algn="ctr">
                            <a:lnSpc>
                              <a:spcPct val="150000"/>
                            </a:lnSpc>
                            <a:spcAft>
                              <a:spcPts val="0"/>
                            </a:spcAft>
                          </a:pPr>
                          <a:r>
                            <a:rPr lang="es-ES_tradnl" sz="1050">
                              <a:effectLst/>
                            </a:rPr>
                            <a:t>Itsf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𝐼𝑒𝐹𝑇</m:t>
                                </m:r>
                                <m:r>
                                  <a:rPr lang="es-ES_tradnl" sz="1050">
                                    <a:effectLst/>
                                    <a:latin typeface="Cambria Math" panose="02040503050406030204" pitchFamily="18" charset="0"/>
                                  </a:rPr>
                                  <m:t>−</m:t>
                                </m:r>
                                <m:r>
                                  <a:rPr lang="es-ES_tradnl" sz="1050">
                                    <a:effectLst/>
                                    <a:latin typeface="Cambria Math" panose="02040503050406030204" pitchFamily="18" charset="0"/>
                                  </a:rPr>
                                  <m:t>𝐼𝑠𝐹𝑇</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Impurezas transferidas a la sosa residual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3482275754"/>
                      </a:ext>
                    </a:extLst>
                  </a:tr>
                  <a:tr h="411824">
                    <a:tc>
                      <a:txBody>
                        <a:bodyPr/>
                        <a:lstStyle/>
                        <a:p>
                          <a:pPr algn="ctr">
                            <a:lnSpc>
                              <a:spcPct val="150000"/>
                            </a:lnSpc>
                            <a:spcAft>
                              <a:spcPts val="0"/>
                            </a:spcAft>
                          </a:pPr>
                          <a:r>
                            <a:rPr lang="es-ES_tradnl" sz="1050">
                              <a:effectLst/>
                            </a:rPr>
                            <a:t>x(IeFT)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kgIeFt</a:t>
                          </a:r>
                          <a:r>
                            <a:rPr lang="es-ES_tradnl" sz="1050" dirty="0">
                              <a:effectLst/>
                            </a:rPr>
                            <a:t>/</a:t>
                          </a:r>
                          <a:r>
                            <a:rPr lang="es-ES_tradnl" sz="1050" dirty="0" err="1">
                              <a:effectLst/>
                            </a:rPr>
                            <a:t>kgFT</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𝐼𝑒𝐹𝑇</m:t>
                                </m:r>
                                <m:r>
                                  <a:rPr lang="es-ES_tradnl" sz="1050">
                                    <a:effectLst/>
                                    <a:latin typeface="Cambria Math" panose="02040503050406030204" pitchFamily="18" charset="0"/>
                                  </a:rPr>
                                  <m:t>/(</m:t>
                                </m:r>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𝐼𝑒𝐹𝑇</m:t>
                                </m:r>
                                <m:r>
                                  <a:rPr lang="es-ES_tradnl" sz="1050">
                                    <a:effectLst/>
                                    <a:latin typeface="Cambria Math" panose="02040503050406030204" pitchFamily="18" charset="0"/>
                                  </a:rPr>
                                  <m:t>)</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8,23E-04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Composición de las impurezas en la fracción turbo a la entrada del proceso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938269676"/>
                      </a:ext>
                    </a:extLst>
                  </a:tr>
                  <a:tr h="411824">
                    <a:tc>
                      <a:txBody>
                        <a:bodyPr/>
                        <a:lstStyle/>
                        <a:p>
                          <a:pPr algn="ctr">
                            <a:lnSpc>
                              <a:spcPct val="150000"/>
                            </a:lnSpc>
                            <a:spcAft>
                              <a:spcPts val="0"/>
                            </a:spcAft>
                          </a:pPr>
                          <a:r>
                            <a:rPr lang="es-ES_tradnl" sz="1050">
                              <a:effectLst/>
                            </a:rPr>
                            <a:t>x(IsFT)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kgIeFt</a:t>
                          </a:r>
                          <a:r>
                            <a:rPr lang="es-ES_tradnl" sz="1050" dirty="0">
                              <a:effectLst/>
                            </a:rPr>
                            <a:t>/</a:t>
                          </a:r>
                          <a:r>
                            <a:rPr lang="es-ES_tradnl" sz="1050" dirty="0" err="1">
                              <a:effectLst/>
                            </a:rPr>
                            <a:t>kgFT</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𝐼𝑠𝐹𝑇</m:t>
                                </m:r>
                                <m:r>
                                  <a:rPr lang="es-ES_tradnl" sz="1050">
                                    <a:effectLst/>
                                    <a:latin typeface="Cambria Math" panose="02040503050406030204" pitchFamily="18" charset="0"/>
                                  </a:rPr>
                                  <m:t>/(</m:t>
                                </m:r>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𝐼𝑠𝐹𝑇</m:t>
                                </m:r>
                                <m:r>
                                  <a:rPr lang="es-ES_tradnl" sz="1050">
                                    <a:effectLst/>
                                    <a:latin typeface="Cambria Math" panose="02040503050406030204" pitchFamily="18" charset="0"/>
                                  </a:rPr>
                                  <m:t>)</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3,00E-07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Composición de las impurezas en la fracción turbo a la salida del proceso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401363227"/>
                      </a:ext>
                    </a:extLst>
                  </a:tr>
                  <a:tr h="219462">
                    <a:tc>
                      <a:txBody>
                        <a:bodyPr/>
                        <a:lstStyle/>
                        <a:p>
                          <a:pPr algn="ctr">
                            <a:lnSpc>
                              <a:spcPct val="150000"/>
                            </a:lnSpc>
                            <a:spcAft>
                              <a:spcPts val="0"/>
                            </a:spcAft>
                          </a:pPr>
                          <a:r>
                            <a:rPr lang="es-ES_tradnl" sz="1050">
                              <a:effectLst/>
                            </a:rPr>
                            <a:t>FTlIe</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kgHC</a:t>
                          </a:r>
                          <a:r>
                            <a:rPr lang="es-ES_tradnl" sz="1050" dirty="0">
                              <a:effectLst/>
                            </a:rPr>
                            <a:t>/h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𝐼𝑒𝐹𝑇</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33820,38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Fracción turbo libre de impurezas</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1105592592"/>
                      </a:ext>
                    </a:extLst>
                  </a:tr>
                  <a:tr h="433882">
                    <a:tc>
                      <a:txBody>
                        <a:bodyPr/>
                        <a:lstStyle/>
                        <a:p>
                          <a:pPr algn="ctr">
                            <a:lnSpc>
                              <a:spcPct val="150000"/>
                            </a:lnSpc>
                            <a:spcAft>
                              <a:spcPts val="0"/>
                            </a:spcAft>
                          </a:pPr>
                          <a:r>
                            <a:rPr lang="es-ES_tradnl" sz="1050">
                              <a:effectLst/>
                            </a:rPr>
                            <a:t>Sinicial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n-US" sz="1050">
                                    <a:effectLst/>
                                    <a:latin typeface="Cambria Math" panose="02040503050406030204" pitchFamily="18" charset="0"/>
                                  </a:rPr>
                                  <m:t>(</m:t>
                                </m:r>
                                <m:r>
                                  <a:rPr lang="en-US" sz="1050">
                                    <a:effectLst/>
                                    <a:latin typeface="Cambria Math" panose="02040503050406030204" pitchFamily="18" charset="0"/>
                                  </a:rPr>
                                  <m:t>𝐹𝑇𝑙𝐼𝑒</m:t>
                                </m:r>
                                <m:r>
                                  <a:rPr lang="en-US" sz="1050">
                                    <a:effectLst/>
                                    <a:latin typeface="Cambria Math" panose="02040503050406030204" pitchFamily="18" charset="0"/>
                                  </a:rPr>
                                  <m:t>/</m:t>
                                </m:r>
                                <m:r>
                                  <a:rPr lang="en-US" sz="1050">
                                    <a:effectLst/>
                                    <a:latin typeface="Cambria Math" panose="02040503050406030204" pitchFamily="18" charset="0"/>
                                  </a:rPr>
                                  <m:t>𝑅</m:t>
                                </m:r>
                                <m:r>
                                  <a:rPr lang="en-US" sz="1050">
                                    <a:effectLst/>
                                    <a:latin typeface="Cambria Math" panose="02040503050406030204" pitchFamily="18" charset="0"/>
                                  </a:rPr>
                                  <m:t>(</m:t>
                                </m:r>
                                <m:r>
                                  <a:rPr lang="en-US" sz="1050">
                                    <a:effectLst/>
                                    <a:latin typeface="Cambria Math" panose="02040503050406030204" pitchFamily="18" charset="0"/>
                                  </a:rPr>
                                  <m:t>𝐻𝐶</m:t>
                                </m:r>
                                <m:r>
                                  <a:rPr lang="en-US" sz="1050">
                                    <a:effectLst/>
                                    <a:latin typeface="Cambria Math" panose="02040503050406030204" pitchFamily="18" charset="0"/>
                                  </a:rPr>
                                  <m:t>−</m:t>
                                </m:r>
                                <m:r>
                                  <a:rPr lang="en-US" sz="1050">
                                    <a:effectLst/>
                                    <a:latin typeface="Cambria Math" panose="02040503050406030204" pitchFamily="18" charset="0"/>
                                  </a:rPr>
                                  <m:t>𝑆</m:t>
                                </m:r>
                                <m:r>
                                  <a:rPr lang="en-US" sz="1050">
                                    <a:effectLst/>
                                    <a:latin typeface="Cambria Math" panose="02040503050406030204" pitchFamily="18" charset="0"/>
                                  </a:rPr>
                                  <m:t>))∗((</m:t>
                                </m:r>
                                <m:r>
                                  <a:rPr lang="en-US" sz="1050">
                                    <a:effectLst/>
                                    <a:latin typeface="Cambria Math" panose="02040503050406030204" pitchFamily="18" charset="0"/>
                                  </a:rPr>
                                  <m:t>𝑥</m:t>
                                </m:r>
                                <m:r>
                                  <a:rPr lang="en-US" sz="1050">
                                    <a:effectLst/>
                                    <a:latin typeface="Cambria Math" panose="02040503050406030204" pitchFamily="18" charset="0"/>
                                  </a:rPr>
                                  <m:t>(</m:t>
                                </m:r>
                                <m:r>
                                  <a:rPr lang="en-US" sz="1050">
                                    <a:effectLst/>
                                    <a:latin typeface="Cambria Math" panose="02040503050406030204" pitchFamily="18" charset="0"/>
                                  </a:rPr>
                                  <m:t>𝐼𝑒𝐹𝑇</m:t>
                                </m:r>
                                <m:r>
                                  <a:rPr lang="en-US" sz="1050">
                                    <a:effectLst/>
                                    <a:latin typeface="Cambria Math" panose="02040503050406030204" pitchFamily="18" charset="0"/>
                                  </a:rPr>
                                  <m:t>)−</m:t>
                                </m:r>
                                <m:r>
                                  <a:rPr lang="en-US" sz="1050">
                                    <a:effectLst/>
                                    <a:latin typeface="Cambria Math" panose="02040503050406030204" pitchFamily="18" charset="0"/>
                                  </a:rPr>
                                  <m:t>𝑥</m:t>
                                </m:r>
                                <m:r>
                                  <a:rPr lang="en-US" sz="1050">
                                    <a:effectLst/>
                                    <a:latin typeface="Cambria Math" panose="02040503050406030204" pitchFamily="18" charset="0"/>
                                  </a:rPr>
                                  <m:t>(</m:t>
                                </m:r>
                                <m:r>
                                  <a:rPr lang="en-US" sz="1050">
                                    <a:effectLst/>
                                    <a:latin typeface="Cambria Math" panose="02040503050406030204" pitchFamily="18" charset="0"/>
                                  </a:rPr>
                                  <m:t>𝐼𝑠𝐹𝑇</m:t>
                                </m:r>
                                <m:r>
                                  <a:rPr lang="en-US" sz="1050">
                                    <a:effectLst/>
                                    <a:latin typeface="Cambria Math" panose="02040503050406030204" pitchFamily="18" charset="0"/>
                                  </a:rPr>
                                  <m:t>))/</m:t>
                                </m:r>
                                <m:r>
                                  <a:rPr lang="en-US" sz="1050">
                                    <a:effectLst/>
                                    <a:latin typeface="Cambria Math" panose="02040503050406030204" pitchFamily="18" charset="0"/>
                                  </a:rPr>
                                  <m:t>𝑥</m:t>
                                </m:r>
                                <m:r>
                                  <a:rPr lang="en-US" sz="1050">
                                    <a:effectLst/>
                                    <a:latin typeface="Cambria Math" panose="02040503050406030204" pitchFamily="18" charset="0"/>
                                  </a:rPr>
                                  <m:t>(</m:t>
                                </m:r>
                                <m:r>
                                  <a:rPr lang="en-US" sz="1050">
                                    <a:effectLst/>
                                    <a:latin typeface="Cambria Math" panose="02040503050406030204" pitchFamily="18" charset="0"/>
                                  </a:rPr>
                                  <m:t>𝐼𝑒𝐹𝑇</m:t>
                                </m:r>
                                <m:r>
                                  <a:rPr lang="en-US" sz="1050">
                                    <a:effectLst/>
                                    <a:latin typeface="Cambria Math" panose="02040503050406030204" pitchFamily="18" charset="0"/>
                                  </a:rPr>
                                  <m:t>))</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111,85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Solución de sosa inicial para el tratamiento de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923425007"/>
                      </a:ext>
                    </a:extLst>
                  </a:tr>
                  <a:tr h="219462">
                    <a:tc>
                      <a:txBody>
                        <a:bodyPr/>
                        <a:lstStyle/>
                        <a:p>
                          <a:pPr algn="ctr">
                            <a:lnSpc>
                              <a:spcPct val="150000"/>
                            </a:lnSpc>
                            <a:spcAft>
                              <a:spcPts val="0"/>
                            </a:spcAft>
                          </a:pPr>
                          <a:r>
                            <a:rPr lang="es-ES_tradnl" sz="1050">
                              <a:effectLst/>
                            </a:rPr>
                            <a:t>Sinicial.vol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m</a:t>
                          </a:r>
                          <a:r>
                            <a:rPr lang="es-ES_tradnl" sz="1050" baseline="30000">
                              <a:effectLst/>
                            </a:rPr>
                            <a:t>3</a:t>
                          </a:r>
                          <a:r>
                            <a:rPr lang="es-ES_tradnl" sz="1050">
                              <a:effectLst/>
                            </a:rPr>
                            <a:t>/h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𝑆𝑖𝑛𝑖𝑐𝑖𝑎𝑙</m:t>
                                </m:r>
                                <m:r>
                                  <a:rPr lang="es-ES_tradnl" sz="1050">
                                    <a:effectLst/>
                                    <a:latin typeface="Cambria Math" panose="02040503050406030204" pitchFamily="18" charset="0"/>
                                  </a:rPr>
                                  <m:t>∗</m:t>
                                </m:r>
                                <m:r>
                                  <a:rPr lang="es-ES_tradnl" sz="1050">
                                    <a:effectLst/>
                                    <a:latin typeface="Cambria Math" panose="02040503050406030204" pitchFamily="18" charset="0"/>
                                  </a:rPr>
                                  <m:t>𝑀𝑀</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Flujo volumétrico de sosa necesario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838019304"/>
                      </a:ext>
                    </a:extLst>
                  </a:tr>
                  <a:tr h="219462">
                    <a:tc>
                      <a:txBody>
                        <a:bodyPr/>
                        <a:lstStyle/>
                        <a:p>
                          <a:pPr algn="ctr">
                            <a:lnSpc>
                              <a:spcPct val="150000"/>
                            </a:lnSpc>
                            <a:spcAft>
                              <a:spcPts val="0"/>
                            </a:spcAft>
                          </a:pPr>
                          <a:r>
                            <a:rPr lang="es-ES_tradnl" sz="1050">
                              <a:effectLst/>
                            </a:rPr>
                            <a:t>FTsTC</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050">
                                    <a:effectLst/>
                                    <a:latin typeface="Cambria Math" panose="02040503050406030204" pitchFamily="18" charset="0"/>
                                  </a:rPr>
                                  <m:t>𝐹𝑚𝐹𝑇</m:t>
                                </m:r>
                                <m:r>
                                  <a:rPr lang="es-ES_tradnl" sz="1050">
                                    <a:effectLst/>
                                    <a:latin typeface="Cambria Math" panose="02040503050406030204" pitchFamily="18" charset="0"/>
                                  </a:rPr>
                                  <m:t>−</m:t>
                                </m:r>
                                <m:r>
                                  <a:rPr lang="es-ES_tradnl" sz="1050">
                                    <a:effectLst/>
                                    <a:latin typeface="Cambria Math" panose="02040503050406030204" pitchFamily="18" charset="0"/>
                                  </a:rPr>
                                  <m:t>𝐼𝑠𝐹𝑇</m:t>
                                </m:r>
                              </m:oMath>
                            </m:oMathPara>
                          </a14:m>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33848,20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Fracción turbo a la salida del tratamiento cáustico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894322155"/>
                      </a:ext>
                    </a:extLst>
                  </a:tr>
                </a:tbl>
              </a:graphicData>
            </a:graphic>
          </p:graphicFrame>
        </mc:Choice>
        <mc:Fallback xmlns="">
          <p:graphicFrame>
            <p:nvGraphicFramePr>
              <p:cNvPr id="7" name="Tabla 6">
                <a:extLst>
                  <a:ext uri="{FF2B5EF4-FFF2-40B4-BE49-F238E27FC236}">
                    <a16:creationId xmlns:a16="http://schemas.microsoft.com/office/drawing/2014/main" id="{14960B72-3161-470D-A339-E51A11F66607}"/>
                  </a:ext>
                </a:extLst>
              </p:cNvPr>
              <p:cNvGraphicFramePr>
                <a:graphicFrameLocks noGrp="1"/>
              </p:cNvGraphicFramePr>
              <p:nvPr>
                <p:extLst>
                  <p:ext uri="{D42A27DB-BD31-4B8C-83A1-F6EECF244321}">
                    <p14:modId xmlns:p14="http://schemas.microsoft.com/office/powerpoint/2010/main" val="749816968"/>
                  </p:ext>
                </p:extLst>
              </p:nvPr>
            </p:nvGraphicFramePr>
            <p:xfrm>
              <a:off x="275342" y="1725506"/>
              <a:ext cx="11641315" cy="5073888"/>
            </p:xfrm>
            <a:graphic>
              <a:graphicData uri="http://schemas.openxmlformats.org/drawingml/2006/table">
                <a:tbl>
                  <a:tblPr firstRow="1">
                    <a:tableStyleId>{3B4B98B0-60AC-42C2-AFA5-B58CD77FA1E5}</a:tableStyleId>
                  </a:tblPr>
                  <a:tblGrid>
                    <a:gridCol w="1084145">
                      <a:extLst>
                        <a:ext uri="{9D8B030D-6E8A-4147-A177-3AD203B41FA5}">
                          <a16:colId xmlns:a16="http://schemas.microsoft.com/office/drawing/2014/main" val="2839698965"/>
                        </a:ext>
                      </a:extLst>
                    </a:gridCol>
                    <a:gridCol w="972537">
                      <a:extLst>
                        <a:ext uri="{9D8B030D-6E8A-4147-A177-3AD203B41FA5}">
                          <a16:colId xmlns:a16="http://schemas.microsoft.com/office/drawing/2014/main" val="2054819377"/>
                        </a:ext>
                      </a:extLst>
                    </a:gridCol>
                    <a:gridCol w="3179707">
                      <a:extLst>
                        <a:ext uri="{9D8B030D-6E8A-4147-A177-3AD203B41FA5}">
                          <a16:colId xmlns:a16="http://schemas.microsoft.com/office/drawing/2014/main" val="24992517"/>
                        </a:ext>
                      </a:extLst>
                    </a:gridCol>
                    <a:gridCol w="1874075">
                      <a:extLst>
                        <a:ext uri="{9D8B030D-6E8A-4147-A177-3AD203B41FA5}">
                          <a16:colId xmlns:a16="http://schemas.microsoft.com/office/drawing/2014/main" val="3043011398"/>
                        </a:ext>
                      </a:extLst>
                    </a:gridCol>
                    <a:gridCol w="4530851">
                      <a:extLst>
                        <a:ext uri="{9D8B030D-6E8A-4147-A177-3AD203B41FA5}">
                          <a16:colId xmlns:a16="http://schemas.microsoft.com/office/drawing/2014/main" val="2391128565"/>
                        </a:ext>
                      </a:extLst>
                    </a:gridCol>
                  </a:tblGrid>
                  <a:tr h="210376">
                    <a:tc gridSpan="5">
                      <a:txBody>
                        <a:bodyPr/>
                        <a:lstStyle/>
                        <a:p>
                          <a:pPr algn="ctr">
                            <a:lnSpc>
                              <a:spcPct val="150000"/>
                            </a:lnSpc>
                            <a:spcAft>
                              <a:spcPts val="0"/>
                            </a:spcAft>
                          </a:pPr>
                          <a:r>
                            <a:rPr lang="es-ES_tradnl" sz="1050" b="1" dirty="0">
                              <a:effectLst/>
                            </a:rPr>
                            <a:t>Tratamiento Cáustico</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849388718"/>
                      </a:ext>
                    </a:extLst>
                  </a:tr>
                  <a:tr h="210376">
                    <a:tc>
                      <a:txBody>
                        <a:bodyPr/>
                        <a:lstStyle/>
                        <a:p>
                          <a:pPr algn="ctr">
                            <a:lnSpc>
                              <a:spcPct val="150000"/>
                            </a:lnSpc>
                            <a:spcAft>
                              <a:spcPts val="0"/>
                            </a:spcAft>
                          </a:pPr>
                          <a:r>
                            <a:rPr lang="es-ES_tradnl" sz="1050" b="1" dirty="0">
                              <a:effectLst/>
                            </a:rPr>
                            <a:t>ID</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b="1" dirty="0">
                              <a:effectLst/>
                            </a:rPr>
                            <a:t>Unidad</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b="1" dirty="0">
                              <a:effectLst/>
                            </a:rPr>
                            <a:t>       Modelo Matemático</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MX" sz="1050" b="1" dirty="0">
                              <a:effectLst/>
                              <a:latin typeface="Arial" panose="020B0604020202020204" pitchFamily="34" charset="0"/>
                              <a:ea typeface="Times New Roman" panose="02020603050405020304" pitchFamily="18" charset="0"/>
                              <a:cs typeface="Times New Roman" panose="02020603050405020304" pitchFamily="18" charset="0"/>
                            </a:rPr>
                            <a:t>Valor</a:t>
                          </a:r>
                        </a:p>
                      </a:txBody>
                      <a:tcPr marL="24098" marR="24098" marT="0" marB="0"/>
                    </a:tc>
                    <a:tc>
                      <a:txBody>
                        <a:bodyPr/>
                        <a:lstStyle/>
                        <a:p>
                          <a:pPr algn="ctr">
                            <a:lnSpc>
                              <a:spcPct val="150000"/>
                            </a:lnSpc>
                            <a:spcAft>
                              <a:spcPts val="0"/>
                            </a:spcAft>
                          </a:pPr>
                          <a:r>
                            <a:rPr lang="es-ES_tradnl" sz="1050" b="1" dirty="0">
                              <a:effectLst/>
                            </a:rPr>
                            <a:t>Descripción</a:t>
                          </a:r>
                          <a:endParaRPr lang="es-MX"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1150195181"/>
                      </a:ext>
                    </a:extLst>
                  </a:tr>
                  <a:tr h="240475">
                    <a:tc>
                      <a:txBody>
                        <a:bodyPr/>
                        <a:lstStyle/>
                        <a:p>
                          <a:pPr algn="ctr">
                            <a:lnSpc>
                              <a:spcPct val="150000"/>
                            </a:lnSpc>
                            <a:spcAft>
                              <a:spcPts val="0"/>
                            </a:spcAft>
                          </a:pPr>
                          <a:r>
                            <a:rPr lang="es-ES_tradnl" sz="1050" dirty="0" err="1">
                              <a:effectLst/>
                            </a:rPr>
                            <a:t>RSHo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75000" r="-201533" b="-1845000"/>
                          </a:stretch>
                        </a:blipFill>
                      </a:tcPr>
                    </a:tc>
                    <a:tc>
                      <a:txBody>
                        <a:bodyPr/>
                        <a:lstStyle/>
                        <a:p>
                          <a:pPr algn="ctr">
                            <a:lnSpc>
                              <a:spcPct val="150000"/>
                            </a:lnSpc>
                            <a:spcAft>
                              <a:spcPts val="0"/>
                            </a:spcAft>
                          </a:pPr>
                          <a:r>
                            <a:rPr lang="es-ES_tradnl"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Contenido de mercaptanos inicial en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194666556"/>
                      </a:ext>
                    </a:extLst>
                  </a:tr>
                  <a:tr h="240475">
                    <a:tc>
                      <a:txBody>
                        <a:bodyPr/>
                        <a:lstStyle/>
                        <a:p>
                          <a:pPr algn="ctr">
                            <a:lnSpc>
                              <a:spcPct val="150000"/>
                            </a:lnSpc>
                            <a:spcAft>
                              <a:spcPts val="0"/>
                            </a:spcAft>
                          </a:pPr>
                          <a:r>
                            <a:rPr lang="es-ES_tradnl" sz="1050" dirty="0">
                              <a:effectLst/>
                            </a:rPr>
                            <a:t>H</a:t>
                          </a:r>
                          <a:r>
                            <a:rPr lang="es-ES_tradnl" sz="1050" baseline="-25000" dirty="0">
                              <a:effectLst/>
                            </a:rPr>
                            <a:t>2</a:t>
                          </a:r>
                          <a:r>
                            <a:rPr lang="es-ES_tradnl" sz="1050" dirty="0">
                              <a:effectLst/>
                            </a:rPr>
                            <a:t>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282051" r="-201533" b="-1792308"/>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H</a:t>
                          </a:r>
                          <a:r>
                            <a:rPr lang="es-ES_tradnl" sz="1050" baseline="-25000">
                              <a:effectLst/>
                            </a:rPr>
                            <a:t>2</a:t>
                          </a:r>
                          <a:r>
                            <a:rPr lang="es-ES_tradnl" sz="1050">
                              <a:effectLst/>
                            </a:rPr>
                            <a:t>S inicial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232460163"/>
                      </a:ext>
                    </a:extLst>
                  </a:tr>
                  <a:tr h="250127">
                    <a:tc>
                      <a:txBody>
                        <a:bodyPr/>
                        <a:lstStyle/>
                        <a:p>
                          <a:pPr algn="ctr">
                            <a:lnSpc>
                              <a:spcPct val="150000"/>
                            </a:lnSpc>
                            <a:spcAft>
                              <a:spcPts val="0"/>
                            </a:spcAft>
                          </a:pPr>
                          <a:r>
                            <a:rPr lang="es-ES_tradnl" sz="1050" dirty="0">
                              <a:effectLst/>
                            </a:rPr>
                            <a:t>c(RCOOH)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mol/L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363415" r="-201533" b="-1604878"/>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1,14E-14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Concentración de ácidos nafténicos </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394735297"/>
                      </a:ext>
                    </a:extLst>
                  </a:tr>
                  <a:tr h="240475">
                    <a:tc>
                      <a:txBody>
                        <a:bodyPr/>
                        <a:lstStyle/>
                        <a:p>
                          <a:pPr algn="ctr">
                            <a:lnSpc>
                              <a:spcPct val="150000"/>
                            </a:lnSpc>
                            <a:spcAft>
                              <a:spcPts val="0"/>
                            </a:spcAft>
                          </a:pPr>
                          <a:r>
                            <a:rPr lang="es-ES_tradnl" sz="1050" dirty="0" err="1">
                              <a:effectLst/>
                            </a:rPr>
                            <a:t>RCOOHo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475000" r="-201533" b="-1545000"/>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2,88E-11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ácidos nafténicos inicial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4221749245"/>
                      </a:ext>
                    </a:extLst>
                  </a:tr>
                  <a:tr h="240475">
                    <a:tc>
                      <a:txBody>
                        <a:bodyPr/>
                        <a:lstStyle/>
                        <a:p>
                          <a:pPr algn="ctr">
                            <a:lnSpc>
                              <a:spcPct val="150000"/>
                            </a:lnSpc>
                            <a:spcAft>
                              <a:spcPts val="0"/>
                            </a:spcAft>
                          </a:pPr>
                          <a:r>
                            <a:rPr lang="es-ES_tradnl" sz="1050">
                              <a:effectLst/>
                            </a:rPr>
                            <a:t>IeFT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589744" r="-201533" b="-1484615"/>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Impurezas a la entrada de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926899669"/>
                      </a:ext>
                    </a:extLst>
                  </a:tr>
                  <a:tr h="240475">
                    <a:tc>
                      <a:txBody>
                        <a:bodyPr/>
                        <a:lstStyle/>
                        <a:p>
                          <a:pPr algn="ctr">
                            <a:lnSpc>
                              <a:spcPct val="150000"/>
                            </a:lnSpc>
                            <a:spcAft>
                              <a:spcPts val="0"/>
                            </a:spcAft>
                          </a:pPr>
                          <a:r>
                            <a:rPr lang="es-ES_tradnl" sz="1050">
                              <a:effectLst/>
                            </a:rPr>
                            <a:t>Azte</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672500" r="-201533" b="-1347500"/>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Azufres totales a la entrada del proceso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747790706"/>
                      </a:ext>
                    </a:extLst>
                  </a:tr>
                  <a:tr h="250127">
                    <a:tc>
                      <a:txBody>
                        <a:bodyPr/>
                        <a:lstStyle/>
                        <a:p>
                          <a:pPr algn="ctr">
                            <a:lnSpc>
                              <a:spcPct val="150000"/>
                            </a:lnSpc>
                            <a:spcAft>
                              <a:spcPts val="0"/>
                            </a:spcAft>
                          </a:pPr>
                          <a:r>
                            <a:rPr lang="es-ES_tradnl" sz="1050">
                              <a:effectLst/>
                            </a:rPr>
                            <a:t>AzTf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753659" r="-201533" b="-1214634"/>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1,02E-02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Azufres totales a la salida del proceso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269177925"/>
                      </a:ext>
                    </a:extLst>
                  </a:tr>
                  <a:tr h="250127">
                    <a:tc>
                      <a:txBody>
                        <a:bodyPr/>
                        <a:lstStyle/>
                        <a:p>
                          <a:pPr algn="ctr">
                            <a:lnSpc>
                              <a:spcPct val="150000"/>
                            </a:lnSpc>
                            <a:spcAft>
                              <a:spcPts val="0"/>
                            </a:spcAft>
                          </a:pPr>
                          <a:r>
                            <a:rPr lang="es-ES_tradnl" sz="1050">
                              <a:effectLst/>
                            </a:rPr>
                            <a:t>c(RCOOH)f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mol/L</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853659" r="-201533" b="-1114634"/>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1,01E-14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Concentración de ácidos nafténicos a la salida</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956441819"/>
                      </a:ext>
                    </a:extLst>
                  </a:tr>
                  <a:tr h="240475">
                    <a:tc>
                      <a:txBody>
                        <a:bodyPr/>
                        <a:lstStyle/>
                        <a:p>
                          <a:pPr algn="ctr">
                            <a:lnSpc>
                              <a:spcPct val="150000"/>
                            </a:lnSpc>
                            <a:spcAft>
                              <a:spcPts val="0"/>
                            </a:spcAft>
                          </a:pPr>
                          <a:r>
                            <a:rPr lang="es-ES_tradnl" sz="1050">
                              <a:effectLst/>
                            </a:rPr>
                            <a:t>RCOOHf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002564" r="-201533" b="-1071795"/>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2,54E-11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Contenido de ácidos nafténicos final en la fracción turbo</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332759038"/>
                      </a:ext>
                    </a:extLst>
                  </a:tr>
                  <a:tr h="240475">
                    <a:tc>
                      <a:txBody>
                        <a:bodyPr/>
                        <a:lstStyle/>
                        <a:p>
                          <a:pPr algn="ctr">
                            <a:lnSpc>
                              <a:spcPct val="150000"/>
                            </a:lnSpc>
                            <a:spcAft>
                              <a:spcPts val="0"/>
                            </a:spcAft>
                          </a:pPr>
                          <a:r>
                            <a:rPr lang="es-ES_tradnl" sz="1050">
                              <a:effectLst/>
                            </a:rPr>
                            <a:t>IsFT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kg/h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075000" r="-201533" b="-945000"/>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1,02E-02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Impurezas a la salida de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3119417891"/>
                      </a:ext>
                    </a:extLst>
                  </a:tr>
                  <a:tr h="240475">
                    <a:tc>
                      <a:txBody>
                        <a:bodyPr/>
                        <a:lstStyle/>
                        <a:p>
                          <a:pPr algn="ctr">
                            <a:lnSpc>
                              <a:spcPct val="150000"/>
                            </a:lnSpc>
                            <a:spcAft>
                              <a:spcPts val="0"/>
                            </a:spcAft>
                          </a:pPr>
                          <a:r>
                            <a:rPr lang="es-ES_tradnl" sz="1050">
                              <a:effectLst/>
                            </a:rPr>
                            <a:t>Itsf</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205128" r="-201533" b="-869231"/>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27,82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a:effectLst/>
                            </a:rPr>
                            <a:t>Impurezas transferidas a la sosa residual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3482275754"/>
                      </a:ext>
                    </a:extLst>
                  </a:tr>
                  <a:tr h="411824">
                    <a:tc>
                      <a:txBody>
                        <a:bodyPr/>
                        <a:lstStyle/>
                        <a:p>
                          <a:pPr algn="ctr">
                            <a:lnSpc>
                              <a:spcPct val="150000"/>
                            </a:lnSpc>
                            <a:spcAft>
                              <a:spcPts val="0"/>
                            </a:spcAft>
                          </a:pPr>
                          <a:r>
                            <a:rPr lang="es-ES_tradnl" sz="1050">
                              <a:effectLst/>
                            </a:rPr>
                            <a:t>x(IeFT)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kgIeFt</a:t>
                          </a:r>
                          <a:r>
                            <a:rPr lang="es-ES_tradnl" sz="1050" dirty="0">
                              <a:effectLst/>
                            </a:rPr>
                            <a:t>/</a:t>
                          </a:r>
                          <a:r>
                            <a:rPr lang="es-ES_tradnl" sz="1050" dirty="0" err="1">
                              <a:effectLst/>
                            </a:rPr>
                            <a:t>kgFT</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748529" r="-201533" b="-398529"/>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8,23E-04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Composición de las impurezas en la fracción turbo a la entrada del proceso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938269676"/>
                      </a:ext>
                    </a:extLst>
                  </a:tr>
                  <a:tr h="411824">
                    <a:tc>
                      <a:txBody>
                        <a:bodyPr/>
                        <a:lstStyle/>
                        <a:p>
                          <a:pPr algn="ctr">
                            <a:lnSpc>
                              <a:spcPct val="150000"/>
                            </a:lnSpc>
                            <a:spcAft>
                              <a:spcPts val="0"/>
                            </a:spcAft>
                          </a:pPr>
                          <a:r>
                            <a:rPr lang="es-ES_tradnl" sz="1050">
                              <a:effectLst/>
                            </a:rPr>
                            <a:t>x(IsFT)</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kgIeFt</a:t>
                          </a:r>
                          <a:r>
                            <a:rPr lang="es-ES_tradnl" sz="1050" dirty="0">
                              <a:effectLst/>
                            </a:rPr>
                            <a:t>/</a:t>
                          </a:r>
                          <a:r>
                            <a:rPr lang="es-ES_tradnl" sz="1050" dirty="0" err="1">
                              <a:effectLst/>
                            </a:rPr>
                            <a:t>kgFT</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861194" r="-201533" b="-304478"/>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3,00E-07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Composición de las impurezas en la fracción turbo a la salida del proceso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401363227"/>
                      </a:ext>
                    </a:extLst>
                  </a:tr>
                  <a:tr h="240475">
                    <a:tc>
                      <a:txBody>
                        <a:bodyPr/>
                        <a:lstStyle/>
                        <a:p>
                          <a:pPr algn="ctr">
                            <a:lnSpc>
                              <a:spcPct val="150000"/>
                            </a:lnSpc>
                            <a:spcAft>
                              <a:spcPts val="0"/>
                            </a:spcAft>
                          </a:pPr>
                          <a:r>
                            <a:rPr lang="es-ES_tradnl" sz="1050">
                              <a:effectLst/>
                            </a:rPr>
                            <a:t>FTlIe</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err="1">
                              <a:effectLst/>
                            </a:rPr>
                            <a:t>kgHC</a:t>
                          </a:r>
                          <a:r>
                            <a:rPr lang="es-ES_tradnl" sz="1050" dirty="0">
                              <a:effectLst/>
                            </a:rPr>
                            <a:t>/h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610000" r="-201533" b="-410000"/>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33820,38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Fracción turbo libre de impurezas</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1105592592"/>
                      </a:ext>
                    </a:extLst>
                  </a:tr>
                  <a:tr h="433882">
                    <a:tc>
                      <a:txBody>
                        <a:bodyPr/>
                        <a:lstStyle/>
                        <a:p>
                          <a:pPr algn="ctr">
                            <a:lnSpc>
                              <a:spcPct val="150000"/>
                            </a:lnSpc>
                            <a:spcAft>
                              <a:spcPts val="0"/>
                            </a:spcAft>
                          </a:pPr>
                          <a:r>
                            <a:rPr lang="es-ES_tradnl" sz="1050">
                              <a:effectLst/>
                            </a:rPr>
                            <a:t>Sinicial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963380" r="-201533" b="-130986"/>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111,85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Solución de sosa inicial para el tratamiento de la fracción turbo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923425007"/>
                      </a:ext>
                    </a:extLst>
                  </a:tr>
                  <a:tr h="240475">
                    <a:tc>
                      <a:txBody>
                        <a:bodyPr/>
                        <a:lstStyle/>
                        <a:p>
                          <a:pPr algn="ctr">
                            <a:lnSpc>
                              <a:spcPct val="150000"/>
                            </a:lnSpc>
                            <a:spcAft>
                              <a:spcPts val="0"/>
                            </a:spcAft>
                          </a:pPr>
                          <a:r>
                            <a:rPr lang="es-ES_tradnl" sz="1050">
                              <a:effectLst/>
                            </a:rPr>
                            <a:t>Sinicial.vol</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a:effectLst/>
                            </a:rPr>
                            <a:t>m</a:t>
                          </a:r>
                          <a:r>
                            <a:rPr lang="es-ES_tradnl" sz="1050" baseline="30000">
                              <a:effectLst/>
                            </a:rPr>
                            <a:t>3</a:t>
                          </a:r>
                          <a:r>
                            <a:rPr lang="es-ES_tradnl" sz="1050">
                              <a:effectLst/>
                            </a:rPr>
                            <a:t>/h</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1887500" r="-201533" b="-132500"/>
                          </a:stretch>
                        </a:blipFill>
                      </a:tcPr>
                    </a:tc>
                    <a:tc>
                      <a:txBody>
                        <a:bodyPr/>
                        <a:lstStyle/>
                        <a:p>
                          <a:pPr algn="ctr">
                            <a:lnSpc>
                              <a:spcPct val="150000"/>
                            </a:lnSpc>
                            <a:spcAft>
                              <a:spcPts val="0"/>
                            </a:spcAft>
                          </a:pPr>
                          <a:r>
                            <a:rPr lang="es-ES_tradnl"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Flujo volumétrico de sosa necesario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838019304"/>
                      </a:ext>
                    </a:extLst>
                  </a:tr>
                  <a:tr h="240475">
                    <a:tc>
                      <a:txBody>
                        <a:bodyPr/>
                        <a:lstStyle/>
                        <a:p>
                          <a:pPr algn="ctr">
                            <a:lnSpc>
                              <a:spcPct val="150000"/>
                            </a:lnSpc>
                            <a:spcAft>
                              <a:spcPts val="0"/>
                            </a:spcAft>
                          </a:pPr>
                          <a:r>
                            <a:rPr lang="es-ES_tradnl" sz="1050">
                              <a:effectLst/>
                            </a:rPr>
                            <a:t>FTsTC</a:t>
                          </a:r>
                          <a:endParaRPr lang="es-MX" sz="105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pPr algn="ctr">
                            <a:lnSpc>
                              <a:spcPct val="150000"/>
                            </a:lnSpc>
                            <a:spcAft>
                              <a:spcPts val="0"/>
                            </a:spcAft>
                          </a:pPr>
                          <a:r>
                            <a:rPr lang="es-ES_tradnl" sz="1050" dirty="0">
                              <a:effectLst/>
                            </a:rPr>
                            <a:t>kg/h</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tc>
                      <a:txBody>
                        <a:bodyPr/>
                        <a:lstStyle/>
                        <a:p>
                          <a:endParaRPr lang="es-MX"/>
                        </a:p>
                      </a:txBody>
                      <a:tcPr marL="24098" marR="24098" marT="0" marB="0">
                        <a:blipFill>
                          <a:blip r:embed="rId2"/>
                          <a:stretch>
                            <a:fillRect l="-64559" t="-2038462" r="-201533" b="-35897"/>
                          </a:stretch>
                        </a:blipFill>
                      </a:tcPr>
                    </a:tc>
                    <a:tc>
                      <a:txBody>
                        <a:bodyPr/>
                        <a:lstStyle/>
                        <a:p>
                          <a:pPr algn="ctr">
                            <a:lnSpc>
                              <a:spcPct val="150000"/>
                            </a:lnSpc>
                            <a:spcAft>
                              <a:spcPts val="0"/>
                            </a:spcAft>
                          </a:pPr>
                          <a:r>
                            <a:rPr lang="es-ES_tradn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33848,20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050" dirty="0">
                              <a:effectLst/>
                            </a:rPr>
                            <a:t>Fracción turbo a la salida del tratamiento cáustico</a:t>
                          </a:r>
                          <a:endParaRPr lang="es-MX"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98" marR="24098" marT="0" marB="0"/>
                    </a:tc>
                    <a:extLst>
                      <a:ext uri="{0D108BD9-81ED-4DB2-BD59-A6C34878D82A}">
                        <a16:rowId xmlns:a16="http://schemas.microsoft.com/office/drawing/2014/main" val="2894322155"/>
                      </a:ext>
                    </a:extLst>
                  </a:tr>
                </a:tbl>
              </a:graphicData>
            </a:graphic>
          </p:graphicFrame>
        </mc:Fallback>
      </mc:AlternateContent>
    </p:spTree>
    <p:extLst>
      <p:ext uri="{BB962C8B-B14F-4D97-AF65-F5344CB8AC3E}">
        <p14:creationId xmlns:p14="http://schemas.microsoft.com/office/powerpoint/2010/main" val="364482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0923B4-F5CF-49D5-9BC7-8382143322D2}"/>
              </a:ext>
            </a:extLst>
          </p:cNvPr>
          <p:cNvSpPr txBox="1">
            <a:spLocks/>
          </p:cNvSpPr>
          <p:nvPr/>
        </p:nvSpPr>
        <p:spPr>
          <a:xfrm>
            <a:off x="1097280" y="-460481"/>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F3E0AA5E-FF7A-47E6-A54E-CD504CB570AA}"/>
              </a:ext>
            </a:extLst>
          </p:cNvPr>
          <p:cNvSpPr>
            <a:spLocks noChangeArrowheads="1"/>
          </p:cNvSpPr>
          <p:nvPr/>
        </p:nvSpPr>
        <p:spPr bwMode="auto">
          <a:xfrm>
            <a:off x="176951" y="988906"/>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6">
            <a:extLst>
              <a:ext uri="{FF2B5EF4-FFF2-40B4-BE49-F238E27FC236}">
                <a16:creationId xmlns:a16="http://schemas.microsoft.com/office/drawing/2014/main" id="{FCD6F41B-81F5-483A-B862-BBED050F6D08}"/>
              </a:ext>
            </a:extLst>
          </p:cNvPr>
          <p:cNvSpPr>
            <a:spLocks noChangeArrowheads="1"/>
          </p:cNvSpPr>
          <p:nvPr/>
        </p:nvSpPr>
        <p:spPr bwMode="auto">
          <a:xfrm>
            <a:off x="176951" y="1357206"/>
            <a:ext cx="6293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2: Recopilación de datos y </a:t>
            </a:r>
            <a:r>
              <a:rPr lang="es-ES" altLang="x-none"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del Inventario</a:t>
            </a:r>
          </a:p>
        </p:txBody>
      </p:sp>
      <mc:AlternateContent xmlns:mc="http://schemas.openxmlformats.org/markup-compatibility/2006" xmlns:a14="http://schemas.microsoft.com/office/drawing/2010/main">
        <mc:Choice Requires="a14">
          <p:graphicFrame>
            <p:nvGraphicFramePr>
              <p:cNvPr id="7" name="Tabla 6">
                <a:extLst>
                  <a:ext uri="{FF2B5EF4-FFF2-40B4-BE49-F238E27FC236}">
                    <a16:creationId xmlns:a16="http://schemas.microsoft.com/office/drawing/2014/main" id="{DFCD55EA-67D7-4484-AA5E-2B0FDD8E9728}"/>
                  </a:ext>
                </a:extLst>
              </p:cNvPr>
              <p:cNvGraphicFramePr>
                <a:graphicFrameLocks noGrp="1"/>
              </p:cNvGraphicFramePr>
              <p:nvPr>
                <p:extLst>
                  <p:ext uri="{D42A27DB-BD31-4B8C-83A1-F6EECF244321}">
                    <p14:modId xmlns:p14="http://schemas.microsoft.com/office/powerpoint/2010/main" val="925653780"/>
                  </p:ext>
                </p:extLst>
              </p:nvPr>
            </p:nvGraphicFramePr>
            <p:xfrm>
              <a:off x="378700" y="1827464"/>
              <a:ext cx="11508500" cy="1371600"/>
            </p:xfrm>
            <a:graphic>
              <a:graphicData uri="http://schemas.openxmlformats.org/drawingml/2006/table">
                <a:tbl>
                  <a:tblPr firstRow="1">
                    <a:tableStyleId>{3B4B98B0-60AC-42C2-AFA5-B58CD77FA1E5}</a:tableStyleId>
                  </a:tblPr>
                  <a:tblGrid>
                    <a:gridCol w="812112">
                      <a:extLst>
                        <a:ext uri="{9D8B030D-6E8A-4147-A177-3AD203B41FA5}">
                          <a16:colId xmlns:a16="http://schemas.microsoft.com/office/drawing/2014/main" val="3274953155"/>
                        </a:ext>
                      </a:extLst>
                    </a:gridCol>
                    <a:gridCol w="1288917">
                      <a:extLst>
                        <a:ext uri="{9D8B030D-6E8A-4147-A177-3AD203B41FA5}">
                          <a16:colId xmlns:a16="http://schemas.microsoft.com/office/drawing/2014/main" val="2765847320"/>
                        </a:ext>
                      </a:extLst>
                    </a:gridCol>
                    <a:gridCol w="3357305">
                      <a:extLst>
                        <a:ext uri="{9D8B030D-6E8A-4147-A177-3AD203B41FA5}">
                          <a16:colId xmlns:a16="http://schemas.microsoft.com/office/drawing/2014/main" val="776582017"/>
                        </a:ext>
                      </a:extLst>
                    </a:gridCol>
                    <a:gridCol w="162560">
                      <a:extLst>
                        <a:ext uri="{9D8B030D-6E8A-4147-A177-3AD203B41FA5}">
                          <a16:colId xmlns:a16="http://schemas.microsoft.com/office/drawing/2014/main" val="150440917"/>
                        </a:ext>
                      </a:extLst>
                    </a:gridCol>
                    <a:gridCol w="973485">
                      <a:extLst>
                        <a:ext uri="{9D8B030D-6E8A-4147-A177-3AD203B41FA5}">
                          <a16:colId xmlns:a16="http://schemas.microsoft.com/office/drawing/2014/main" val="764733215"/>
                        </a:ext>
                      </a:extLst>
                    </a:gridCol>
                    <a:gridCol w="4914121">
                      <a:extLst>
                        <a:ext uri="{9D8B030D-6E8A-4147-A177-3AD203B41FA5}">
                          <a16:colId xmlns:a16="http://schemas.microsoft.com/office/drawing/2014/main" val="3979294454"/>
                        </a:ext>
                      </a:extLst>
                    </a:gridCol>
                  </a:tblGrid>
                  <a:tr h="235410">
                    <a:tc gridSpan="6">
                      <a:txBody>
                        <a:bodyPr/>
                        <a:lstStyle/>
                        <a:p>
                          <a:pPr algn="ctr">
                            <a:lnSpc>
                              <a:spcPct val="150000"/>
                            </a:lnSpc>
                            <a:spcAft>
                              <a:spcPts val="0"/>
                            </a:spcAft>
                          </a:pPr>
                          <a:r>
                            <a:rPr lang="es-ES_tradnl" sz="1200" dirty="0">
                              <a:effectLst/>
                            </a:rPr>
                            <a:t>Lavado con agua</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81760841"/>
                      </a:ext>
                    </a:extLst>
                  </a:tr>
                  <a:tr h="165417">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b="1" dirty="0">
                              <a:effectLst/>
                            </a:rPr>
                            <a:t>Unidad</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b="1" dirty="0">
                              <a:effectLst/>
                            </a:rPr>
                            <a:t>Modelo Matemático</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Valor</a:t>
                          </a:r>
                        </a:p>
                      </a:txBody>
                      <a:tcPr marL="68580" marR="68580" marT="0" marB="0"/>
                    </a:tc>
                    <a:tc>
                      <a:txBody>
                        <a:bodyPr/>
                        <a:lstStyle/>
                        <a:p>
                          <a:pPr algn="ctr">
                            <a:lnSpc>
                              <a:spcPct val="150000"/>
                            </a:lnSpc>
                            <a:spcAft>
                              <a:spcPts val="0"/>
                            </a:spcAft>
                          </a:pPr>
                          <a:r>
                            <a:rPr lang="es-ES_tradnl" sz="1200" b="1" dirty="0">
                              <a:effectLst/>
                            </a:rPr>
                            <a:t>Descripción</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2840650"/>
                      </a:ext>
                    </a:extLst>
                  </a:tr>
                  <a:tr h="195580">
                    <a:tc>
                      <a:txBody>
                        <a:bodyPr/>
                        <a:lstStyle/>
                        <a:p>
                          <a:pPr algn="ctr">
                            <a:lnSpc>
                              <a:spcPct val="150000"/>
                            </a:lnSpc>
                            <a:spcAft>
                              <a:spcPts val="0"/>
                            </a:spcAft>
                          </a:pPr>
                          <a:r>
                            <a:rPr lang="es-ES_tradnl" sz="1200" dirty="0" err="1">
                              <a:effectLst/>
                            </a:rPr>
                            <a:t>FmAp</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a:effectLst/>
                            </a:rPr>
                            <a:t>kg/h</a:t>
                          </a:r>
                          <a:endParaRPr lang="es-MX" sz="1200"/>
                        </a:p>
                      </a:txBody>
                      <a:tcPr marL="68580" marR="68580" marT="0" marB="0"/>
                    </a:tc>
                    <a:tc>
                      <a:txBody>
                        <a:bodyPr/>
                        <a:lstStyle/>
                        <a:p>
                          <a:pPr algn="just">
                            <a:lnSpc>
                              <a:spcPct val="150000"/>
                            </a:lnSpc>
                            <a:spcAft>
                              <a:spcPts val="0"/>
                            </a:spcAft>
                          </a:pPr>
                          <a14:m>
                            <m:oMath xmlns:m="http://schemas.openxmlformats.org/officeDocument/2006/math">
                              <m:r>
                                <a:rPr lang="es-ES_tradnl" sz="1200">
                                  <a:effectLst/>
                                  <a:latin typeface="Cambria Math" panose="02040503050406030204" pitchFamily="18" charset="0"/>
                                </a:rPr>
                                <m:t>(</m:t>
                              </m:r>
                              <m:r>
                                <a:rPr lang="es-ES_tradnl" sz="1200">
                                  <a:effectLst/>
                                  <a:latin typeface="Cambria Math" panose="02040503050406030204" pitchFamily="18" charset="0"/>
                                </a:rPr>
                                <m:t>𝐹𝑣𝐹𝑇</m:t>
                              </m:r>
                              <m:r>
                                <a:rPr lang="es-ES_tradnl" sz="1200">
                                  <a:effectLst/>
                                  <a:latin typeface="Cambria Math" panose="02040503050406030204" pitchFamily="18" charset="0"/>
                                </a:rPr>
                                <m:t>/(</m:t>
                              </m:r>
                              <m:r>
                                <a:rPr lang="es-ES_tradnl" sz="1200">
                                  <a:effectLst/>
                                  <a:latin typeface="Cambria Math" panose="02040503050406030204" pitchFamily="18" charset="0"/>
                                </a:rPr>
                                <m:t>𝐻𝐶</m:t>
                              </m:r>
                              <m:r>
                                <a:rPr lang="es-ES_tradnl" sz="1200">
                                  <a:effectLst/>
                                  <a:latin typeface="Cambria Math" panose="02040503050406030204" pitchFamily="18" charset="0"/>
                                </a:rPr>
                                <m:t>/</m:t>
                              </m:r>
                              <m:r>
                                <a:rPr lang="es-ES_tradnl" sz="1200">
                                  <a:effectLst/>
                                  <a:latin typeface="Cambria Math" panose="02040503050406030204" pitchFamily="18" charset="0"/>
                                </a:rPr>
                                <m:t>𝑎𝑔𝑢𝑎</m:t>
                              </m:r>
                              <m:r>
                                <a:rPr lang="es-ES_tradnl" sz="1200">
                                  <a:effectLst/>
                                  <a:latin typeface="Cambria Math" panose="02040503050406030204" pitchFamily="18" charset="0"/>
                                </a:rPr>
                                <m:t>))∗</m:t>
                              </m:r>
                              <m:r>
                                <a:rPr lang="es-ES_tradnl" sz="1200">
                                  <a:effectLst/>
                                  <a:latin typeface="Cambria Math" panose="02040503050406030204" pitchFamily="18" charset="0"/>
                                </a:rPr>
                                <m:t>𝜌</m:t>
                              </m:r>
                              <m:sSub>
                                <m:sSubPr>
                                  <m:ctrlPr>
                                    <a:rPr lang="es-MX" sz="1200" i="1">
                                      <a:effectLst/>
                                      <a:latin typeface="Cambria Math" panose="02040503050406030204" pitchFamily="18" charset="0"/>
                                    </a:rPr>
                                  </m:ctrlPr>
                                </m:sSubPr>
                                <m:e>
                                  <m:r>
                                    <a:rPr lang="es-ES_tradnl" sz="1200">
                                      <a:effectLst/>
                                      <a:latin typeface="Cambria Math" panose="02040503050406030204" pitchFamily="18" charset="0"/>
                                    </a:rPr>
                                    <m:t>𝐻</m:t>
                                  </m:r>
                                </m:e>
                                <m:sub>
                                  <m:r>
                                    <a:rPr lang="es-ES_tradnl" sz="1200">
                                      <a:effectLst/>
                                      <a:latin typeface="Cambria Math" panose="02040503050406030204" pitchFamily="18" charset="0"/>
                                    </a:rPr>
                                    <m:t>2</m:t>
                                  </m:r>
                                </m:sub>
                              </m:sSub>
                              <m:r>
                                <a:rPr lang="es-ES_tradnl" sz="1200">
                                  <a:effectLst/>
                                  <a:latin typeface="Cambria Math" panose="02040503050406030204" pitchFamily="18" charset="0"/>
                                </a:rPr>
                                <m:t>𝑂</m:t>
                              </m:r>
                            </m:oMath>
                          </a14:m>
                          <a:r>
                            <a:rPr lang="es-MX" sz="1200" dirty="0">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tc>
                    <a:tc gridSpan="2">
                      <a:txBody>
                        <a:bodyPr/>
                        <a:lstStyle/>
                        <a:p>
                          <a:pPr algn="just">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4186,93</a:t>
                          </a:r>
                        </a:p>
                      </a:txBody>
                      <a:tcPr marL="68580" marR="68580" marT="0" marB="0"/>
                    </a:tc>
                    <a:tc hMerge="1">
                      <a:txBody>
                        <a:bodyPr/>
                        <a:lstStyle/>
                        <a:p>
                          <a:endParaRPr lang="es-MX"/>
                        </a:p>
                      </a:txBody>
                      <a:tcPr/>
                    </a:tc>
                    <a:tc>
                      <a:txBody>
                        <a:bodyPr/>
                        <a:lstStyle/>
                        <a:p>
                          <a:pPr algn="just">
                            <a:lnSpc>
                              <a:spcPct val="150000"/>
                            </a:lnSpc>
                            <a:spcAft>
                              <a:spcPts val="0"/>
                            </a:spcAft>
                          </a:pPr>
                          <a:r>
                            <a:rPr lang="es-ES_tradnl" sz="1200" dirty="0">
                              <a:effectLst/>
                            </a:rPr>
                            <a:t>Flujo másico del agua de proceso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4853290"/>
                      </a:ext>
                    </a:extLst>
                  </a:tr>
                  <a:tr h="195580">
                    <a:tc>
                      <a:txBody>
                        <a:bodyPr/>
                        <a:lstStyle/>
                        <a:p>
                          <a:pPr algn="ctr">
                            <a:lnSpc>
                              <a:spcPct val="150000"/>
                            </a:lnSpc>
                            <a:spcAft>
                              <a:spcPts val="0"/>
                            </a:spcAft>
                          </a:pPr>
                          <a:r>
                            <a:rPr lang="es-ES_tradnl" sz="1200" dirty="0">
                              <a:effectLst/>
                            </a:rPr>
                            <a:t>A.res</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a:effectLst/>
                            </a:rPr>
                            <a:t>kg/h</a:t>
                          </a:r>
                          <a:endParaRPr lang="es-MX" sz="1200"/>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𝐹𝑇𝑠𝑇𝐶</m:t>
                                </m:r>
                                <m:r>
                                  <a:rPr lang="es-ES_tradnl" sz="1200">
                                    <a:effectLst/>
                                    <a:latin typeface="Cambria Math" panose="02040503050406030204" pitchFamily="18" charset="0"/>
                                  </a:rPr>
                                  <m:t>∗((</m:t>
                                </m:r>
                                <m:r>
                                  <a:rPr lang="es-ES_tradnl" sz="1200">
                                    <a:effectLst/>
                                    <a:latin typeface="Cambria Math" panose="02040503050406030204" pitchFamily="18" charset="0"/>
                                  </a:rPr>
                                  <m:t>𝐴𝑙𝐹𝑇𝑒𝑝</m:t>
                                </m:r>
                                <m:r>
                                  <a:rPr lang="es-ES_tradnl" sz="1200">
                                    <a:effectLst/>
                                    <a:latin typeface="Cambria Math" panose="02040503050406030204" pitchFamily="18" charset="0"/>
                                  </a:rPr>
                                  <m:t>/(</m:t>
                                </m:r>
                                <m:r>
                                  <a:rPr lang="es-ES_tradnl" sz="1200">
                                    <a:effectLst/>
                                    <a:latin typeface="Cambria Math" panose="02040503050406030204" pitchFamily="18" charset="0"/>
                                  </a:rPr>
                                  <m:t>𝐴𝑙𝑎𝑝</m:t>
                                </m:r>
                                <m:r>
                                  <a:rPr lang="es-ES_tradnl" sz="1200">
                                    <a:effectLst/>
                                    <a:latin typeface="Cambria Math" panose="02040503050406030204" pitchFamily="18" charset="0"/>
                                  </a:rPr>
                                  <m:t>−</m:t>
                                </m:r>
                                <m:r>
                                  <a:rPr lang="es-ES_tradnl" sz="1200">
                                    <a:effectLst/>
                                    <a:latin typeface="Cambria Math" panose="02040503050406030204" pitchFamily="18" charset="0"/>
                                  </a:rPr>
                                  <m:t>𝐴𝑙𝑎𝑟𝑒𝑠</m:t>
                                </m:r>
                                <m:r>
                                  <a:rPr lang="es-ES_tradnl" sz="1200">
                                    <a:effectLst/>
                                    <a:latin typeface="Cambria Math" panose="02040503050406030204" pitchFamily="18" charset="0"/>
                                  </a:rPr>
                                  <m:t>.))</m:t>
                                </m:r>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r>
                            <a:rPr lang="es-MX" sz="1200" dirty="0"/>
                            <a:t>4199,38</a:t>
                          </a:r>
                        </a:p>
                      </a:txBody>
                      <a:tcPr marL="68580" marR="68580" marT="0" marB="0"/>
                    </a:tc>
                    <a:tc hMerge="1">
                      <a:txBody>
                        <a:bodyPr/>
                        <a:lstStyle/>
                        <a:p>
                          <a:endParaRPr lang="es-MX" dirty="0"/>
                        </a:p>
                      </a:txBody>
                      <a:tcPr marL="68580" marR="68580" marT="0" marB="0"/>
                    </a:tc>
                    <a:tc>
                      <a:txBody>
                        <a:bodyPr/>
                        <a:lstStyle/>
                        <a:p>
                          <a:pPr algn="just">
                            <a:lnSpc>
                              <a:spcPct val="150000"/>
                            </a:lnSpc>
                            <a:spcAft>
                              <a:spcPts val="0"/>
                            </a:spcAft>
                          </a:pPr>
                          <a:r>
                            <a:rPr lang="es-ES_tradnl" sz="1200" dirty="0">
                              <a:effectLst/>
                            </a:rPr>
                            <a:t>Flujo másico del agua residual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562846"/>
                      </a:ext>
                    </a:extLst>
                  </a:tr>
                  <a:tr h="195580">
                    <a:tc>
                      <a:txBody>
                        <a:bodyPr/>
                        <a:lstStyle/>
                        <a:p>
                          <a:pPr algn="ctr">
                            <a:lnSpc>
                              <a:spcPct val="150000"/>
                            </a:lnSpc>
                            <a:spcAft>
                              <a:spcPts val="0"/>
                            </a:spcAft>
                          </a:pPr>
                          <a:r>
                            <a:rPr lang="es-ES_tradnl" sz="1200" dirty="0" err="1">
                              <a:effectLst/>
                            </a:rPr>
                            <a:t>FTsLA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dirty="0">
                              <a:effectLst/>
                            </a:rPr>
                            <a:t>kg/h</a:t>
                          </a:r>
                          <a:endParaRPr lang="es-MX" sz="1200" dirty="0"/>
                        </a:p>
                      </a:txBody>
                      <a:tcPr marL="68580" marR="68580"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𝐹𝑚𝐴𝑝</m:t>
                                </m:r>
                                <m:r>
                                  <a:rPr lang="es-ES_tradnl" sz="1200">
                                    <a:effectLst/>
                                    <a:latin typeface="Cambria Math" panose="02040503050406030204" pitchFamily="18" charset="0"/>
                                  </a:rPr>
                                  <m:t>+</m:t>
                                </m:r>
                                <m:r>
                                  <a:rPr lang="es-ES_tradnl" sz="1200">
                                    <a:effectLst/>
                                    <a:latin typeface="Cambria Math" panose="02040503050406030204" pitchFamily="18" charset="0"/>
                                  </a:rPr>
                                  <m:t>𝐹𝑇𝑠𝑇𝐶</m:t>
                                </m:r>
                                <m:r>
                                  <a:rPr lang="es-ES_tradnl" sz="1200">
                                    <a:effectLst/>
                                    <a:latin typeface="Cambria Math" panose="02040503050406030204" pitchFamily="18" charset="0"/>
                                  </a:rPr>
                                  <m:t>−</m:t>
                                </m:r>
                                <m:r>
                                  <a:rPr lang="es-ES_tradnl" sz="1200">
                                    <a:effectLst/>
                                    <a:latin typeface="Cambria Math" panose="02040503050406030204" pitchFamily="18" charset="0"/>
                                  </a:rPr>
                                  <m:t>𝐴</m:t>
                                </m:r>
                                <m:r>
                                  <a:rPr lang="es-ES_tradnl" sz="1200">
                                    <a:effectLst/>
                                    <a:latin typeface="Cambria Math" panose="02040503050406030204" pitchFamily="18" charset="0"/>
                                  </a:rPr>
                                  <m:t>.</m:t>
                                </m:r>
                                <m:r>
                                  <a:rPr lang="es-ES_tradnl" sz="1200">
                                    <a:effectLst/>
                                    <a:latin typeface="Cambria Math" panose="02040503050406030204" pitchFamily="18" charset="0"/>
                                  </a:rPr>
                                  <m:t>𝑟𝑒𝑠</m:t>
                                </m:r>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r>
                            <a:rPr lang="es-MX" sz="1200" dirty="0"/>
                            <a:t>33835,76</a:t>
                          </a:r>
                        </a:p>
                      </a:txBody>
                      <a:tcPr marL="68580" marR="68580" marT="0" marB="0"/>
                    </a:tc>
                    <a:tc hMerge="1">
                      <a:txBody>
                        <a:bodyPr/>
                        <a:lstStyle/>
                        <a:p>
                          <a:endParaRPr lang="es-MX" dirty="0"/>
                        </a:p>
                      </a:txBody>
                      <a:tcPr/>
                    </a:tc>
                    <a:tc>
                      <a:txBody>
                        <a:bodyPr/>
                        <a:lstStyle/>
                        <a:p>
                          <a:pPr algn="just">
                            <a:lnSpc>
                              <a:spcPct val="150000"/>
                            </a:lnSpc>
                            <a:spcAft>
                              <a:spcPts val="0"/>
                            </a:spcAft>
                          </a:pPr>
                          <a:r>
                            <a:rPr lang="es-ES_tradnl" sz="1200" dirty="0">
                              <a:effectLst/>
                            </a:rPr>
                            <a:t>Flujo másico de la fracción turbo a la salida del lavado con agua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112814"/>
                      </a:ext>
                    </a:extLst>
                  </a:tr>
                </a:tbl>
              </a:graphicData>
            </a:graphic>
          </p:graphicFrame>
        </mc:Choice>
        <mc:Fallback xmlns="">
          <p:graphicFrame>
            <p:nvGraphicFramePr>
              <p:cNvPr id="7" name="Tabla 6">
                <a:extLst>
                  <a:ext uri="{FF2B5EF4-FFF2-40B4-BE49-F238E27FC236}">
                    <a16:creationId xmlns:a16="http://schemas.microsoft.com/office/drawing/2014/main" id="{DFCD55EA-67D7-4484-AA5E-2B0FDD8E9728}"/>
                  </a:ext>
                </a:extLst>
              </p:cNvPr>
              <p:cNvGraphicFramePr>
                <a:graphicFrameLocks noGrp="1"/>
              </p:cNvGraphicFramePr>
              <p:nvPr>
                <p:extLst>
                  <p:ext uri="{D42A27DB-BD31-4B8C-83A1-F6EECF244321}">
                    <p14:modId xmlns:p14="http://schemas.microsoft.com/office/powerpoint/2010/main" val="925653780"/>
                  </p:ext>
                </p:extLst>
              </p:nvPr>
            </p:nvGraphicFramePr>
            <p:xfrm>
              <a:off x="378700" y="1827464"/>
              <a:ext cx="11508500" cy="1270065"/>
            </p:xfrm>
            <a:graphic>
              <a:graphicData uri="http://schemas.openxmlformats.org/drawingml/2006/table">
                <a:tbl>
                  <a:tblPr firstRow="1">
                    <a:tableStyleId>{3B4B98B0-60AC-42C2-AFA5-B58CD77FA1E5}</a:tableStyleId>
                  </a:tblPr>
                  <a:tblGrid>
                    <a:gridCol w="812112">
                      <a:extLst>
                        <a:ext uri="{9D8B030D-6E8A-4147-A177-3AD203B41FA5}">
                          <a16:colId xmlns:a16="http://schemas.microsoft.com/office/drawing/2014/main" val="3274953155"/>
                        </a:ext>
                      </a:extLst>
                    </a:gridCol>
                    <a:gridCol w="1288917">
                      <a:extLst>
                        <a:ext uri="{9D8B030D-6E8A-4147-A177-3AD203B41FA5}">
                          <a16:colId xmlns:a16="http://schemas.microsoft.com/office/drawing/2014/main" val="2765847320"/>
                        </a:ext>
                      </a:extLst>
                    </a:gridCol>
                    <a:gridCol w="3357305">
                      <a:extLst>
                        <a:ext uri="{9D8B030D-6E8A-4147-A177-3AD203B41FA5}">
                          <a16:colId xmlns:a16="http://schemas.microsoft.com/office/drawing/2014/main" val="776582017"/>
                        </a:ext>
                      </a:extLst>
                    </a:gridCol>
                    <a:gridCol w="162560">
                      <a:extLst>
                        <a:ext uri="{9D8B030D-6E8A-4147-A177-3AD203B41FA5}">
                          <a16:colId xmlns:a16="http://schemas.microsoft.com/office/drawing/2014/main" val="150440917"/>
                        </a:ext>
                      </a:extLst>
                    </a:gridCol>
                    <a:gridCol w="973485">
                      <a:extLst>
                        <a:ext uri="{9D8B030D-6E8A-4147-A177-3AD203B41FA5}">
                          <a16:colId xmlns:a16="http://schemas.microsoft.com/office/drawing/2014/main" val="764733215"/>
                        </a:ext>
                      </a:extLst>
                    </a:gridCol>
                    <a:gridCol w="4914121">
                      <a:extLst>
                        <a:ext uri="{9D8B030D-6E8A-4147-A177-3AD203B41FA5}">
                          <a16:colId xmlns:a16="http://schemas.microsoft.com/office/drawing/2014/main" val="3979294454"/>
                        </a:ext>
                      </a:extLst>
                    </a:gridCol>
                  </a:tblGrid>
                  <a:tr h="240475">
                    <a:tc gridSpan="6">
                      <a:txBody>
                        <a:bodyPr/>
                        <a:lstStyle/>
                        <a:p>
                          <a:pPr algn="ctr">
                            <a:lnSpc>
                              <a:spcPct val="150000"/>
                            </a:lnSpc>
                            <a:spcAft>
                              <a:spcPts val="0"/>
                            </a:spcAft>
                          </a:pPr>
                          <a:r>
                            <a:rPr lang="es-ES_tradnl" sz="1200" dirty="0">
                              <a:effectLst/>
                            </a:rPr>
                            <a:t>Lavado con agua</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81760841"/>
                      </a:ext>
                    </a:extLst>
                  </a:tr>
                  <a:tr h="240475">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b="1" dirty="0">
                              <a:effectLst/>
                            </a:rPr>
                            <a:t>Unidad</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b="1" dirty="0">
                              <a:effectLst/>
                            </a:rPr>
                            <a:t>Modelo Matemático</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ctr">
                            <a:lnSpc>
                              <a:spcPct val="150000"/>
                            </a:lnSpc>
                            <a:spcAft>
                              <a:spcPts val="0"/>
                            </a:spcAft>
                          </a:pPr>
                          <a:r>
                            <a:rPr lang="es-MX" sz="1200" b="1" dirty="0">
                              <a:effectLst/>
                              <a:latin typeface="Arial" panose="020B0604020202020204" pitchFamily="34" charset="0"/>
                              <a:ea typeface="Times New Roman" panose="02020603050405020304" pitchFamily="18" charset="0"/>
                              <a:cs typeface="Times New Roman" panose="02020603050405020304" pitchFamily="18" charset="0"/>
                            </a:rPr>
                            <a:t>Valor</a:t>
                          </a:r>
                        </a:p>
                      </a:txBody>
                      <a:tcPr marL="68580" marR="68580" marT="0" marB="0"/>
                    </a:tc>
                    <a:tc>
                      <a:txBody>
                        <a:bodyPr/>
                        <a:lstStyle/>
                        <a:p>
                          <a:pPr algn="ctr">
                            <a:lnSpc>
                              <a:spcPct val="150000"/>
                            </a:lnSpc>
                            <a:spcAft>
                              <a:spcPts val="0"/>
                            </a:spcAft>
                          </a:pPr>
                          <a:r>
                            <a:rPr lang="es-ES_tradnl" sz="1200" b="1" dirty="0">
                              <a:effectLst/>
                            </a:rPr>
                            <a:t>Descripción</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2840650"/>
                      </a:ext>
                    </a:extLst>
                  </a:tr>
                  <a:tr h="240475">
                    <a:tc>
                      <a:txBody>
                        <a:bodyPr/>
                        <a:lstStyle/>
                        <a:p>
                          <a:pPr algn="ctr">
                            <a:lnSpc>
                              <a:spcPct val="150000"/>
                            </a:lnSpc>
                            <a:spcAft>
                              <a:spcPts val="0"/>
                            </a:spcAft>
                          </a:pPr>
                          <a:r>
                            <a:rPr lang="es-ES_tradnl" sz="1200" dirty="0" err="1">
                              <a:effectLst/>
                            </a:rPr>
                            <a:t>FmAp</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a:effectLst/>
                            </a:rPr>
                            <a:t>kg/h</a:t>
                          </a:r>
                          <a:endParaRPr lang="es-MX" sz="1200"/>
                        </a:p>
                      </a:txBody>
                      <a:tcPr marL="68580" marR="68580" marT="0" marB="0"/>
                    </a:tc>
                    <a:tc>
                      <a:txBody>
                        <a:bodyPr/>
                        <a:lstStyle/>
                        <a:p>
                          <a:endParaRPr lang="es-MX"/>
                        </a:p>
                      </a:txBody>
                      <a:tcPr marL="68580" marR="68580" marT="0" marB="0">
                        <a:blipFill>
                          <a:blip r:embed="rId2"/>
                          <a:stretch>
                            <a:fillRect l="-62727" t="-207692" r="-180909" b="-256410"/>
                          </a:stretch>
                        </a:blipFill>
                      </a:tcPr>
                    </a:tc>
                    <a:tc gridSpan="2">
                      <a:txBody>
                        <a:bodyPr/>
                        <a:lstStyle/>
                        <a:p>
                          <a:pPr algn="just">
                            <a:lnSpc>
                              <a:spcPct val="150000"/>
                            </a:lnSpc>
                            <a:spcAft>
                              <a:spcPts val="0"/>
                            </a:spcAft>
                          </a:pPr>
                          <a:r>
                            <a:rPr lang="es-MX" sz="1200" dirty="0">
                              <a:effectLst/>
                              <a:latin typeface="Arial" panose="020B0604020202020204" pitchFamily="34" charset="0"/>
                              <a:ea typeface="Times New Roman" panose="02020603050405020304" pitchFamily="18" charset="0"/>
                              <a:cs typeface="Times New Roman" panose="02020603050405020304" pitchFamily="18" charset="0"/>
                            </a:rPr>
                            <a:t>4186,93</a:t>
                          </a:r>
                        </a:p>
                      </a:txBody>
                      <a:tcPr marL="68580" marR="68580" marT="0" marB="0"/>
                    </a:tc>
                    <a:tc hMerge="1">
                      <a:txBody>
                        <a:bodyPr/>
                        <a:lstStyle/>
                        <a:p>
                          <a:endParaRPr lang="es-MX"/>
                        </a:p>
                      </a:txBody>
                      <a:tcPr/>
                    </a:tc>
                    <a:tc>
                      <a:txBody>
                        <a:bodyPr/>
                        <a:lstStyle/>
                        <a:p>
                          <a:pPr algn="just">
                            <a:lnSpc>
                              <a:spcPct val="150000"/>
                            </a:lnSpc>
                            <a:spcAft>
                              <a:spcPts val="0"/>
                            </a:spcAft>
                          </a:pPr>
                          <a:r>
                            <a:rPr lang="es-ES_tradnl" sz="1200" dirty="0">
                              <a:effectLst/>
                            </a:rPr>
                            <a:t>Flujo másico del agua de proceso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4853290"/>
                      </a:ext>
                    </a:extLst>
                  </a:tr>
                  <a:tr h="274320">
                    <a:tc>
                      <a:txBody>
                        <a:bodyPr/>
                        <a:lstStyle/>
                        <a:p>
                          <a:pPr algn="ctr">
                            <a:lnSpc>
                              <a:spcPct val="150000"/>
                            </a:lnSpc>
                            <a:spcAft>
                              <a:spcPts val="0"/>
                            </a:spcAft>
                          </a:pPr>
                          <a:r>
                            <a:rPr lang="es-ES_tradnl" sz="1200" dirty="0">
                              <a:effectLst/>
                            </a:rPr>
                            <a:t>A.res</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a:effectLst/>
                            </a:rPr>
                            <a:t>kg/h</a:t>
                          </a:r>
                          <a:endParaRPr lang="es-MX" sz="1200"/>
                        </a:p>
                      </a:txBody>
                      <a:tcPr marL="68580" marR="68580" marT="0" marB="0"/>
                    </a:tc>
                    <a:tc>
                      <a:txBody>
                        <a:bodyPr/>
                        <a:lstStyle/>
                        <a:p>
                          <a:endParaRPr lang="es-MX"/>
                        </a:p>
                      </a:txBody>
                      <a:tcPr marL="68580" marR="68580" marT="0" marB="0">
                        <a:blipFill>
                          <a:blip r:embed="rId2"/>
                          <a:stretch>
                            <a:fillRect l="-62727" t="-260870" r="-180909" b="-117391"/>
                          </a:stretch>
                        </a:blipFill>
                      </a:tcPr>
                    </a:tc>
                    <a:tc gridSpan="2">
                      <a:txBody>
                        <a:bodyPr/>
                        <a:lstStyle/>
                        <a:p>
                          <a:r>
                            <a:rPr lang="es-MX" sz="1200" dirty="0"/>
                            <a:t>4199,38</a:t>
                          </a:r>
                        </a:p>
                      </a:txBody>
                      <a:tcPr marL="68580" marR="68580" marT="0" marB="0"/>
                    </a:tc>
                    <a:tc hMerge="1">
                      <a:txBody>
                        <a:bodyPr/>
                        <a:lstStyle/>
                        <a:p>
                          <a:endParaRPr lang="es-MX" dirty="0"/>
                        </a:p>
                      </a:txBody>
                      <a:tcPr marL="68580" marR="68580" marT="0" marB="0"/>
                    </a:tc>
                    <a:tc>
                      <a:txBody>
                        <a:bodyPr/>
                        <a:lstStyle/>
                        <a:p>
                          <a:pPr algn="just">
                            <a:lnSpc>
                              <a:spcPct val="150000"/>
                            </a:lnSpc>
                            <a:spcAft>
                              <a:spcPts val="0"/>
                            </a:spcAft>
                          </a:pPr>
                          <a:r>
                            <a:rPr lang="es-ES_tradnl" sz="1200" dirty="0">
                              <a:effectLst/>
                            </a:rPr>
                            <a:t>Flujo másico del agua residual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562846"/>
                      </a:ext>
                    </a:extLst>
                  </a:tr>
                  <a:tr h="274320">
                    <a:tc>
                      <a:txBody>
                        <a:bodyPr/>
                        <a:lstStyle/>
                        <a:p>
                          <a:pPr algn="ctr">
                            <a:lnSpc>
                              <a:spcPct val="150000"/>
                            </a:lnSpc>
                            <a:spcAft>
                              <a:spcPts val="0"/>
                            </a:spcAft>
                          </a:pPr>
                          <a:r>
                            <a:rPr lang="es-ES_tradnl" sz="1200" dirty="0" err="1">
                              <a:effectLst/>
                            </a:rPr>
                            <a:t>FTsLA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s-ES_tradnl" sz="1200" dirty="0">
                              <a:effectLst/>
                            </a:rPr>
                            <a:t>kg/h</a:t>
                          </a:r>
                          <a:endParaRPr lang="es-MX" sz="1200" dirty="0"/>
                        </a:p>
                      </a:txBody>
                      <a:tcPr marL="68580" marR="68580" marT="0" marB="0"/>
                    </a:tc>
                    <a:tc>
                      <a:txBody>
                        <a:bodyPr/>
                        <a:lstStyle/>
                        <a:p>
                          <a:endParaRPr lang="es-MX"/>
                        </a:p>
                      </a:txBody>
                      <a:tcPr marL="68580" marR="68580" marT="0" marB="0">
                        <a:blipFill>
                          <a:blip r:embed="rId2"/>
                          <a:stretch>
                            <a:fillRect l="-62727" t="-368889" r="-180909" b="-20000"/>
                          </a:stretch>
                        </a:blipFill>
                      </a:tcPr>
                    </a:tc>
                    <a:tc gridSpan="2">
                      <a:txBody>
                        <a:bodyPr/>
                        <a:lstStyle/>
                        <a:p>
                          <a:r>
                            <a:rPr lang="es-MX" sz="1200" dirty="0"/>
                            <a:t>33835,76</a:t>
                          </a:r>
                        </a:p>
                      </a:txBody>
                      <a:tcPr marL="68580" marR="68580" marT="0" marB="0"/>
                    </a:tc>
                    <a:tc hMerge="1">
                      <a:txBody>
                        <a:bodyPr/>
                        <a:lstStyle/>
                        <a:p>
                          <a:endParaRPr lang="es-MX" dirty="0"/>
                        </a:p>
                      </a:txBody>
                      <a:tcPr/>
                    </a:tc>
                    <a:tc>
                      <a:txBody>
                        <a:bodyPr/>
                        <a:lstStyle/>
                        <a:p>
                          <a:pPr algn="just">
                            <a:lnSpc>
                              <a:spcPct val="150000"/>
                            </a:lnSpc>
                            <a:spcAft>
                              <a:spcPts val="0"/>
                            </a:spcAft>
                          </a:pPr>
                          <a:r>
                            <a:rPr lang="es-ES_tradnl" sz="1200" dirty="0">
                              <a:effectLst/>
                            </a:rPr>
                            <a:t>Flujo másico de la fracción turbo a la salida del lavado con agua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11281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FB96171F-B17B-4B48-8989-97D8EEBCB787}"/>
                  </a:ext>
                </a:extLst>
              </p:cNvPr>
              <p:cNvGraphicFramePr>
                <a:graphicFrameLocks noGrp="1"/>
              </p:cNvGraphicFramePr>
              <p:nvPr>
                <p:extLst>
                  <p:ext uri="{D42A27DB-BD31-4B8C-83A1-F6EECF244321}">
                    <p14:modId xmlns:p14="http://schemas.microsoft.com/office/powerpoint/2010/main" val="3481034348"/>
                  </p:ext>
                </p:extLst>
              </p:nvPr>
            </p:nvGraphicFramePr>
            <p:xfrm>
              <a:off x="378700" y="3429000"/>
              <a:ext cx="11508501" cy="1645920"/>
            </p:xfrm>
            <a:graphic>
              <a:graphicData uri="http://schemas.openxmlformats.org/drawingml/2006/table">
                <a:tbl>
                  <a:tblPr firstRow="1">
                    <a:tableStyleId>{3B4B98B0-60AC-42C2-AFA5-B58CD77FA1E5}</a:tableStyleId>
                  </a:tblPr>
                  <a:tblGrid>
                    <a:gridCol w="833791">
                      <a:extLst>
                        <a:ext uri="{9D8B030D-6E8A-4147-A177-3AD203B41FA5}">
                          <a16:colId xmlns:a16="http://schemas.microsoft.com/office/drawing/2014/main" val="821331560"/>
                        </a:ext>
                      </a:extLst>
                    </a:gridCol>
                    <a:gridCol w="1820257">
                      <a:extLst>
                        <a:ext uri="{9D8B030D-6E8A-4147-A177-3AD203B41FA5}">
                          <a16:colId xmlns:a16="http://schemas.microsoft.com/office/drawing/2014/main" val="1133057107"/>
                        </a:ext>
                      </a:extLst>
                    </a:gridCol>
                    <a:gridCol w="3859573">
                      <a:extLst>
                        <a:ext uri="{9D8B030D-6E8A-4147-A177-3AD203B41FA5}">
                          <a16:colId xmlns:a16="http://schemas.microsoft.com/office/drawing/2014/main" val="3128967229"/>
                        </a:ext>
                      </a:extLst>
                    </a:gridCol>
                    <a:gridCol w="1191621">
                      <a:extLst>
                        <a:ext uri="{9D8B030D-6E8A-4147-A177-3AD203B41FA5}">
                          <a16:colId xmlns:a16="http://schemas.microsoft.com/office/drawing/2014/main" val="576447795"/>
                        </a:ext>
                      </a:extLst>
                    </a:gridCol>
                    <a:gridCol w="3803259">
                      <a:extLst>
                        <a:ext uri="{9D8B030D-6E8A-4147-A177-3AD203B41FA5}">
                          <a16:colId xmlns:a16="http://schemas.microsoft.com/office/drawing/2014/main" val="227938823"/>
                        </a:ext>
                      </a:extLst>
                    </a:gridCol>
                  </a:tblGrid>
                  <a:tr h="189059">
                    <a:tc gridSpan="5">
                      <a:txBody>
                        <a:bodyPr/>
                        <a:lstStyle/>
                        <a:p>
                          <a:pPr algn="ctr">
                            <a:lnSpc>
                              <a:spcPct val="150000"/>
                            </a:lnSpc>
                            <a:spcAft>
                              <a:spcPts val="0"/>
                            </a:spcAft>
                          </a:pPr>
                          <a:r>
                            <a:rPr lang="es-ES_tradnl" sz="1200" dirty="0">
                              <a:effectLst/>
                            </a:rPr>
                            <a:t>Secado con sal</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48291373"/>
                      </a:ext>
                    </a:extLst>
                  </a:tr>
                  <a:tr h="0">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r>
                            <a:rPr lang="es-ES_tradnl" sz="1200" b="1" dirty="0">
                              <a:effectLst/>
                            </a:rPr>
                            <a:t>Unidad</a:t>
                          </a:r>
                          <a:endParaRPr lang="es-MX" sz="1200" b="1" dirty="0"/>
                        </a:p>
                      </a:txBody>
                      <a:tcPr marL="36569" marR="36569" marT="0" marB="0"/>
                    </a:tc>
                    <a:tc>
                      <a:txBody>
                        <a:bodyPr/>
                        <a:lstStyle/>
                        <a:p>
                          <a:pPr algn="ctr"/>
                          <a:r>
                            <a:rPr lang="es-ES_tradnl" sz="1200" b="1" dirty="0">
                              <a:effectLst/>
                            </a:rPr>
                            <a:t>Modelo Matemático</a:t>
                          </a:r>
                          <a:endParaRPr lang="es-MX" sz="1200" b="1" dirty="0"/>
                        </a:p>
                      </a:txBody>
                      <a:tcPr marL="36569" marR="36569" marT="0" marB="0"/>
                    </a:tc>
                    <a:tc>
                      <a:txBody>
                        <a:bodyPr/>
                        <a:lstStyle/>
                        <a:p>
                          <a:pPr algn="ctr"/>
                          <a:r>
                            <a:rPr lang="es-MX" sz="1200" b="1" dirty="0"/>
                            <a:t>Valor</a:t>
                          </a:r>
                        </a:p>
                      </a:txBody>
                      <a:tcPr marL="36569" marR="36569" marT="0" marB="0"/>
                    </a:tc>
                    <a:tc>
                      <a:txBody>
                        <a:bodyPr/>
                        <a:lstStyle/>
                        <a:p>
                          <a:pPr algn="ctr"/>
                          <a:r>
                            <a:rPr lang="es-ES_tradnl" sz="1200" b="1" dirty="0">
                              <a:effectLst/>
                            </a:rPr>
                            <a:t>Descripción</a:t>
                          </a:r>
                          <a:endParaRPr lang="es-MX" sz="1200" b="1" dirty="0"/>
                        </a:p>
                      </a:txBody>
                      <a:tcPr marL="36569" marR="36569" marT="0" marB="0"/>
                    </a:tc>
                    <a:extLst>
                      <a:ext uri="{0D108BD9-81ED-4DB2-BD59-A6C34878D82A}">
                        <a16:rowId xmlns:a16="http://schemas.microsoft.com/office/drawing/2014/main" val="2277168851"/>
                      </a:ext>
                    </a:extLst>
                  </a:tr>
                  <a:tr h="200025">
                    <a:tc>
                      <a:txBody>
                        <a:bodyPr/>
                        <a:lstStyle/>
                        <a:p>
                          <a:pPr algn="ctr">
                            <a:lnSpc>
                              <a:spcPct val="150000"/>
                            </a:lnSpc>
                            <a:spcAft>
                              <a:spcPts val="0"/>
                            </a:spcAft>
                          </a:pPr>
                          <a:r>
                            <a:rPr lang="es-ES_tradnl" sz="1200" dirty="0" err="1">
                              <a:effectLst/>
                            </a:rPr>
                            <a:t>ArFTsLA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a:effectLst/>
                            </a:rPr>
                            <a:t>kg/h</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m:t>
                                </m:r>
                                <m:r>
                                  <a:rPr lang="es-ES_tradnl" sz="1200">
                                    <a:effectLst/>
                                    <a:latin typeface="Cambria Math" panose="02040503050406030204" pitchFamily="18" charset="0"/>
                                  </a:rPr>
                                  <m:t>𝐹𝑇𝑠𝐿𝐴</m:t>
                                </m:r>
                                <m:r>
                                  <a:rPr lang="es-ES_tradnl" sz="1200">
                                    <a:effectLst/>
                                    <a:latin typeface="Cambria Math" panose="02040503050406030204" pitchFamily="18" charset="0"/>
                                  </a:rPr>
                                  <m:t>∗(</m:t>
                                </m:r>
                                <m:r>
                                  <a:rPr lang="es-ES_tradnl" sz="1200">
                                    <a:effectLst/>
                                    <a:latin typeface="Cambria Math" panose="02040503050406030204" pitchFamily="18" charset="0"/>
                                  </a:rPr>
                                  <m:t>h𝐹𝑇𝑒𝑆𝑆</m:t>
                                </m:r>
                                <m:r>
                                  <a:rPr lang="es-ES_tradnl" sz="1200">
                                    <a:effectLst/>
                                    <a:latin typeface="Cambria Math" panose="02040503050406030204" pitchFamily="18" charset="0"/>
                                  </a:rPr>
                                  <m:t>−</m:t>
                                </m:r>
                                <m:r>
                                  <a:rPr lang="es-ES_tradnl" sz="1200">
                                    <a:effectLst/>
                                    <a:latin typeface="Cambria Math" panose="02040503050406030204" pitchFamily="18" charset="0"/>
                                  </a:rPr>
                                  <m:t>h𝐹𝑇𝑠𝑆𝑆</m:t>
                                </m:r>
                                <m:r>
                                  <a:rPr lang="es-ES_tradnl" sz="1200">
                                    <a:effectLst/>
                                    <a:latin typeface="Cambria Math" panose="02040503050406030204" pitchFamily="18" charset="0"/>
                                  </a:rPr>
                                  <m:t>))∗</m:t>
                                </m:r>
                                <m:sSup>
                                  <m:sSupPr>
                                    <m:ctrlPr>
                                      <a:rPr lang="es-MX" sz="1200" i="1">
                                        <a:effectLst/>
                                        <a:latin typeface="Cambria Math" panose="02040503050406030204" pitchFamily="18" charset="0"/>
                                      </a:rPr>
                                    </m:ctrlPr>
                                  </m:sSupPr>
                                  <m:e>
                                    <m:r>
                                      <a:rPr lang="es-ES_tradnl" sz="1200">
                                        <a:effectLst/>
                                        <a:latin typeface="Cambria Math" panose="02040503050406030204" pitchFamily="18" charset="0"/>
                                      </a:rPr>
                                      <m:t>10</m:t>
                                    </m:r>
                                  </m:e>
                                  <m:sup>
                                    <m:r>
                                      <a:rPr lang="es-ES_tradnl" sz="1200">
                                        <a:effectLst/>
                                        <a:latin typeface="Cambria Math" panose="02040503050406030204" pitchFamily="18" charset="0"/>
                                      </a:rPr>
                                      <m:t>−6</m:t>
                                    </m:r>
                                  </m:sup>
                                </m:sSup>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r>
                            <a:rPr lang="es-MX" sz="1200" dirty="0"/>
                            <a:t>0,29</a:t>
                          </a:r>
                        </a:p>
                      </a:txBody>
                      <a:tcPr marL="36569" marR="36569" marT="0" marB="0"/>
                    </a:tc>
                    <a:tc>
                      <a:txBody>
                        <a:bodyPr/>
                        <a:lstStyle/>
                        <a:p>
                          <a:pPr algn="just">
                            <a:lnSpc>
                              <a:spcPct val="150000"/>
                            </a:lnSpc>
                            <a:spcAft>
                              <a:spcPts val="0"/>
                            </a:spcAft>
                          </a:pPr>
                          <a:r>
                            <a:rPr lang="es-ES_tradnl" sz="1200" dirty="0">
                              <a:effectLst/>
                            </a:rPr>
                            <a:t>Agua removida en la fracción turbo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980209453"/>
                      </a:ext>
                    </a:extLst>
                  </a:tr>
                  <a:tr h="142875">
                    <a:tc>
                      <a:txBody>
                        <a:bodyPr/>
                        <a:lstStyle/>
                        <a:p>
                          <a:pPr algn="ctr">
                            <a:lnSpc>
                              <a:spcPct val="150000"/>
                            </a:lnSpc>
                            <a:spcAft>
                              <a:spcPts val="0"/>
                            </a:spcAft>
                          </a:pPr>
                          <a:r>
                            <a:rPr lang="es-ES_tradnl" sz="1200" dirty="0" err="1">
                              <a:effectLst/>
                            </a:rPr>
                            <a:t>FTsSS</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a:effectLst/>
                            </a:rPr>
                            <a:t>kg/h</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𝐹𝑇𝑠𝐿𝐴</m:t>
                                </m:r>
                                <m:r>
                                  <a:rPr lang="es-ES_tradnl" sz="1200">
                                    <a:effectLst/>
                                    <a:latin typeface="Cambria Math" panose="02040503050406030204" pitchFamily="18" charset="0"/>
                                  </a:rPr>
                                  <m:t>−</m:t>
                                </m:r>
                                <m:r>
                                  <a:rPr lang="es-ES_tradnl" sz="1200">
                                    <a:effectLst/>
                                    <a:latin typeface="Cambria Math" panose="02040503050406030204" pitchFamily="18" charset="0"/>
                                  </a:rPr>
                                  <m:t>𝐴𝑟𝐹𝑇𝑠𝐿𝐴</m:t>
                                </m:r>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r>
                            <a:rPr lang="es-MX" sz="1200" dirty="0"/>
                            <a:t>33835,46</a:t>
                          </a:r>
                        </a:p>
                      </a:txBody>
                      <a:tcPr marL="36569" marR="36569" marT="0" marB="0"/>
                    </a:tc>
                    <a:tc>
                      <a:txBody>
                        <a:bodyPr/>
                        <a:lstStyle/>
                        <a:p>
                          <a:pPr algn="just">
                            <a:lnSpc>
                              <a:spcPct val="150000"/>
                            </a:lnSpc>
                            <a:spcAft>
                              <a:spcPts val="0"/>
                            </a:spcAft>
                          </a:pPr>
                          <a:r>
                            <a:rPr lang="es-ES_tradnl" sz="1200" dirty="0">
                              <a:effectLst/>
                            </a:rPr>
                            <a:t>Fracción turbo a la salida del secado con sal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707595626"/>
                      </a:ext>
                    </a:extLst>
                  </a:tr>
                  <a:tr h="180975">
                    <a:tc>
                      <a:txBody>
                        <a:bodyPr/>
                        <a:lstStyle/>
                        <a:p>
                          <a:pPr algn="ctr">
                            <a:lnSpc>
                              <a:spcPct val="150000"/>
                            </a:lnSpc>
                            <a:spcAft>
                              <a:spcPts val="0"/>
                            </a:spcAft>
                          </a:pPr>
                          <a:r>
                            <a:rPr lang="es-ES_tradnl" sz="1200">
                              <a:effectLst/>
                            </a:rPr>
                            <a:t>ApS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dirty="0" err="1">
                              <a:effectLst/>
                            </a:rPr>
                            <a:t>kgagua</a:t>
                          </a:r>
                          <a:r>
                            <a:rPr lang="es-ES_tradnl" sz="1200" dirty="0">
                              <a:effectLst/>
                            </a:rPr>
                            <a:t>/</a:t>
                          </a:r>
                          <a:r>
                            <a:rPr lang="es-ES_tradnl" sz="1200" dirty="0" err="1">
                              <a:effectLst/>
                            </a:rPr>
                            <a:t>Lsalmuera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m:t>
                                </m:r>
                                <m:r>
                                  <a:rPr lang="es-ES_tradnl" sz="1200">
                                    <a:effectLst/>
                                    <a:latin typeface="Cambria Math" panose="02040503050406030204" pitchFamily="18" charset="0"/>
                                  </a:rPr>
                                  <m:t>𝐹𝑇𝑠𝐿𝐴</m:t>
                                </m:r>
                                <m:r>
                                  <a:rPr lang="es-ES_tradnl" sz="1200">
                                    <a:effectLst/>
                                    <a:latin typeface="Cambria Math" panose="02040503050406030204" pitchFamily="18" charset="0"/>
                                  </a:rPr>
                                  <m:t>/</m:t>
                                </m:r>
                                <m:r>
                                  <a:rPr lang="es-ES_tradnl" sz="1200">
                                    <a:effectLst/>
                                    <a:latin typeface="Cambria Math" panose="02040503050406030204" pitchFamily="18" charset="0"/>
                                  </a:rPr>
                                  <m:t>𝐹𝑣𝑆</m:t>
                                </m:r>
                                <m:r>
                                  <a:rPr lang="es-ES_tradnl" sz="1200">
                                    <a:effectLst/>
                                    <a:latin typeface="Cambria Math" panose="02040503050406030204" pitchFamily="18" charset="0"/>
                                  </a:rPr>
                                  <m:t>)∗(</m:t>
                                </m:r>
                                <m:r>
                                  <a:rPr lang="es-ES_tradnl" sz="1200">
                                    <a:effectLst/>
                                    <a:latin typeface="Cambria Math" panose="02040503050406030204" pitchFamily="18" charset="0"/>
                                  </a:rPr>
                                  <m:t>h𝐹𝑇𝑒𝑆𝑆</m:t>
                                </m:r>
                                <m:r>
                                  <a:rPr lang="es-ES_tradnl" sz="1200">
                                    <a:effectLst/>
                                    <a:latin typeface="Cambria Math" panose="02040503050406030204" pitchFamily="18" charset="0"/>
                                  </a:rPr>
                                  <m:t>−</m:t>
                                </m:r>
                                <m:r>
                                  <a:rPr lang="es-ES_tradnl" sz="1200">
                                    <a:effectLst/>
                                    <a:latin typeface="Cambria Math" panose="02040503050406030204" pitchFamily="18" charset="0"/>
                                  </a:rPr>
                                  <m:t>h𝐹𝑇𝑠𝑆𝑆</m:t>
                                </m:r>
                                <m:r>
                                  <a:rPr lang="es-ES_tradnl" sz="1200">
                                    <a:effectLst/>
                                    <a:latin typeface="Cambria Math" panose="02040503050406030204" pitchFamily="18" charset="0"/>
                                  </a:rPr>
                                  <m:t>))∗</m:t>
                                </m:r>
                                <m:sSup>
                                  <m:sSupPr>
                                    <m:ctrlPr>
                                      <a:rPr lang="es-MX" sz="1200" i="1">
                                        <a:effectLst/>
                                        <a:latin typeface="Cambria Math" panose="02040503050406030204" pitchFamily="18" charset="0"/>
                                      </a:rPr>
                                    </m:ctrlPr>
                                  </m:sSupPr>
                                  <m:e>
                                    <m:r>
                                      <a:rPr lang="es-ES_tradnl" sz="1200">
                                        <a:effectLst/>
                                        <a:latin typeface="Cambria Math" panose="02040503050406030204" pitchFamily="18" charset="0"/>
                                      </a:rPr>
                                      <m:t>10</m:t>
                                    </m:r>
                                  </m:e>
                                  <m:sup>
                                    <m:r>
                                      <a:rPr lang="es-ES_tradnl" sz="1200">
                                        <a:effectLst/>
                                        <a:latin typeface="Cambria Math" panose="02040503050406030204" pitchFamily="18" charset="0"/>
                                      </a:rPr>
                                      <m:t>−6</m:t>
                                    </m:r>
                                  </m:sup>
                                </m:sSup>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r>
                            <a:rPr lang="es-MX" sz="1200" dirty="0"/>
                            <a:t>0,50</a:t>
                          </a:r>
                        </a:p>
                      </a:txBody>
                      <a:tcPr marL="36569" marR="36569" marT="0" marB="0"/>
                    </a:tc>
                    <a:tc>
                      <a:txBody>
                        <a:bodyPr/>
                        <a:lstStyle/>
                        <a:p>
                          <a:pPr algn="just">
                            <a:lnSpc>
                              <a:spcPct val="150000"/>
                            </a:lnSpc>
                            <a:spcAft>
                              <a:spcPts val="0"/>
                            </a:spcAft>
                          </a:pPr>
                          <a:r>
                            <a:rPr lang="es-ES_tradnl" sz="1200" dirty="0">
                              <a:effectLst/>
                            </a:rPr>
                            <a:t>Agua presente en la salmuera </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891827126"/>
                      </a:ext>
                    </a:extLst>
                  </a:tr>
                  <a:tr h="190500">
                    <a:tc>
                      <a:txBody>
                        <a:bodyPr/>
                        <a:lstStyle/>
                        <a:p>
                          <a:pPr algn="ctr">
                            <a:lnSpc>
                              <a:spcPct val="150000"/>
                            </a:lnSpc>
                            <a:spcAft>
                              <a:spcPts val="0"/>
                            </a:spcAft>
                          </a:pPr>
                          <a:r>
                            <a:rPr lang="es-ES_tradnl" sz="1200">
                              <a:effectLst/>
                            </a:rPr>
                            <a:t>Cs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dirty="0">
                              <a:effectLst/>
                            </a:rPr>
                            <a:t>kg sal/h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_tradnl" sz="1200">
                                    <a:effectLst/>
                                    <a:latin typeface="Cambria Math" panose="02040503050406030204" pitchFamily="18" charset="0"/>
                                  </a:rPr>
                                  <m:t>2,16∗</m:t>
                                </m:r>
                                <m:r>
                                  <a:rPr lang="es-ES_tradnl" sz="1200">
                                    <a:effectLst/>
                                    <a:latin typeface="Cambria Math" panose="02040503050406030204" pitchFamily="18" charset="0"/>
                                  </a:rPr>
                                  <m:t>𝐹𝑣𝑆</m:t>
                                </m:r>
                                <m:r>
                                  <a:rPr lang="es-ES_tradnl" sz="1200">
                                    <a:effectLst/>
                                    <a:latin typeface="Cambria Math" panose="02040503050406030204" pitchFamily="18" charset="0"/>
                                  </a:rPr>
                                  <m:t>∗(1−</m:t>
                                </m:r>
                                <m:r>
                                  <a:rPr lang="es-ES_tradnl" sz="1200">
                                    <a:effectLst/>
                                    <a:latin typeface="Cambria Math" panose="02040503050406030204" pitchFamily="18" charset="0"/>
                                  </a:rPr>
                                  <m:t>𝐴𝑝𝑆</m:t>
                                </m:r>
                                <m:r>
                                  <a:rPr lang="es-ES_tradnl" sz="1200">
                                    <a:effectLst/>
                                    <a:latin typeface="Cambria Math" panose="02040503050406030204" pitchFamily="18" charset="0"/>
                                  </a:rPr>
                                  <m:t>)</m:t>
                                </m:r>
                              </m:oMath>
                            </m:oMathPara>
                          </a14:m>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r>
                            <a:rPr lang="es-MX" sz="1200" dirty="0"/>
                            <a:t>9,02</a:t>
                          </a:r>
                        </a:p>
                      </a:txBody>
                      <a:tcPr marL="36569" marR="36569" marT="0" marB="0"/>
                    </a:tc>
                    <a:tc>
                      <a:txBody>
                        <a:bodyPr/>
                        <a:lstStyle/>
                        <a:p>
                          <a:pPr algn="just">
                            <a:lnSpc>
                              <a:spcPct val="150000"/>
                            </a:lnSpc>
                            <a:spcAft>
                              <a:spcPts val="0"/>
                            </a:spcAft>
                          </a:pPr>
                          <a:r>
                            <a:rPr lang="es-ES_tradnl" sz="1200" dirty="0">
                              <a:effectLst/>
                            </a:rPr>
                            <a:t>Consumo de sal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4090107775"/>
                      </a:ext>
                    </a:extLst>
                  </a:tr>
                </a:tbl>
              </a:graphicData>
            </a:graphic>
          </p:graphicFrame>
        </mc:Choice>
        <mc:Fallback xmlns="">
          <p:graphicFrame>
            <p:nvGraphicFramePr>
              <p:cNvPr id="8" name="Tabla 7">
                <a:extLst>
                  <a:ext uri="{FF2B5EF4-FFF2-40B4-BE49-F238E27FC236}">
                    <a16:creationId xmlns:a16="http://schemas.microsoft.com/office/drawing/2014/main" id="{FB96171F-B17B-4B48-8989-97D8EEBCB787}"/>
                  </a:ext>
                </a:extLst>
              </p:cNvPr>
              <p:cNvGraphicFramePr>
                <a:graphicFrameLocks noGrp="1"/>
              </p:cNvGraphicFramePr>
              <p:nvPr>
                <p:extLst>
                  <p:ext uri="{D42A27DB-BD31-4B8C-83A1-F6EECF244321}">
                    <p14:modId xmlns:p14="http://schemas.microsoft.com/office/powerpoint/2010/main" val="3481034348"/>
                  </p:ext>
                </p:extLst>
              </p:nvPr>
            </p:nvGraphicFramePr>
            <p:xfrm>
              <a:off x="378700" y="3429000"/>
              <a:ext cx="11508501" cy="1578230"/>
            </p:xfrm>
            <a:graphic>
              <a:graphicData uri="http://schemas.openxmlformats.org/drawingml/2006/table">
                <a:tbl>
                  <a:tblPr firstRow="1">
                    <a:tableStyleId>{3B4B98B0-60AC-42C2-AFA5-B58CD77FA1E5}</a:tableStyleId>
                  </a:tblPr>
                  <a:tblGrid>
                    <a:gridCol w="833791">
                      <a:extLst>
                        <a:ext uri="{9D8B030D-6E8A-4147-A177-3AD203B41FA5}">
                          <a16:colId xmlns:a16="http://schemas.microsoft.com/office/drawing/2014/main" val="821331560"/>
                        </a:ext>
                      </a:extLst>
                    </a:gridCol>
                    <a:gridCol w="1820257">
                      <a:extLst>
                        <a:ext uri="{9D8B030D-6E8A-4147-A177-3AD203B41FA5}">
                          <a16:colId xmlns:a16="http://schemas.microsoft.com/office/drawing/2014/main" val="1133057107"/>
                        </a:ext>
                      </a:extLst>
                    </a:gridCol>
                    <a:gridCol w="3859573">
                      <a:extLst>
                        <a:ext uri="{9D8B030D-6E8A-4147-A177-3AD203B41FA5}">
                          <a16:colId xmlns:a16="http://schemas.microsoft.com/office/drawing/2014/main" val="3128967229"/>
                        </a:ext>
                      </a:extLst>
                    </a:gridCol>
                    <a:gridCol w="1191621">
                      <a:extLst>
                        <a:ext uri="{9D8B030D-6E8A-4147-A177-3AD203B41FA5}">
                          <a16:colId xmlns:a16="http://schemas.microsoft.com/office/drawing/2014/main" val="576447795"/>
                        </a:ext>
                      </a:extLst>
                    </a:gridCol>
                    <a:gridCol w="3803259">
                      <a:extLst>
                        <a:ext uri="{9D8B030D-6E8A-4147-A177-3AD203B41FA5}">
                          <a16:colId xmlns:a16="http://schemas.microsoft.com/office/drawing/2014/main" val="227938823"/>
                        </a:ext>
                      </a:extLst>
                    </a:gridCol>
                  </a:tblGrid>
                  <a:tr h="240475">
                    <a:tc gridSpan="5">
                      <a:txBody>
                        <a:bodyPr/>
                        <a:lstStyle/>
                        <a:p>
                          <a:pPr algn="ctr">
                            <a:lnSpc>
                              <a:spcPct val="150000"/>
                            </a:lnSpc>
                            <a:spcAft>
                              <a:spcPts val="0"/>
                            </a:spcAft>
                          </a:pPr>
                          <a:r>
                            <a:rPr lang="es-ES_tradnl" sz="1200" dirty="0">
                              <a:effectLst/>
                            </a:rPr>
                            <a:t>Secado con sal</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648291373"/>
                      </a:ext>
                    </a:extLst>
                  </a:tr>
                  <a:tr h="240475">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r>
                            <a:rPr lang="es-ES_tradnl" sz="1200" b="1" dirty="0">
                              <a:effectLst/>
                            </a:rPr>
                            <a:t>Unidad</a:t>
                          </a:r>
                          <a:endParaRPr lang="es-MX" sz="1200" b="1" dirty="0"/>
                        </a:p>
                      </a:txBody>
                      <a:tcPr marL="36569" marR="36569" marT="0" marB="0"/>
                    </a:tc>
                    <a:tc>
                      <a:txBody>
                        <a:bodyPr/>
                        <a:lstStyle/>
                        <a:p>
                          <a:pPr algn="ctr"/>
                          <a:r>
                            <a:rPr lang="es-ES_tradnl" sz="1200" b="1" dirty="0">
                              <a:effectLst/>
                            </a:rPr>
                            <a:t>Modelo Matemático</a:t>
                          </a:r>
                          <a:endParaRPr lang="es-MX" sz="1200" b="1" dirty="0"/>
                        </a:p>
                      </a:txBody>
                      <a:tcPr marL="36569" marR="36569" marT="0" marB="0"/>
                    </a:tc>
                    <a:tc>
                      <a:txBody>
                        <a:bodyPr/>
                        <a:lstStyle/>
                        <a:p>
                          <a:pPr algn="ctr"/>
                          <a:r>
                            <a:rPr lang="es-MX" sz="1200" b="1" dirty="0"/>
                            <a:t>Valor</a:t>
                          </a:r>
                        </a:p>
                      </a:txBody>
                      <a:tcPr marL="36569" marR="36569" marT="0" marB="0"/>
                    </a:tc>
                    <a:tc>
                      <a:txBody>
                        <a:bodyPr/>
                        <a:lstStyle/>
                        <a:p>
                          <a:pPr algn="ctr"/>
                          <a:r>
                            <a:rPr lang="es-ES_tradnl" sz="1200" b="1" dirty="0">
                              <a:effectLst/>
                            </a:rPr>
                            <a:t>Descripción</a:t>
                          </a:r>
                          <a:endParaRPr lang="es-MX" sz="1200" b="1" dirty="0"/>
                        </a:p>
                      </a:txBody>
                      <a:tcPr marL="36569" marR="36569" marT="0" marB="0"/>
                    </a:tc>
                    <a:extLst>
                      <a:ext uri="{0D108BD9-81ED-4DB2-BD59-A6C34878D82A}">
                        <a16:rowId xmlns:a16="http://schemas.microsoft.com/office/drawing/2014/main" val="2277168851"/>
                      </a:ext>
                    </a:extLst>
                  </a:tr>
                  <a:tr h="274320">
                    <a:tc>
                      <a:txBody>
                        <a:bodyPr/>
                        <a:lstStyle/>
                        <a:p>
                          <a:pPr algn="ctr">
                            <a:lnSpc>
                              <a:spcPct val="150000"/>
                            </a:lnSpc>
                            <a:spcAft>
                              <a:spcPts val="0"/>
                            </a:spcAft>
                          </a:pPr>
                          <a:r>
                            <a:rPr lang="es-ES_tradnl" sz="1200" dirty="0" err="1">
                              <a:effectLst/>
                            </a:rPr>
                            <a:t>ArFTsLA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a:effectLst/>
                            </a:rPr>
                            <a:t>kg/h</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endParaRPr lang="es-MX"/>
                        </a:p>
                      </a:txBody>
                      <a:tcPr marL="36569" marR="36569" marT="0" marB="0">
                        <a:blipFill>
                          <a:blip r:embed="rId3"/>
                          <a:stretch>
                            <a:fillRect l="-68878" t="-177778" r="-129700" b="-322222"/>
                          </a:stretch>
                        </a:blipFill>
                      </a:tcPr>
                    </a:tc>
                    <a:tc>
                      <a:txBody>
                        <a:bodyPr/>
                        <a:lstStyle/>
                        <a:p>
                          <a:r>
                            <a:rPr lang="es-MX" sz="1200" dirty="0"/>
                            <a:t>0,29</a:t>
                          </a:r>
                        </a:p>
                      </a:txBody>
                      <a:tcPr marL="36569" marR="36569" marT="0" marB="0"/>
                    </a:tc>
                    <a:tc>
                      <a:txBody>
                        <a:bodyPr/>
                        <a:lstStyle/>
                        <a:p>
                          <a:pPr algn="just">
                            <a:lnSpc>
                              <a:spcPct val="150000"/>
                            </a:lnSpc>
                            <a:spcAft>
                              <a:spcPts val="0"/>
                            </a:spcAft>
                          </a:pPr>
                          <a:r>
                            <a:rPr lang="es-ES_tradnl" sz="1200" dirty="0">
                              <a:effectLst/>
                            </a:rPr>
                            <a:t>Agua removida en la fracción turbo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980209453"/>
                      </a:ext>
                    </a:extLst>
                  </a:tr>
                  <a:tr h="274320">
                    <a:tc>
                      <a:txBody>
                        <a:bodyPr/>
                        <a:lstStyle/>
                        <a:p>
                          <a:pPr algn="ctr">
                            <a:lnSpc>
                              <a:spcPct val="150000"/>
                            </a:lnSpc>
                            <a:spcAft>
                              <a:spcPts val="0"/>
                            </a:spcAft>
                          </a:pPr>
                          <a:r>
                            <a:rPr lang="es-ES_tradnl" sz="1200" dirty="0" err="1">
                              <a:effectLst/>
                            </a:rPr>
                            <a:t>FTsSS</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a:effectLst/>
                            </a:rPr>
                            <a:t>kg/h</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endParaRPr lang="es-MX"/>
                        </a:p>
                      </a:txBody>
                      <a:tcPr marL="36569" marR="36569" marT="0" marB="0">
                        <a:blipFill>
                          <a:blip r:embed="rId3"/>
                          <a:stretch>
                            <a:fillRect l="-68878" t="-271739" r="-129700" b="-215217"/>
                          </a:stretch>
                        </a:blipFill>
                      </a:tcPr>
                    </a:tc>
                    <a:tc>
                      <a:txBody>
                        <a:bodyPr/>
                        <a:lstStyle/>
                        <a:p>
                          <a:r>
                            <a:rPr lang="es-MX" sz="1200" dirty="0"/>
                            <a:t>33835,46</a:t>
                          </a:r>
                        </a:p>
                      </a:txBody>
                      <a:tcPr marL="36569" marR="36569" marT="0" marB="0"/>
                    </a:tc>
                    <a:tc>
                      <a:txBody>
                        <a:bodyPr/>
                        <a:lstStyle/>
                        <a:p>
                          <a:pPr algn="just">
                            <a:lnSpc>
                              <a:spcPct val="150000"/>
                            </a:lnSpc>
                            <a:spcAft>
                              <a:spcPts val="0"/>
                            </a:spcAft>
                          </a:pPr>
                          <a:r>
                            <a:rPr lang="es-ES_tradnl" sz="1200" dirty="0">
                              <a:effectLst/>
                            </a:rPr>
                            <a:t>Fracción turbo a la salida del secado con sal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707595626"/>
                      </a:ext>
                    </a:extLst>
                  </a:tr>
                  <a:tr h="274320">
                    <a:tc>
                      <a:txBody>
                        <a:bodyPr/>
                        <a:lstStyle/>
                        <a:p>
                          <a:pPr algn="ctr">
                            <a:lnSpc>
                              <a:spcPct val="150000"/>
                            </a:lnSpc>
                            <a:spcAft>
                              <a:spcPts val="0"/>
                            </a:spcAft>
                          </a:pPr>
                          <a:r>
                            <a:rPr lang="es-ES_tradnl" sz="1200">
                              <a:effectLst/>
                            </a:rPr>
                            <a:t>ApS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dirty="0" err="1">
                              <a:effectLst/>
                            </a:rPr>
                            <a:t>kgagua</a:t>
                          </a:r>
                          <a:r>
                            <a:rPr lang="es-ES_tradnl" sz="1200" dirty="0">
                              <a:effectLst/>
                            </a:rPr>
                            <a:t>/</a:t>
                          </a:r>
                          <a:r>
                            <a:rPr lang="es-ES_tradnl" sz="1200" dirty="0" err="1">
                              <a:effectLst/>
                            </a:rPr>
                            <a:t>Lsalmuera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endParaRPr lang="es-MX"/>
                        </a:p>
                      </a:txBody>
                      <a:tcPr marL="36569" marR="36569" marT="0" marB="0">
                        <a:blipFill>
                          <a:blip r:embed="rId3"/>
                          <a:stretch>
                            <a:fillRect l="-68878" t="-380000" r="-129700" b="-120000"/>
                          </a:stretch>
                        </a:blipFill>
                      </a:tcPr>
                    </a:tc>
                    <a:tc>
                      <a:txBody>
                        <a:bodyPr/>
                        <a:lstStyle/>
                        <a:p>
                          <a:r>
                            <a:rPr lang="es-MX" sz="1200" dirty="0"/>
                            <a:t>0,50</a:t>
                          </a:r>
                        </a:p>
                      </a:txBody>
                      <a:tcPr marL="36569" marR="36569" marT="0" marB="0"/>
                    </a:tc>
                    <a:tc>
                      <a:txBody>
                        <a:bodyPr/>
                        <a:lstStyle/>
                        <a:p>
                          <a:pPr algn="just">
                            <a:lnSpc>
                              <a:spcPct val="150000"/>
                            </a:lnSpc>
                            <a:spcAft>
                              <a:spcPts val="0"/>
                            </a:spcAft>
                          </a:pPr>
                          <a:r>
                            <a:rPr lang="es-ES_tradnl" sz="1200" dirty="0">
                              <a:effectLst/>
                            </a:rPr>
                            <a:t>Agua presente en la salmuera </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2891827126"/>
                      </a:ext>
                    </a:extLst>
                  </a:tr>
                  <a:tr h="274320">
                    <a:tc>
                      <a:txBody>
                        <a:bodyPr/>
                        <a:lstStyle/>
                        <a:p>
                          <a:pPr algn="ctr">
                            <a:lnSpc>
                              <a:spcPct val="150000"/>
                            </a:lnSpc>
                            <a:spcAft>
                              <a:spcPts val="0"/>
                            </a:spcAft>
                          </a:pPr>
                          <a:r>
                            <a:rPr lang="es-ES_tradnl" sz="1200">
                              <a:effectLst/>
                            </a:rPr>
                            <a:t>Cs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pPr algn="ctr">
                            <a:lnSpc>
                              <a:spcPct val="150000"/>
                            </a:lnSpc>
                            <a:spcAft>
                              <a:spcPts val="0"/>
                            </a:spcAft>
                          </a:pPr>
                          <a:r>
                            <a:rPr lang="es-ES_tradnl" sz="1200" dirty="0">
                              <a:effectLst/>
                            </a:rPr>
                            <a:t>kg sal/h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tc>
                      <a:txBody>
                        <a:bodyPr/>
                        <a:lstStyle/>
                        <a:p>
                          <a:endParaRPr lang="es-MX"/>
                        </a:p>
                      </a:txBody>
                      <a:tcPr marL="36569" marR="36569" marT="0" marB="0">
                        <a:blipFill>
                          <a:blip r:embed="rId3"/>
                          <a:stretch>
                            <a:fillRect l="-68878" t="-480000" r="-129700" b="-20000"/>
                          </a:stretch>
                        </a:blipFill>
                      </a:tcPr>
                    </a:tc>
                    <a:tc>
                      <a:txBody>
                        <a:bodyPr/>
                        <a:lstStyle/>
                        <a:p>
                          <a:r>
                            <a:rPr lang="es-MX" sz="1200" dirty="0"/>
                            <a:t>9,02</a:t>
                          </a:r>
                        </a:p>
                      </a:txBody>
                      <a:tcPr marL="36569" marR="36569" marT="0" marB="0"/>
                    </a:tc>
                    <a:tc>
                      <a:txBody>
                        <a:bodyPr/>
                        <a:lstStyle/>
                        <a:p>
                          <a:pPr algn="just">
                            <a:lnSpc>
                              <a:spcPct val="150000"/>
                            </a:lnSpc>
                            <a:spcAft>
                              <a:spcPts val="0"/>
                            </a:spcAft>
                          </a:pPr>
                          <a:r>
                            <a:rPr lang="es-ES_tradnl" sz="1200" dirty="0">
                              <a:effectLst/>
                            </a:rPr>
                            <a:t>Consumo de sal</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569" marR="36569" marT="0" marB="0"/>
                    </a:tc>
                    <a:extLst>
                      <a:ext uri="{0D108BD9-81ED-4DB2-BD59-A6C34878D82A}">
                        <a16:rowId xmlns:a16="http://schemas.microsoft.com/office/drawing/2014/main" val="40901077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DB41720A-B1E8-414D-83C4-A26BA9FB07D4}"/>
                  </a:ext>
                </a:extLst>
              </p:cNvPr>
              <p:cNvGraphicFramePr>
                <a:graphicFrameLocks noGrp="1"/>
              </p:cNvGraphicFramePr>
              <p:nvPr>
                <p:extLst>
                  <p:ext uri="{D42A27DB-BD31-4B8C-83A1-F6EECF244321}">
                    <p14:modId xmlns:p14="http://schemas.microsoft.com/office/powerpoint/2010/main" val="3769003183"/>
                  </p:ext>
                </p:extLst>
              </p:nvPr>
            </p:nvGraphicFramePr>
            <p:xfrm>
              <a:off x="378701" y="5304856"/>
              <a:ext cx="11508499" cy="1097280"/>
            </p:xfrm>
            <a:graphic>
              <a:graphicData uri="http://schemas.openxmlformats.org/drawingml/2006/table">
                <a:tbl>
                  <a:tblPr firstRow="1">
                    <a:tableStyleId>{3B4B98B0-60AC-42C2-AFA5-B58CD77FA1E5}</a:tableStyleId>
                  </a:tblPr>
                  <a:tblGrid>
                    <a:gridCol w="877522">
                      <a:extLst>
                        <a:ext uri="{9D8B030D-6E8A-4147-A177-3AD203B41FA5}">
                          <a16:colId xmlns:a16="http://schemas.microsoft.com/office/drawing/2014/main" val="1628733840"/>
                        </a:ext>
                      </a:extLst>
                    </a:gridCol>
                    <a:gridCol w="1779241">
                      <a:extLst>
                        <a:ext uri="{9D8B030D-6E8A-4147-A177-3AD203B41FA5}">
                          <a16:colId xmlns:a16="http://schemas.microsoft.com/office/drawing/2014/main" val="1135864399"/>
                        </a:ext>
                      </a:extLst>
                    </a:gridCol>
                    <a:gridCol w="3112091">
                      <a:extLst>
                        <a:ext uri="{9D8B030D-6E8A-4147-A177-3AD203B41FA5}">
                          <a16:colId xmlns:a16="http://schemas.microsoft.com/office/drawing/2014/main" val="752759233"/>
                        </a:ext>
                      </a:extLst>
                    </a:gridCol>
                    <a:gridCol w="1002364">
                      <a:extLst>
                        <a:ext uri="{9D8B030D-6E8A-4147-A177-3AD203B41FA5}">
                          <a16:colId xmlns:a16="http://schemas.microsoft.com/office/drawing/2014/main" val="2095988869"/>
                        </a:ext>
                      </a:extLst>
                    </a:gridCol>
                    <a:gridCol w="4737281">
                      <a:extLst>
                        <a:ext uri="{9D8B030D-6E8A-4147-A177-3AD203B41FA5}">
                          <a16:colId xmlns:a16="http://schemas.microsoft.com/office/drawing/2014/main" val="3217844702"/>
                        </a:ext>
                      </a:extLst>
                    </a:gridCol>
                  </a:tblGrid>
                  <a:tr h="199407">
                    <a:tc gridSpan="5">
                      <a:txBody>
                        <a:bodyPr/>
                        <a:lstStyle/>
                        <a:p>
                          <a:pPr algn="ctr">
                            <a:lnSpc>
                              <a:spcPct val="150000"/>
                            </a:lnSpc>
                            <a:spcAft>
                              <a:spcPts val="0"/>
                            </a:spcAft>
                          </a:pPr>
                          <a:r>
                            <a:rPr lang="es-ES_tradnl" sz="1200" dirty="0">
                              <a:effectLst/>
                            </a:rPr>
                            <a:t>Filtración con arcilla </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79071267"/>
                      </a:ext>
                    </a:extLst>
                  </a:tr>
                  <a:tr h="211264">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r>
                            <a:rPr lang="es-ES_tradnl" sz="1200" b="1" dirty="0">
                              <a:effectLst/>
                            </a:rPr>
                            <a:t>Unidad</a:t>
                          </a:r>
                          <a:endParaRPr lang="es-MX" sz="1200" b="1" dirty="0"/>
                        </a:p>
                      </a:txBody>
                      <a:tcPr marL="56868" marR="56868" marT="0" marB="0"/>
                    </a:tc>
                    <a:tc>
                      <a:txBody>
                        <a:bodyPr/>
                        <a:lstStyle/>
                        <a:p>
                          <a:pPr algn="ctr"/>
                          <a:r>
                            <a:rPr lang="es-ES_tradnl" sz="1200" b="1" dirty="0">
                              <a:effectLst/>
                            </a:rPr>
                            <a:t>Modelo Matemático</a:t>
                          </a:r>
                          <a:endParaRPr lang="es-MX" sz="1200" b="1" dirty="0"/>
                        </a:p>
                      </a:txBody>
                      <a:tcPr marL="56868" marR="56868" marT="0" marB="0"/>
                    </a:tc>
                    <a:tc>
                      <a:txBody>
                        <a:bodyPr/>
                        <a:lstStyle/>
                        <a:p>
                          <a:pPr algn="ctr"/>
                          <a:r>
                            <a:rPr lang="es-MX" sz="1200" b="1" dirty="0"/>
                            <a:t>Valor</a:t>
                          </a:r>
                        </a:p>
                      </a:txBody>
                      <a:tcPr marL="56868" marR="56868" marT="0" marB="0"/>
                    </a:tc>
                    <a:tc>
                      <a:txBody>
                        <a:bodyPr/>
                        <a:lstStyle/>
                        <a:p>
                          <a:pPr algn="ctr">
                            <a:lnSpc>
                              <a:spcPct val="150000"/>
                            </a:lnSpc>
                            <a:spcAft>
                              <a:spcPts val="0"/>
                            </a:spcAft>
                          </a:pPr>
                          <a:r>
                            <a:rPr lang="es-ES_tradnl" sz="1200" b="1" dirty="0">
                              <a:effectLst/>
                            </a:rPr>
                            <a:t>Descripción</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extLst>
                      <a:ext uri="{0D108BD9-81ED-4DB2-BD59-A6C34878D82A}">
                        <a16:rowId xmlns:a16="http://schemas.microsoft.com/office/drawing/2014/main" val="2920980502"/>
                      </a:ext>
                    </a:extLst>
                  </a:tr>
                  <a:tr h="190500">
                    <a:tc>
                      <a:txBody>
                        <a:bodyPr/>
                        <a:lstStyle/>
                        <a:p>
                          <a:pPr algn="ctr">
                            <a:lnSpc>
                              <a:spcPct val="150000"/>
                            </a:lnSpc>
                            <a:spcAft>
                              <a:spcPts val="0"/>
                            </a:spcAft>
                          </a:pPr>
                          <a:r>
                            <a:rPr lang="es-ES_tradnl" sz="1200" dirty="0" err="1">
                              <a:effectLst/>
                            </a:rPr>
                            <a:t>FTsLFA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lnSpc>
                              <a:spcPct val="150000"/>
                            </a:lnSpc>
                            <a:spcAft>
                              <a:spcPts val="0"/>
                            </a:spcAft>
                          </a:pPr>
                          <a:r>
                            <a:rPr lang="es-ES_tradnl" sz="1200" dirty="0">
                              <a:effectLst/>
                            </a:rPr>
                            <a:t>kg/h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14:m>
                            <m:oMathPara xmlns:m="http://schemas.openxmlformats.org/officeDocument/2006/math">
                              <m:oMathParaPr>
                                <m:jc m:val="centerGroup"/>
                              </m:oMathParaPr>
                              <m:oMath xmlns:m="http://schemas.openxmlformats.org/officeDocument/2006/math">
                                <m:r>
                                  <a:rPr lang="es-ES_tradnl" sz="1200" smtClean="0">
                                    <a:effectLst/>
                                    <a:latin typeface="Cambria Math" panose="02040503050406030204" pitchFamily="18" charset="0"/>
                                  </a:rPr>
                                  <m:t>𝐹𝑇𝑠𝑆𝑆</m:t>
                                </m:r>
                                <m:r>
                                  <a:rPr lang="es-ES_tradnl" sz="1200" smtClean="0">
                                    <a:effectLst/>
                                    <a:latin typeface="Cambria Math" panose="02040503050406030204" pitchFamily="18" charset="0"/>
                                  </a:rPr>
                                  <m:t>∗(</m:t>
                                </m:r>
                                <m:r>
                                  <a:rPr lang="es-ES_tradnl" sz="1200" smtClean="0">
                                    <a:effectLst/>
                                    <a:latin typeface="Cambria Math" panose="02040503050406030204" pitchFamily="18" charset="0"/>
                                  </a:rPr>
                                  <m:t>𝑐𝐹𝑇𝑒𝐹𝐴</m:t>
                                </m:r>
                                <m:r>
                                  <a:rPr lang="es-ES_tradnl" sz="1200" smtClean="0">
                                    <a:effectLst/>
                                    <a:latin typeface="Cambria Math" panose="02040503050406030204" pitchFamily="18" charset="0"/>
                                  </a:rPr>
                                  <m:t>/</m:t>
                                </m:r>
                                <m:r>
                                  <a:rPr lang="es-ES_tradnl" sz="1200" smtClean="0">
                                    <a:effectLst/>
                                    <a:latin typeface="Cambria Math" panose="02040503050406030204" pitchFamily="18" charset="0"/>
                                  </a:rPr>
                                  <m:t>𝑐𝐹𝑇𝑠𝐹𝐴</m:t>
                                </m:r>
                                <m:r>
                                  <a:rPr lang="es-ES_tradnl" sz="1200" smtClean="0">
                                    <a:effectLst/>
                                    <a:latin typeface="Cambria Math" panose="02040503050406030204" pitchFamily="18" charset="0"/>
                                  </a:rPr>
                                  <m:t>)</m:t>
                                </m:r>
                              </m:oMath>
                            </m:oMathPara>
                          </a14:m>
                          <a:endParaRPr lang="es-MX" sz="1200" dirty="0"/>
                        </a:p>
                      </a:txBody>
                      <a:tcPr marL="56868" marR="56868" marT="0" marB="0"/>
                    </a:tc>
                    <a:tc>
                      <a:txBody>
                        <a:bodyPr/>
                        <a:lstStyle/>
                        <a:p>
                          <a:r>
                            <a:rPr lang="es-MX" sz="1200" dirty="0"/>
                            <a:t>33818,40</a:t>
                          </a:r>
                        </a:p>
                      </a:txBody>
                      <a:tcPr marL="56868" marR="56868" marT="0" marB="0"/>
                    </a:tc>
                    <a:tc>
                      <a:txBody>
                        <a:bodyPr/>
                        <a:lstStyle/>
                        <a:p>
                          <a:r>
                            <a:rPr lang="es-ES_tradnl" sz="1200" dirty="0">
                              <a:effectLst/>
                            </a:rPr>
                            <a:t>Fracción turbo a la salida de la filtración con calidad de Jet-A1</a:t>
                          </a:r>
                          <a:endParaRPr lang="es-MX" sz="1200" dirty="0"/>
                        </a:p>
                      </a:txBody>
                      <a:tcPr marL="56868" marR="56868" marT="0" marB="0"/>
                    </a:tc>
                    <a:extLst>
                      <a:ext uri="{0D108BD9-81ED-4DB2-BD59-A6C34878D82A}">
                        <a16:rowId xmlns:a16="http://schemas.microsoft.com/office/drawing/2014/main" val="3491495377"/>
                      </a:ext>
                    </a:extLst>
                  </a:tr>
                  <a:tr h="180657">
                    <a:tc>
                      <a:txBody>
                        <a:bodyPr/>
                        <a:lstStyle/>
                        <a:p>
                          <a:pPr algn="ctr">
                            <a:lnSpc>
                              <a:spcPct val="150000"/>
                            </a:lnSpc>
                            <a:spcAft>
                              <a:spcPts val="0"/>
                            </a:spcAft>
                          </a:pPr>
                          <a:r>
                            <a:rPr lang="es-ES_tradnl" sz="1200">
                              <a:effectLst/>
                            </a:rPr>
                            <a:t>IrLFA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lnSpc>
                              <a:spcPct val="150000"/>
                            </a:lnSpc>
                            <a:spcAft>
                              <a:spcPts val="0"/>
                            </a:spcAft>
                          </a:pPr>
                          <a:r>
                            <a:rPr lang="es-ES_tradnl" sz="1200" dirty="0">
                              <a:effectLst/>
                            </a:rPr>
                            <a:t>kg/h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14:m>
                            <m:oMathPara xmlns:m="http://schemas.openxmlformats.org/officeDocument/2006/math">
                              <m:oMathParaPr>
                                <m:jc m:val="centerGroup"/>
                              </m:oMathParaPr>
                              <m:oMath xmlns:m="http://schemas.openxmlformats.org/officeDocument/2006/math">
                                <m:r>
                                  <a:rPr lang="es-ES_tradnl" sz="1200" smtClean="0">
                                    <a:effectLst/>
                                    <a:latin typeface="Cambria Math" panose="02040503050406030204" pitchFamily="18" charset="0"/>
                                  </a:rPr>
                                  <m:t>𝐹𝑇𝑠𝑆𝑆</m:t>
                                </m:r>
                                <m:r>
                                  <a:rPr lang="es-ES_tradnl" sz="1200" smtClean="0">
                                    <a:effectLst/>
                                    <a:latin typeface="Cambria Math" panose="02040503050406030204" pitchFamily="18" charset="0"/>
                                  </a:rPr>
                                  <m:t>−</m:t>
                                </m:r>
                                <m:r>
                                  <a:rPr lang="es-ES_tradnl" sz="1200" smtClean="0">
                                    <a:effectLst/>
                                    <a:latin typeface="Cambria Math" panose="02040503050406030204" pitchFamily="18" charset="0"/>
                                  </a:rPr>
                                  <m:t>𝐹𝑇𝑠𝐿𝐹𝐴</m:t>
                                </m:r>
                              </m:oMath>
                            </m:oMathPara>
                          </a14:m>
                          <a:endParaRPr lang="es-MX" sz="1200" dirty="0"/>
                        </a:p>
                      </a:txBody>
                      <a:tcPr marL="56868" marR="56868" marT="0" marB="0"/>
                    </a:tc>
                    <a:tc>
                      <a:txBody>
                        <a:bodyPr/>
                        <a:lstStyle/>
                        <a:p>
                          <a:r>
                            <a:rPr lang="es-MX" sz="1200" dirty="0"/>
                            <a:t>17,06</a:t>
                          </a:r>
                        </a:p>
                      </a:txBody>
                      <a:tcPr marL="56868" marR="56868" marT="0" marB="0"/>
                    </a:tc>
                    <a:tc>
                      <a:txBody>
                        <a:bodyPr/>
                        <a:lstStyle/>
                        <a:p>
                          <a:r>
                            <a:rPr lang="es-ES_tradnl" sz="1200" dirty="0">
                              <a:effectLst/>
                            </a:rPr>
                            <a:t>Impurezas retenidas en el lecho fijo de arcilla</a:t>
                          </a:r>
                          <a:endParaRPr lang="es-MX" sz="1200" dirty="0"/>
                        </a:p>
                      </a:txBody>
                      <a:tcPr marL="56868" marR="56868" marT="0" marB="0"/>
                    </a:tc>
                    <a:extLst>
                      <a:ext uri="{0D108BD9-81ED-4DB2-BD59-A6C34878D82A}">
                        <a16:rowId xmlns:a16="http://schemas.microsoft.com/office/drawing/2014/main" val="2793764211"/>
                      </a:ext>
                    </a:extLst>
                  </a:tr>
                </a:tbl>
              </a:graphicData>
            </a:graphic>
          </p:graphicFrame>
        </mc:Choice>
        <mc:Fallback xmlns="">
          <p:graphicFrame>
            <p:nvGraphicFramePr>
              <p:cNvPr id="9" name="Tabla 8">
                <a:extLst>
                  <a:ext uri="{FF2B5EF4-FFF2-40B4-BE49-F238E27FC236}">
                    <a16:creationId xmlns:a16="http://schemas.microsoft.com/office/drawing/2014/main" id="{DB41720A-B1E8-414D-83C4-A26BA9FB07D4}"/>
                  </a:ext>
                </a:extLst>
              </p:cNvPr>
              <p:cNvGraphicFramePr>
                <a:graphicFrameLocks noGrp="1"/>
              </p:cNvGraphicFramePr>
              <p:nvPr>
                <p:extLst>
                  <p:ext uri="{D42A27DB-BD31-4B8C-83A1-F6EECF244321}">
                    <p14:modId xmlns:p14="http://schemas.microsoft.com/office/powerpoint/2010/main" val="3769003183"/>
                  </p:ext>
                </p:extLst>
              </p:nvPr>
            </p:nvGraphicFramePr>
            <p:xfrm>
              <a:off x="378701" y="5304856"/>
              <a:ext cx="11508499" cy="961900"/>
            </p:xfrm>
            <a:graphic>
              <a:graphicData uri="http://schemas.openxmlformats.org/drawingml/2006/table">
                <a:tbl>
                  <a:tblPr firstRow="1">
                    <a:tableStyleId>{3B4B98B0-60AC-42C2-AFA5-B58CD77FA1E5}</a:tableStyleId>
                  </a:tblPr>
                  <a:tblGrid>
                    <a:gridCol w="877522">
                      <a:extLst>
                        <a:ext uri="{9D8B030D-6E8A-4147-A177-3AD203B41FA5}">
                          <a16:colId xmlns:a16="http://schemas.microsoft.com/office/drawing/2014/main" val="1628733840"/>
                        </a:ext>
                      </a:extLst>
                    </a:gridCol>
                    <a:gridCol w="1779241">
                      <a:extLst>
                        <a:ext uri="{9D8B030D-6E8A-4147-A177-3AD203B41FA5}">
                          <a16:colId xmlns:a16="http://schemas.microsoft.com/office/drawing/2014/main" val="1135864399"/>
                        </a:ext>
                      </a:extLst>
                    </a:gridCol>
                    <a:gridCol w="3112091">
                      <a:extLst>
                        <a:ext uri="{9D8B030D-6E8A-4147-A177-3AD203B41FA5}">
                          <a16:colId xmlns:a16="http://schemas.microsoft.com/office/drawing/2014/main" val="752759233"/>
                        </a:ext>
                      </a:extLst>
                    </a:gridCol>
                    <a:gridCol w="1002364">
                      <a:extLst>
                        <a:ext uri="{9D8B030D-6E8A-4147-A177-3AD203B41FA5}">
                          <a16:colId xmlns:a16="http://schemas.microsoft.com/office/drawing/2014/main" val="2095988869"/>
                        </a:ext>
                      </a:extLst>
                    </a:gridCol>
                    <a:gridCol w="4737281">
                      <a:extLst>
                        <a:ext uri="{9D8B030D-6E8A-4147-A177-3AD203B41FA5}">
                          <a16:colId xmlns:a16="http://schemas.microsoft.com/office/drawing/2014/main" val="3217844702"/>
                        </a:ext>
                      </a:extLst>
                    </a:gridCol>
                  </a:tblGrid>
                  <a:tr h="240475">
                    <a:tc gridSpan="5">
                      <a:txBody>
                        <a:bodyPr/>
                        <a:lstStyle/>
                        <a:p>
                          <a:pPr algn="ctr">
                            <a:lnSpc>
                              <a:spcPct val="150000"/>
                            </a:lnSpc>
                            <a:spcAft>
                              <a:spcPts val="0"/>
                            </a:spcAft>
                          </a:pPr>
                          <a:r>
                            <a:rPr lang="es-ES_tradnl" sz="1200" dirty="0">
                              <a:effectLst/>
                            </a:rPr>
                            <a:t>Filtración con arcilla </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279071267"/>
                      </a:ext>
                    </a:extLst>
                  </a:tr>
                  <a:tr h="240475">
                    <a:tc>
                      <a:txBody>
                        <a:bodyPr/>
                        <a:lstStyle/>
                        <a:p>
                          <a:pPr algn="ctr">
                            <a:lnSpc>
                              <a:spcPct val="150000"/>
                            </a:lnSpc>
                            <a:spcAft>
                              <a:spcPts val="0"/>
                            </a:spcAft>
                          </a:pPr>
                          <a:r>
                            <a:rPr lang="es-ES_tradnl" sz="1200" b="1">
                              <a:effectLst/>
                            </a:rPr>
                            <a:t>ID</a:t>
                          </a:r>
                          <a:endParaRPr lang="es-MX" sz="1200" b="1">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r>
                            <a:rPr lang="es-ES_tradnl" sz="1200" b="1" dirty="0">
                              <a:effectLst/>
                            </a:rPr>
                            <a:t>Unidad</a:t>
                          </a:r>
                          <a:endParaRPr lang="es-MX" sz="1200" b="1" dirty="0"/>
                        </a:p>
                      </a:txBody>
                      <a:tcPr marL="56868" marR="56868" marT="0" marB="0"/>
                    </a:tc>
                    <a:tc>
                      <a:txBody>
                        <a:bodyPr/>
                        <a:lstStyle/>
                        <a:p>
                          <a:pPr algn="ctr"/>
                          <a:r>
                            <a:rPr lang="es-ES_tradnl" sz="1200" b="1" dirty="0">
                              <a:effectLst/>
                            </a:rPr>
                            <a:t>Modelo Matemático</a:t>
                          </a:r>
                          <a:endParaRPr lang="es-MX" sz="1200" b="1" dirty="0"/>
                        </a:p>
                      </a:txBody>
                      <a:tcPr marL="56868" marR="56868" marT="0" marB="0"/>
                    </a:tc>
                    <a:tc>
                      <a:txBody>
                        <a:bodyPr/>
                        <a:lstStyle/>
                        <a:p>
                          <a:pPr algn="ctr"/>
                          <a:r>
                            <a:rPr lang="es-MX" sz="1200" b="1" dirty="0"/>
                            <a:t>Valor</a:t>
                          </a:r>
                        </a:p>
                      </a:txBody>
                      <a:tcPr marL="56868" marR="56868" marT="0" marB="0"/>
                    </a:tc>
                    <a:tc>
                      <a:txBody>
                        <a:bodyPr/>
                        <a:lstStyle/>
                        <a:p>
                          <a:pPr algn="ctr">
                            <a:lnSpc>
                              <a:spcPct val="150000"/>
                            </a:lnSpc>
                            <a:spcAft>
                              <a:spcPts val="0"/>
                            </a:spcAft>
                          </a:pPr>
                          <a:r>
                            <a:rPr lang="es-ES_tradnl" sz="1200" b="1" dirty="0">
                              <a:effectLst/>
                            </a:rPr>
                            <a:t>Descripción</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extLst>
                      <a:ext uri="{0D108BD9-81ED-4DB2-BD59-A6C34878D82A}">
                        <a16:rowId xmlns:a16="http://schemas.microsoft.com/office/drawing/2014/main" val="2920980502"/>
                      </a:ext>
                    </a:extLst>
                  </a:tr>
                  <a:tr h="240475">
                    <a:tc>
                      <a:txBody>
                        <a:bodyPr/>
                        <a:lstStyle/>
                        <a:p>
                          <a:pPr algn="ctr">
                            <a:lnSpc>
                              <a:spcPct val="150000"/>
                            </a:lnSpc>
                            <a:spcAft>
                              <a:spcPts val="0"/>
                            </a:spcAft>
                          </a:pPr>
                          <a:r>
                            <a:rPr lang="es-ES_tradnl" sz="1200" dirty="0" err="1">
                              <a:effectLst/>
                            </a:rPr>
                            <a:t>FTsLFA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lnSpc>
                              <a:spcPct val="150000"/>
                            </a:lnSpc>
                            <a:spcAft>
                              <a:spcPts val="0"/>
                            </a:spcAft>
                          </a:pPr>
                          <a:r>
                            <a:rPr lang="es-ES_tradnl" sz="1200" dirty="0">
                              <a:effectLst/>
                            </a:rPr>
                            <a:t>kg/h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endParaRPr lang="es-MX"/>
                        </a:p>
                      </a:txBody>
                      <a:tcPr marL="56868" marR="56868" marT="0" marB="0">
                        <a:blipFill>
                          <a:blip r:embed="rId4"/>
                          <a:stretch>
                            <a:fillRect l="-85490" t="-207692" r="-185098" b="-138462"/>
                          </a:stretch>
                        </a:blipFill>
                      </a:tcPr>
                    </a:tc>
                    <a:tc>
                      <a:txBody>
                        <a:bodyPr/>
                        <a:lstStyle/>
                        <a:p>
                          <a:r>
                            <a:rPr lang="es-MX" sz="1200" dirty="0"/>
                            <a:t>33818,40</a:t>
                          </a:r>
                        </a:p>
                      </a:txBody>
                      <a:tcPr marL="56868" marR="56868" marT="0" marB="0"/>
                    </a:tc>
                    <a:tc>
                      <a:txBody>
                        <a:bodyPr/>
                        <a:lstStyle/>
                        <a:p>
                          <a:r>
                            <a:rPr lang="es-ES_tradnl" sz="1200" dirty="0">
                              <a:effectLst/>
                            </a:rPr>
                            <a:t>Fracción turbo a la salida de la filtración con calidad de Jet-A1</a:t>
                          </a:r>
                          <a:endParaRPr lang="es-MX" sz="1200" dirty="0"/>
                        </a:p>
                      </a:txBody>
                      <a:tcPr marL="56868" marR="56868" marT="0" marB="0"/>
                    </a:tc>
                    <a:extLst>
                      <a:ext uri="{0D108BD9-81ED-4DB2-BD59-A6C34878D82A}">
                        <a16:rowId xmlns:a16="http://schemas.microsoft.com/office/drawing/2014/main" val="3491495377"/>
                      </a:ext>
                    </a:extLst>
                  </a:tr>
                  <a:tr h="240475">
                    <a:tc>
                      <a:txBody>
                        <a:bodyPr/>
                        <a:lstStyle/>
                        <a:p>
                          <a:pPr algn="ctr">
                            <a:lnSpc>
                              <a:spcPct val="150000"/>
                            </a:lnSpc>
                            <a:spcAft>
                              <a:spcPts val="0"/>
                            </a:spcAft>
                          </a:pPr>
                          <a:r>
                            <a:rPr lang="es-ES_tradnl" sz="1200">
                              <a:effectLst/>
                            </a:rPr>
                            <a:t>IrLFA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pPr algn="ctr">
                            <a:lnSpc>
                              <a:spcPct val="150000"/>
                            </a:lnSpc>
                            <a:spcAft>
                              <a:spcPts val="0"/>
                            </a:spcAft>
                          </a:pPr>
                          <a:r>
                            <a:rPr lang="es-ES_tradnl" sz="1200" dirty="0">
                              <a:effectLst/>
                            </a:rPr>
                            <a:t>kg/h</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868" marR="56868" marT="0" marB="0"/>
                    </a:tc>
                    <a:tc>
                      <a:txBody>
                        <a:bodyPr/>
                        <a:lstStyle/>
                        <a:p>
                          <a:endParaRPr lang="es-MX"/>
                        </a:p>
                      </a:txBody>
                      <a:tcPr marL="56868" marR="56868" marT="0" marB="0">
                        <a:blipFill>
                          <a:blip r:embed="rId4"/>
                          <a:stretch>
                            <a:fillRect l="-85490" t="-300000" r="-185098" b="-35000"/>
                          </a:stretch>
                        </a:blipFill>
                      </a:tcPr>
                    </a:tc>
                    <a:tc>
                      <a:txBody>
                        <a:bodyPr/>
                        <a:lstStyle/>
                        <a:p>
                          <a:r>
                            <a:rPr lang="es-MX" sz="1200" dirty="0"/>
                            <a:t>17,06</a:t>
                          </a:r>
                        </a:p>
                      </a:txBody>
                      <a:tcPr marL="56868" marR="56868" marT="0" marB="0"/>
                    </a:tc>
                    <a:tc>
                      <a:txBody>
                        <a:bodyPr/>
                        <a:lstStyle/>
                        <a:p>
                          <a:r>
                            <a:rPr lang="es-ES_tradnl" sz="1200" dirty="0">
                              <a:effectLst/>
                            </a:rPr>
                            <a:t>Impurezas retenidas en el lecho fijo de arcilla</a:t>
                          </a:r>
                          <a:endParaRPr lang="es-MX" sz="1200" dirty="0"/>
                        </a:p>
                      </a:txBody>
                      <a:tcPr marL="56868" marR="56868" marT="0" marB="0"/>
                    </a:tc>
                    <a:extLst>
                      <a:ext uri="{0D108BD9-81ED-4DB2-BD59-A6C34878D82A}">
                        <a16:rowId xmlns:a16="http://schemas.microsoft.com/office/drawing/2014/main" val="2793764211"/>
                      </a:ext>
                    </a:extLst>
                  </a:tr>
                </a:tbl>
              </a:graphicData>
            </a:graphic>
          </p:graphicFrame>
        </mc:Fallback>
      </mc:AlternateContent>
    </p:spTree>
    <p:extLst>
      <p:ext uri="{BB962C8B-B14F-4D97-AF65-F5344CB8AC3E}">
        <p14:creationId xmlns:p14="http://schemas.microsoft.com/office/powerpoint/2010/main" val="142226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04CBB1-AA35-40F7-9E18-C436568B7665}"/>
              </a:ext>
            </a:extLst>
          </p:cNvPr>
          <p:cNvSpPr txBox="1">
            <a:spLocks/>
          </p:cNvSpPr>
          <p:nvPr/>
        </p:nvSpPr>
        <p:spPr>
          <a:xfrm>
            <a:off x="1097280" y="-460481"/>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D7BE86DE-5971-4E2A-AFEE-63E0B85FC36B}"/>
              </a:ext>
            </a:extLst>
          </p:cNvPr>
          <p:cNvSpPr>
            <a:spLocks noChangeArrowheads="1"/>
          </p:cNvSpPr>
          <p:nvPr/>
        </p:nvSpPr>
        <p:spPr bwMode="auto">
          <a:xfrm>
            <a:off x="176951" y="988906"/>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6">
            <a:extLst>
              <a:ext uri="{FF2B5EF4-FFF2-40B4-BE49-F238E27FC236}">
                <a16:creationId xmlns:a16="http://schemas.microsoft.com/office/drawing/2014/main" id="{D0A82991-1655-4FC5-B40F-37D0CBA7E1EF}"/>
              </a:ext>
            </a:extLst>
          </p:cNvPr>
          <p:cNvSpPr>
            <a:spLocks noChangeArrowheads="1"/>
          </p:cNvSpPr>
          <p:nvPr/>
        </p:nvSpPr>
        <p:spPr bwMode="auto">
          <a:xfrm>
            <a:off x="176951" y="1357206"/>
            <a:ext cx="6122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3: </a:t>
            </a:r>
            <a:r>
              <a:rPr lang="es-ES" altLang="x-none"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Impactos/</a:t>
            </a:r>
            <a:r>
              <a:rPr lang="es-ES" altLang="es-MX"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4:</a:t>
            </a:r>
            <a:r>
              <a:rPr lang="es-ES" altLang="es-MX"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Interpretación </a:t>
            </a:r>
            <a:endParaRPr lang="es-ES" altLang="x-none"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293AAABB-18E1-4C16-BD58-0162CCAB2FE6}"/>
              </a:ext>
            </a:extLst>
          </p:cNvPr>
          <p:cNvGrpSpPr/>
          <p:nvPr/>
        </p:nvGrpSpPr>
        <p:grpSpPr>
          <a:xfrm rot="1410914">
            <a:off x="8494356" y="1380706"/>
            <a:ext cx="3789201" cy="1348349"/>
            <a:chOff x="4473185" y="1743873"/>
            <a:chExt cx="7244861" cy="1348349"/>
          </a:xfrm>
          <a:effectLst>
            <a:outerShdw blurRad="50800" dist="38100" dir="16200000" rotWithShape="0">
              <a:prstClr val="black">
                <a:alpha val="40000"/>
              </a:prstClr>
            </a:outerShdw>
          </a:effectLst>
        </p:grpSpPr>
        <p:sp>
          <p:nvSpPr>
            <p:cNvPr id="8" name="Llamada ovalada 3">
              <a:extLst>
                <a:ext uri="{FF2B5EF4-FFF2-40B4-BE49-F238E27FC236}">
                  <a16:creationId xmlns:a16="http://schemas.microsoft.com/office/drawing/2014/main" id="{6231AE7D-0B1F-48F3-BC75-F91514D0E110}"/>
                </a:ext>
              </a:extLst>
            </p:cNvPr>
            <p:cNvSpPr/>
            <p:nvPr/>
          </p:nvSpPr>
          <p:spPr>
            <a:xfrm>
              <a:off x="4473185" y="1743873"/>
              <a:ext cx="7244861" cy="1348349"/>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1">
              <a:extLst>
                <a:ext uri="{FF2B5EF4-FFF2-40B4-BE49-F238E27FC236}">
                  <a16:creationId xmlns:a16="http://schemas.microsoft.com/office/drawing/2014/main" id="{678A3FA7-2AA5-4D96-865E-CEA798AFA620}"/>
                </a:ext>
              </a:extLst>
            </p:cNvPr>
            <p:cNvSpPr>
              <a:spLocks noChangeArrowheads="1"/>
            </p:cNvSpPr>
            <p:nvPr/>
          </p:nvSpPr>
          <p:spPr bwMode="auto">
            <a:xfrm>
              <a:off x="5067301" y="1993156"/>
              <a:ext cx="5677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es-ES" altLang="es-MX" sz="1400" b="1" dirty="0">
                  <a:latin typeface="Arial" panose="020B0604020202020204" pitchFamily="34" charset="0"/>
                  <a:cs typeface="Arial" panose="020B0604020202020204" pitchFamily="34" charset="0"/>
                </a:rPr>
                <a:t>Métodos de evaluación de Impactos: </a:t>
              </a:r>
              <a:r>
                <a:rPr lang="es-ES" altLang="es-MX" sz="1400" b="1" dirty="0">
                  <a:solidFill>
                    <a:schemeClr val="accent5">
                      <a:lumMod val="75000"/>
                    </a:schemeClr>
                  </a:solidFill>
                  <a:latin typeface="Arial" panose="020B0604020202020204" pitchFamily="34" charset="0"/>
                  <a:cs typeface="Arial" panose="020B0604020202020204" pitchFamily="34" charset="0"/>
                </a:rPr>
                <a:t>Método ReCiPe 2008</a:t>
              </a:r>
            </a:p>
          </p:txBody>
        </p:sp>
        <p:sp>
          <p:nvSpPr>
            <p:cNvPr id="10" name="Rectángulo 9">
              <a:extLst>
                <a:ext uri="{FF2B5EF4-FFF2-40B4-BE49-F238E27FC236}">
                  <a16:creationId xmlns:a16="http://schemas.microsoft.com/office/drawing/2014/main" id="{072F8063-B1D0-4899-BD30-622E12B3B8F2}"/>
                </a:ext>
              </a:extLst>
            </p:cNvPr>
            <p:cNvSpPr/>
            <p:nvPr/>
          </p:nvSpPr>
          <p:spPr>
            <a:xfrm>
              <a:off x="5508319" y="2440987"/>
              <a:ext cx="2404365" cy="523220"/>
            </a:xfrm>
            <a:prstGeom prst="rect">
              <a:avLst/>
            </a:prstGeom>
          </p:spPr>
          <p:txBody>
            <a:bodyPr wrap="square">
              <a:spAutoFit/>
            </a:bodyPr>
            <a:lstStyle/>
            <a:p>
              <a:r>
                <a:rPr lang="es-ES" altLang="es-MX" sz="1400" b="1" dirty="0">
                  <a:latin typeface="Arial" panose="020B0604020202020204" pitchFamily="34" charset="0"/>
                  <a:cs typeface="Arial" panose="020B0604020202020204" pitchFamily="34" charset="0"/>
                </a:rPr>
                <a:t>Software: </a:t>
              </a:r>
              <a:r>
                <a:rPr lang="es-ES" altLang="es-MX" sz="1400" b="1" dirty="0">
                  <a:solidFill>
                    <a:schemeClr val="accent5">
                      <a:lumMod val="75000"/>
                    </a:schemeClr>
                  </a:solidFill>
                  <a:latin typeface="Arial" panose="020B0604020202020204" pitchFamily="34" charset="0"/>
                  <a:cs typeface="Arial" panose="020B0604020202020204" pitchFamily="34" charset="0"/>
                </a:rPr>
                <a:t>SimaPro </a:t>
              </a:r>
              <a:endParaRPr lang="es-ES" sz="1400" b="1" dirty="0">
                <a:solidFill>
                  <a:schemeClr val="accent5">
                    <a:lumMod val="75000"/>
                  </a:schemeClr>
                </a:solidFill>
                <a:latin typeface="Arial" panose="020B0604020202020204" pitchFamily="34" charset="0"/>
                <a:cs typeface="Arial" panose="020B0604020202020204" pitchFamily="34" charset="0"/>
              </a:endParaRPr>
            </a:p>
          </p:txBody>
        </p:sp>
      </p:grpSp>
      <p:graphicFrame>
        <p:nvGraphicFramePr>
          <p:cNvPr id="11" name="Gráfico 10">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20753163"/>
              </p:ext>
            </p:extLst>
          </p:nvPr>
        </p:nvGraphicFramePr>
        <p:xfrm>
          <a:off x="295484" y="2130148"/>
          <a:ext cx="8763000" cy="4072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93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77B26E8-E6DD-4CA2-8D2F-71E05EDF3CE6}"/>
              </a:ext>
            </a:extLst>
          </p:cNvPr>
          <p:cNvSpPr txBox="1">
            <a:spLocks/>
          </p:cNvSpPr>
          <p:nvPr/>
        </p:nvSpPr>
        <p:spPr>
          <a:xfrm>
            <a:off x="1097280" y="-460481"/>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6" name="47 Rectángulo">
            <a:extLst>
              <a:ext uri="{FF2B5EF4-FFF2-40B4-BE49-F238E27FC236}">
                <a16:creationId xmlns:a16="http://schemas.microsoft.com/office/drawing/2014/main" id="{65876FB7-5DE0-4655-A41E-3C8E7AFFF7E2}"/>
              </a:ext>
            </a:extLst>
          </p:cNvPr>
          <p:cNvSpPr>
            <a:spLocks noChangeArrowheads="1"/>
          </p:cNvSpPr>
          <p:nvPr/>
        </p:nvSpPr>
        <p:spPr bwMode="auto">
          <a:xfrm>
            <a:off x="176951" y="988906"/>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9CAE4BA-B7CC-408A-9A5F-1FB519198AAE}"/>
              </a:ext>
            </a:extLst>
          </p:cNvPr>
          <p:cNvSpPr>
            <a:spLocks noChangeArrowheads="1"/>
          </p:cNvSpPr>
          <p:nvPr/>
        </p:nvSpPr>
        <p:spPr bwMode="auto">
          <a:xfrm>
            <a:off x="176951" y="1357206"/>
            <a:ext cx="6122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3: </a:t>
            </a:r>
            <a:r>
              <a:rPr lang="es-ES" altLang="x-none"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 de Impactos/</a:t>
            </a:r>
            <a:r>
              <a:rPr lang="es-ES" altLang="es-MX"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4:</a:t>
            </a:r>
            <a:r>
              <a:rPr lang="es-ES" altLang="es-MX"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Interpretación </a:t>
            </a:r>
            <a:endParaRPr lang="es-ES" altLang="x-none"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12CCA999-91EE-4064-BCF9-07EEAB48441E}"/>
              </a:ext>
            </a:extLst>
          </p:cNvPr>
          <p:cNvGraphicFramePr>
            <a:graphicFrameLocks noGrp="1"/>
          </p:cNvGraphicFramePr>
          <p:nvPr>
            <p:extLst>
              <p:ext uri="{D42A27DB-BD31-4B8C-83A1-F6EECF244321}">
                <p14:modId xmlns:p14="http://schemas.microsoft.com/office/powerpoint/2010/main" val="2424583660"/>
              </p:ext>
            </p:extLst>
          </p:nvPr>
        </p:nvGraphicFramePr>
        <p:xfrm>
          <a:off x="490431" y="1869845"/>
          <a:ext cx="10531899" cy="3422880"/>
        </p:xfrm>
        <a:graphic>
          <a:graphicData uri="http://schemas.openxmlformats.org/drawingml/2006/table">
            <a:tbl>
              <a:tblPr firstRow="1">
                <a:tableStyleId>{3B4B98B0-60AC-42C2-AFA5-B58CD77FA1E5}</a:tableStyleId>
              </a:tblPr>
              <a:tblGrid>
                <a:gridCol w="3041728">
                  <a:extLst>
                    <a:ext uri="{9D8B030D-6E8A-4147-A177-3AD203B41FA5}">
                      <a16:colId xmlns:a16="http://schemas.microsoft.com/office/drawing/2014/main" val="810465360"/>
                    </a:ext>
                  </a:extLst>
                </a:gridCol>
                <a:gridCol w="1879946">
                  <a:extLst>
                    <a:ext uri="{9D8B030D-6E8A-4147-A177-3AD203B41FA5}">
                      <a16:colId xmlns:a16="http://schemas.microsoft.com/office/drawing/2014/main" val="851983962"/>
                    </a:ext>
                  </a:extLst>
                </a:gridCol>
                <a:gridCol w="809625">
                  <a:extLst>
                    <a:ext uri="{9D8B030D-6E8A-4147-A177-3AD203B41FA5}">
                      <a16:colId xmlns:a16="http://schemas.microsoft.com/office/drawing/2014/main" val="3084806398"/>
                    </a:ext>
                  </a:extLst>
                </a:gridCol>
                <a:gridCol w="1924050">
                  <a:extLst>
                    <a:ext uri="{9D8B030D-6E8A-4147-A177-3AD203B41FA5}">
                      <a16:colId xmlns:a16="http://schemas.microsoft.com/office/drawing/2014/main" val="3641675309"/>
                    </a:ext>
                  </a:extLst>
                </a:gridCol>
                <a:gridCol w="876300">
                  <a:extLst>
                    <a:ext uri="{9D8B030D-6E8A-4147-A177-3AD203B41FA5}">
                      <a16:colId xmlns:a16="http://schemas.microsoft.com/office/drawing/2014/main" val="1301187752"/>
                    </a:ext>
                  </a:extLst>
                </a:gridCol>
                <a:gridCol w="800100">
                  <a:extLst>
                    <a:ext uri="{9D8B030D-6E8A-4147-A177-3AD203B41FA5}">
                      <a16:colId xmlns:a16="http://schemas.microsoft.com/office/drawing/2014/main" val="2390894696"/>
                    </a:ext>
                  </a:extLst>
                </a:gridCol>
                <a:gridCol w="485775">
                  <a:extLst>
                    <a:ext uri="{9D8B030D-6E8A-4147-A177-3AD203B41FA5}">
                      <a16:colId xmlns:a16="http://schemas.microsoft.com/office/drawing/2014/main" val="2094341435"/>
                    </a:ext>
                  </a:extLst>
                </a:gridCol>
                <a:gridCol w="714375">
                  <a:extLst>
                    <a:ext uri="{9D8B030D-6E8A-4147-A177-3AD203B41FA5}">
                      <a16:colId xmlns:a16="http://schemas.microsoft.com/office/drawing/2014/main" val="2677150502"/>
                    </a:ext>
                  </a:extLst>
                </a:gridCol>
              </a:tblGrid>
              <a:tr h="180000">
                <a:tc>
                  <a:txBody>
                    <a:bodyPr/>
                    <a:lstStyle/>
                    <a:p>
                      <a:pPr algn="ctr">
                        <a:spcAft>
                          <a:spcPts val="0"/>
                        </a:spcAft>
                      </a:pPr>
                      <a:r>
                        <a:rPr lang="es-ES_tradnl" sz="1200" dirty="0">
                          <a:effectLst/>
                        </a:rPr>
                        <a:t>Categoría de impacto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a:effectLst/>
                        </a:rPr>
                        <a:t>Unidad</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a:effectLst/>
                        </a:rPr>
                        <a:t>Total</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dirty="0">
                          <a:effectLst/>
                        </a:rPr>
                        <a:t>Combustible de aviación</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dirty="0">
                          <a:effectLst/>
                        </a:rPr>
                        <a:t>Agua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dirty="0">
                          <a:effectLst/>
                        </a:rPr>
                        <a:t>Sosa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a:effectLst/>
                        </a:rPr>
                        <a:t>Sal</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spcAft>
                          <a:spcPts val="0"/>
                        </a:spcAft>
                      </a:pPr>
                      <a:r>
                        <a:rPr lang="es-ES_tradnl" sz="1200">
                          <a:effectLst/>
                        </a:rPr>
                        <a:t>Arcilla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3527889789"/>
                  </a:ext>
                </a:extLst>
              </a:tr>
              <a:tr h="180000">
                <a:tc>
                  <a:txBody>
                    <a:bodyPr/>
                    <a:lstStyle/>
                    <a:p>
                      <a:pPr algn="ctr">
                        <a:lnSpc>
                          <a:spcPts val="1200"/>
                        </a:lnSpc>
                        <a:spcAft>
                          <a:spcPts val="0"/>
                        </a:spcAft>
                      </a:pPr>
                      <a:r>
                        <a:rPr lang="es-ES_tradnl" sz="1200">
                          <a:effectLst/>
                        </a:rPr>
                        <a:t>Calentamiento global</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CO</a:t>
                      </a:r>
                      <a:r>
                        <a:rPr lang="es-ES_tradnl" sz="1200" baseline="-25000">
                          <a:effectLst/>
                        </a:rPr>
                        <a:t>2-eq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1807,20</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1,08E-01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1805,05</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2,02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1445289894"/>
                  </a:ext>
                </a:extLst>
              </a:tr>
              <a:tr h="180000">
                <a:tc>
                  <a:txBody>
                    <a:bodyPr/>
                    <a:lstStyle/>
                    <a:p>
                      <a:pPr algn="ctr">
                        <a:lnSpc>
                          <a:spcPts val="1200"/>
                        </a:lnSpc>
                        <a:spcAft>
                          <a:spcPts val="0"/>
                        </a:spcAft>
                      </a:pPr>
                      <a:r>
                        <a:rPr lang="es-ES_tradnl" sz="1200">
                          <a:effectLst/>
                        </a:rPr>
                        <a:t>Agotamiento de la capa de ozono</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CFC-11-</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3,49E-08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217152139"/>
                  </a:ext>
                </a:extLst>
              </a:tr>
              <a:tr h="180000">
                <a:tc>
                  <a:txBody>
                    <a:bodyPr/>
                    <a:lstStyle/>
                    <a:p>
                      <a:pPr algn="ctr">
                        <a:lnSpc>
                          <a:spcPts val="1200"/>
                        </a:lnSpc>
                        <a:spcAft>
                          <a:spcPts val="0"/>
                        </a:spcAft>
                      </a:pPr>
                      <a:r>
                        <a:rPr lang="es-ES_tradnl" sz="1200">
                          <a:effectLst/>
                        </a:rPr>
                        <a:t>Radiaciones ionizantes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kBq Co-60-</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148,46</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3,91E-03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148,30</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0,15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1353565731"/>
                  </a:ext>
                </a:extLst>
              </a:tr>
              <a:tr h="180000">
                <a:tc>
                  <a:txBody>
                    <a:bodyPr/>
                    <a:lstStyle/>
                    <a:p>
                      <a:pPr algn="ctr">
                        <a:lnSpc>
                          <a:spcPts val="1200"/>
                        </a:lnSpc>
                        <a:spcAft>
                          <a:spcPts val="0"/>
                        </a:spcAft>
                      </a:pPr>
                      <a:r>
                        <a:rPr lang="es-ES_tradnl" sz="1200">
                          <a:effectLst/>
                        </a:rPr>
                        <a:t>Formación de ozono, Salud humana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NO</a:t>
                      </a:r>
                      <a:r>
                        <a:rPr lang="es-ES_tradnl" sz="1200" baseline="-25000">
                          <a:effectLst/>
                        </a:rPr>
                        <a:t>x -eq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4,19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2,77E-04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4,19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1175200721"/>
                  </a:ext>
                </a:extLst>
              </a:tr>
              <a:tr h="180000">
                <a:tc>
                  <a:txBody>
                    <a:bodyPr/>
                    <a:lstStyle/>
                    <a:p>
                      <a:pPr algn="ctr">
                        <a:lnSpc>
                          <a:spcPts val="1200"/>
                        </a:lnSpc>
                        <a:spcAft>
                          <a:spcPts val="0"/>
                        </a:spcAft>
                      </a:pPr>
                      <a:r>
                        <a:rPr lang="es-ES_tradnl" sz="1200">
                          <a:effectLst/>
                        </a:rPr>
                        <a:t>Material particulado </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PM</a:t>
                      </a:r>
                      <a:r>
                        <a:rPr lang="es-ES_tradnl" sz="1200" baseline="-25000">
                          <a:effectLst/>
                        </a:rPr>
                        <a:t>2.5 -eq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4,27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1,96E-04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4,26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163962079"/>
                  </a:ext>
                </a:extLst>
              </a:tr>
              <a:tr h="180000">
                <a:tc>
                  <a:txBody>
                    <a:bodyPr/>
                    <a:lstStyle/>
                    <a:p>
                      <a:pPr algn="ctr">
                        <a:lnSpc>
                          <a:spcPts val="1200"/>
                        </a:lnSpc>
                        <a:spcAft>
                          <a:spcPts val="0"/>
                        </a:spcAft>
                      </a:pPr>
                      <a:r>
                        <a:rPr lang="es-ES_tradnl" sz="1200">
                          <a:effectLst/>
                        </a:rPr>
                        <a:t>Formación de ozono, Ecosistema terrestre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NO</a:t>
                      </a:r>
                      <a:r>
                        <a:rPr lang="es-ES_tradnl" sz="1200" baseline="-25000">
                          <a:effectLst/>
                        </a:rPr>
                        <a:t>x -eq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4,23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2,85E-04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4,23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1759773729"/>
                  </a:ext>
                </a:extLst>
              </a:tr>
              <a:tr h="180000">
                <a:tc>
                  <a:txBody>
                    <a:bodyPr/>
                    <a:lstStyle/>
                    <a:p>
                      <a:pPr algn="ctr">
                        <a:lnSpc>
                          <a:spcPts val="1200"/>
                        </a:lnSpc>
                        <a:spcAft>
                          <a:spcPts val="0"/>
                        </a:spcAft>
                      </a:pPr>
                      <a:r>
                        <a:rPr lang="es-ES_tradnl" sz="1200">
                          <a:effectLst/>
                        </a:rPr>
                        <a:t>Acidificación terrestre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SO</a:t>
                      </a:r>
                      <a:r>
                        <a:rPr lang="es-ES_tradnl" sz="1200" baseline="-25000">
                          <a:effectLst/>
                        </a:rPr>
                        <a:t>2 -eq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6,70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3,19E-04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6,69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466769562"/>
                  </a:ext>
                </a:extLst>
              </a:tr>
              <a:tr h="180000">
                <a:tc>
                  <a:txBody>
                    <a:bodyPr/>
                    <a:lstStyle/>
                    <a:p>
                      <a:pPr algn="ctr">
                        <a:lnSpc>
                          <a:spcPts val="1200"/>
                        </a:lnSpc>
                        <a:spcAft>
                          <a:spcPts val="0"/>
                        </a:spcAft>
                      </a:pPr>
                      <a:r>
                        <a:rPr lang="es-ES_tradnl" sz="1200">
                          <a:effectLst/>
                        </a:rPr>
                        <a:t>Eutrofización de agua dulce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P</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0,98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3,56E-05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0,98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269256260"/>
                  </a:ext>
                </a:extLst>
              </a:tr>
              <a:tr h="180000">
                <a:tc>
                  <a:txBody>
                    <a:bodyPr/>
                    <a:lstStyle/>
                    <a:p>
                      <a:pPr algn="ctr">
                        <a:lnSpc>
                          <a:spcPts val="1200"/>
                        </a:lnSpc>
                        <a:spcAft>
                          <a:spcPts val="0"/>
                        </a:spcAft>
                      </a:pPr>
                      <a:r>
                        <a:rPr lang="es-ES_tradnl" sz="1200">
                          <a:effectLst/>
                        </a:rPr>
                        <a:t>Eutrofización marina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N</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5,22E-06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888157240"/>
                  </a:ext>
                </a:extLst>
              </a:tr>
              <a:tr h="180000">
                <a:tc>
                  <a:txBody>
                    <a:bodyPr/>
                    <a:lstStyle/>
                    <a:p>
                      <a:pPr algn="ctr">
                        <a:lnSpc>
                          <a:spcPts val="1200"/>
                        </a:lnSpc>
                        <a:spcAft>
                          <a:spcPts val="0"/>
                        </a:spcAft>
                      </a:pPr>
                      <a:r>
                        <a:rPr lang="es-ES_tradnl" sz="1200">
                          <a:effectLst/>
                        </a:rPr>
                        <a:t>Ecotoxicidad terrestre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1,4-DCB</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4295,96</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0,45</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5,51E-01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4278,61</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16,29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250842568"/>
                  </a:ext>
                </a:extLst>
              </a:tr>
              <a:tr h="180000">
                <a:tc>
                  <a:txBody>
                    <a:bodyPr/>
                    <a:lstStyle/>
                    <a:p>
                      <a:pPr algn="ctr">
                        <a:lnSpc>
                          <a:spcPts val="1200"/>
                        </a:lnSpc>
                        <a:spcAft>
                          <a:spcPts val="0"/>
                        </a:spcAft>
                      </a:pPr>
                      <a:r>
                        <a:rPr lang="es-ES_tradnl" sz="1200">
                          <a:effectLst/>
                        </a:rPr>
                        <a:t>Ecotoxicidad de agua dulce</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kg 1,4-DCB</a:t>
                      </a:r>
                      <a:r>
                        <a:rPr lang="es-ES_tradnl" sz="1200" baseline="-25000" dirty="0">
                          <a:effectLst/>
                        </a:rPr>
                        <a:t>-eq</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59,22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5,20E-03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59,04</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637676602"/>
                  </a:ext>
                </a:extLst>
              </a:tr>
              <a:tr h="180000">
                <a:tc>
                  <a:txBody>
                    <a:bodyPr/>
                    <a:lstStyle/>
                    <a:p>
                      <a:pPr algn="ctr">
                        <a:lnSpc>
                          <a:spcPts val="1200"/>
                        </a:lnSpc>
                        <a:spcAft>
                          <a:spcPts val="0"/>
                        </a:spcAft>
                      </a:pPr>
                      <a:r>
                        <a:rPr lang="es-ES_tradnl" sz="1200">
                          <a:effectLst/>
                        </a:rPr>
                        <a:t>Ecotoxicidad marina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kg 1,4-DCB</a:t>
                      </a:r>
                      <a:r>
                        <a:rPr lang="es-ES_tradnl" sz="1200" baseline="-25000" dirty="0">
                          <a:effectLst/>
                        </a:rPr>
                        <a:t>-eq</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85,90</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3,37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7,34E-03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82,29</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0,24</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191215229"/>
                  </a:ext>
                </a:extLst>
              </a:tr>
              <a:tr h="180000">
                <a:tc>
                  <a:txBody>
                    <a:bodyPr/>
                    <a:lstStyle/>
                    <a:p>
                      <a:pPr algn="ctr">
                        <a:lnSpc>
                          <a:spcPts val="1200"/>
                        </a:lnSpc>
                        <a:spcAft>
                          <a:spcPts val="0"/>
                        </a:spcAft>
                      </a:pPr>
                      <a:r>
                        <a:rPr lang="es-ES_tradnl" sz="1200">
                          <a:effectLst/>
                        </a:rPr>
                        <a:t>Toxicidad cancerígena humana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1,4-DCB</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82,13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0,74</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1,41E-02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81,21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0,16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959715761"/>
                  </a:ext>
                </a:extLst>
              </a:tr>
              <a:tr h="180000">
                <a:tc>
                  <a:txBody>
                    <a:bodyPr/>
                    <a:lstStyle/>
                    <a:p>
                      <a:pPr algn="ctr">
                        <a:lnSpc>
                          <a:spcPts val="1200"/>
                        </a:lnSpc>
                        <a:spcAft>
                          <a:spcPts val="0"/>
                        </a:spcAft>
                      </a:pPr>
                      <a:r>
                        <a:rPr lang="es-ES_tradnl" sz="1200">
                          <a:effectLst/>
                        </a:rPr>
                        <a:t>Toxicidad cancerígena no humana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kg 1,4-DCB</a:t>
                      </a:r>
                      <a:r>
                        <a:rPr lang="es-ES_tradnl" sz="1200" baseline="-25000" dirty="0">
                          <a:effectLst/>
                        </a:rPr>
                        <a:t>-eq</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1639,33</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1,06</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1,38E-01</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1632,70</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5,41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148225593"/>
                  </a:ext>
                </a:extLst>
              </a:tr>
              <a:tr h="180000">
                <a:tc>
                  <a:txBody>
                    <a:bodyPr/>
                    <a:lstStyle/>
                    <a:p>
                      <a:pPr algn="ctr">
                        <a:lnSpc>
                          <a:spcPts val="1200"/>
                        </a:lnSpc>
                        <a:spcAft>
                          <a:spcPts val="0"/>
                        </a:spcAft>
                      </a:pPr>
                      <a:r>
                        <a:rPr lang="es-ES_tradnl" sz="1200">
                          <a:effectLst/>
                        </a:rPr>
                        <a:t>Uso de la tierra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m</a:t>
                      </a:r>
                      <a:r>
                        <a:rPr lang="es-ES_tradnl" sz="1200" baseline="30000">
                          <a:effectLst/>
                        </a:rPr>
                        <a:t>2 </a:t>
                      </a:r>
                      <a:r>
                        <a:rPr lang="es-ES_tradnl" sz="1200">
                          <a:effectLst/>
                        </a:rPr>
                        <a:t>x año tierra de cultivo</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28,57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3,25E-03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28,48</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313513232"/>
                  </a:ext>
                </a:extLst>
              </a:tr>
              <a:tr h="180000">
                <a:tc>
                  <a:txBody>
                    <a:bodyPr/>
                    <a:lstStyle/>
                    <a:p>
                      <a:pPr algn="ctr">
                        <a:lnSpc>
                          <a:spcPts val="1200"/>
                        </a:lnSpc>
                        <a:spcAft>
                          <a:spcPts val="0"/>
                        </a:spcAft>
                      </a:pPr>
                      <a:r>
                        <a:rPr lang="es-ES_tradnl" sz="1200">
                          <a:effectLst/>
                        </a:rPr>
                        <a:t>Agotamiento de los recursos minerales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Cu</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4,38</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2,07E-03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4,35</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209021071"/>
                  </a:ext>
                </a:extLst>
              </a:tr>
              <a:tr h="180000">
                <a:tc>
                  <a:txBody>
                    <a:bodyPr/>
                    <a:lstStyle/>
                    <a:p>
                      <a:pPr algn="ctr">
                        <a:lnSpc>
                          <a:spcPts val="1200"/>
                        </a:lnSpc>
                        <a:spcAft>
                          <a:spcPts val="0"/>
                        </a:spcAft>
                      </a:pPr>
                      <a:r>
                        <a:rPr lang="es-ES_tradnl" sz="1200">
                          <a:effectLst/>
                        </a:rPr>
                        <a:t>Agotamiento de los recursos fósiles </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kg oil</a:t>
                      </a:r>
                      <a:r>
                        <a:rPr lang="es-ES_tradnl" sz="1200" baseline="-25000">
                          <a:effectLst/>
                        </a:rPr>
                        <a:t>-eq</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solidFill>
                            <a:srgbClr val="FF0000"/>
                          </a:solidFill>
                          <a:effectLst/>
                        </a:rPr>
                        <a:t>448,45</a:t>
                      </a:r>
                      <a:endParaRPr lang="es-MX"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447,95</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2,34E-02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0,47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0,01</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3530780875"/>
                  </a:ext>
                </a:extLst>
              </a:tr>
              <a:tr h="180000">
                <a:tc>
                  <a:txBody>
                    <a:bodyPr/>
                    <a:lstStyle/>
                    <a:p>
                      <a:pPr algn="ctr">
                        <a:lnSpc>
                          <a:spcPts val="1200"/>
                        </a:lnSpc>
                        <a:spcAft>
                          <a:spcPts val="0"/>
                        </a:spcAft>
                      </a:pPr>
                      <a:r>
                        <a:rPr lang="es-ES_tradnl" sz="1200">
                          <a:effectLst/>
                        </a:rPr>
                        <a:t>Uso del agua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m</a:t>
                      </a:r>
                      <a:r>
                        <a:rPr lang="es-ES_tradnl" sz="1200" baseline="30000">
                          <a:effectLst/>
                        </a:rPr>
                        <a:t>3</a:t>
                      </a:r>
                      <a:r>
                        <a:rPr lang="es-ES_tradnl" sz="1200">
                          <a:effectLst/>
                        </a:rPr>
                        <a:t>agua</a:t>
                      </a:r>
                      <a:r>
                        <a:rPr lang="es-ES_tradnl" sz="1200" baseline="-25000">
                          <a:effectLst/>
                        </a:rPr>
                        <a:t>-eq </a:t>
                      </a:r>
                      <a:r>
                        <a:rPr lang="es-ES_tradnl" sz="1200">
                          <a:effectLst/>
                        </a:rPr>
                        <a:t>consumida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75,17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0,00</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4,02E+00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71,12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a:effectLst/>
                        </a:rPr>
                        <a:t>0,03</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tc>
                  <a:txBody>
                    <a:bodyPr/>
                    <a:lstStyle/>
                    <a:p>
                      <a:pPr algn="ctr">
                        <a:lnSpc>
                          <a:spcPts val="1200"/>
                        </a:lnSpc>
                        <a:spcAft>
                          <a:spcPts val="0"/>
                        </a:spcAft>
                      </a:pPr>
                      <a:r>
                        <a:rPr lang="es-ES_tradnl" sz="1200" dirty="0">
                          <a:effectLst/>
                        </a:rPr>
                        <a:t>0,01</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3773" marR="33773" marT="0" marB="0" anchor="ctr"/>
                </a:tc>
                <a:extLst>
                  <a:ext uri="{0D108BD9-81ED-4DB2-BD59-A6C34878D82A}">
                    <a16:rowId xmlns:a16="http://schemas.microsoft.com/office/drawing/2014/main" val="3762213339"/>
                  </a:ext>
                </a:extLst>
              </a:tr>
            </a:tbl>
          </a:graphicData>
        </a:graphic>
      </p:graphicFrame>
      <p:grpSp>
        <p:nvGrpSpPr>
          <p:cNvPr id="8" name="Grupo 7">
            <a:extLst>
              <a:ext uri="{FF2B5EF4-FFF2-40B4-BE49-F238E27FC236}">
                <a16:creationId xmlns:a16="http://schemas.microsoft.com/office/drawing/2014/main" id="{53BF7CE5-577A-43B0-8E16-504F58D00F72}"/>
              </a:ext>
            </a:extLst>
          </p:cNvPr>
          <p:cNvGrpSpPr/>
          <p:nvPr/>
        </p:nvGrpSpPr>
        <p:grpSpPr>
          <a:xfrm>
            <a:off x="4057650" y="5591175"/>
            <a:ext cx="3429000" cy="936898"/>
            <a:chOff x="4057650" y="5591175"/>
            <a:chExt cx="3429000" cy="936898"/>
          </a:xfrm>
        </p:grpSpPr>
        <p:sp>
          <p:nvSpPr>
            <p:cNvPr id="4" name="Rectángulo: esquinas redondeadas 3">
              <a:extLst>
                <a:ext uri="{FF2B5EF4-FFF2-40B4-BE49-F238E27FC236}">
                  <a16:creationId xmlns:a16="http://schemas.microsoft.com/office/drawing/2014/main" id="{CBE361A5-C2AC-439B-A9EB-DCBC3913D093}"/>
                </a:ext>
              </a:extLst>
            </p:cNvPr>
            <p:cNvSpPr/>
            <p:nvPr/>
          </p:nvSpPr>
          <p:spPr>
            <a:xfrm>
              <a:off x="4057650" y="5591175"/>
              <a:ext cx="3429000" cy="9048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3" name="CuadroTexto 2">
              <a:extLst>
                <a:ext uri="{FF2B5EF4-FFF2-40B4-BE49-F238E27FC236}">
                  <a16:creationId xmlns:a16="http://schemas.microsoft.com/office/drawing/2014/main" id="{83068B5E-CBB5-434E-8640-EF2044A9E556}"/>
                </a:ext>
              </a:extLst>
            </p:cNvPr>
            <p:cNvSpPr txBox="1"/>
            <p:nvPr/>
          </p:nvSpPr>
          <p:spPr>
            <a:xfrm>
              <a:off x="4133850" y="5604743"/>
              <a:ext cx="3320572" cy="923330"/>
            </a:xfrm>
            <a:prstGeom prst="rect">
              <a:avLst/>
            </a:prstGeom>
            <a:noFill/>
          </p:spPr>
          <p:txBody>
            <a:bodyPr wrap="square" rtlCol="0">
              <a:spAutoFit/>
            </a:bodyPr>
            <a:lstStyle/>
            <a:p>
              <a:pPr algn="ctr"/>
              <a:r>
                <a:rPr lang="es-MX" b="1" dirty="0">
                  <a:solidFill>
                    <a:srgbClr val="FF0000"/>
                  </a:solidFill>
                </a:rPr>
                <a:t>Salud Humana</a:t>
              </a:r>
            </a:p>
            <a:p>
              <a:pPr algn="ctr"/>
              <a:r>
                <a:rPr lang="es-MX" b="1" dirty="0">
                  <a:solidFill>
                    <a:srgbClr val="FF0000"/>
                  </a:solidFill>
                </a:rPr>
                <a:t>Ecosistemas</a:t>
              </a:r>
            </a:p>
            <a:p>
              <a:pPr algn="ctr"/>
              <a:r>
                <a:rPr lang="es-MX" dirty="0"/>
                <a:t>Disponibilidad de los recursos</a:t>
              </a:r>
            </a:p>
          </p:txBody>
        </p:sp>
      </p:grpSp>
    </p:spTree>
    <p:extLst>
      <p:ext uri="{BB962C8B-B14F-4D97-AF65-F5344CB8AC3E}">
        <p14:creationId xmlns:p14="http://schemas.microsoft.com/office/powerpoint/2010/main" val="33790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BE6F4-54E8-4046-9F8D-4B0CC251EE91}"/>
              </a:ext>
            </a:extLst>
          </p:cNvPr>
          <p:cNvSpPr>
            <a:spLocks noGrp="1"/>
          </p:cNvSpPr>
          <p:nvPr>
            <p:ph type="title"/>
          </p:nvPr>
        </p:nvSpPr>
        <p:spPr>
          <a:xfrm>
            <a:off x="1066800" y="-48625"/>
            <a:ext cx="10058400"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Obtención de datos experimentales </a:t>
            </a:r>
          </a:p>
        </p:txBody>
      </p:sp>
      <p:pic>
        <p:nvPicPr>
          <p:cNvPr id="4" name="Marcador de contenido 3">
            <a:extLst>
              <a:ext uri="{FF2B5EF4-FFF2-40B4-BE49-F238E27FC236}">
                <a16:creationId xmlns:a16="http://schemas.microsoft.com/office/drawing/2014/main" id="{D57419D9-93B1-4F7E-B098-033CEC02F277}"/>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31678" y="1427897"/>
            <a:ext cx="10789603" cy="4652863"/>
          </a:xfrm>
          <a:prstGeom prst="rect">
            <a:avLst/>
          </a:prstGeom>
          <a:noFill/>
          <a:ln>
            <a:noFill/>
          </a:ln>
        </p:spPr>
      </p:pic>
    </p:spTree>
    <p:extLst>
      <p:ext uri="{BB962C8B-B14F-4D97-AF65-F5344CB8AC3E}">
        <p14:creationId xmlns:p14="http://schemas.microsoft.com/office/powerpoint/2010/main" val="69461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A82AC49-C416-41F6-AA9B-FF3BE8CEBAF0}"/>
              </a:ext>
            </a:extLst>
          </p:cNvPr>
          <p:cNvSpPr>
            <a:spLocks noGrp="1"/>
          </p:cNvSpPr>
          <p:nvPr>
            <p:ph type="title"/>
          </p:nvPr>
        </p:nvSpPr>
        <p:spPr>
          <a:xfrm>
            <a:off x="1066799" y="-350240"/>
            <a:ext cx="10058400"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Obtención de datos experimentales </a:t>
            </a:r>
          </a:p>
        </p:txBody>
      </p:sp>
      <p:graphicFrame>
        <p:nvGraphicFramePr>
          <p:cNvPr id="7" name="Tabla 6">
            <a:extLst>
              <a:ext uri="{FF2B5EF4-FFF2-40B4-BE49-F238E27FC236}">
                <a16:creationId xmlns:a16="http://schemas.microsoft.com/office/drawing/2014/main" id="{BCE73A87-C89D-4DAA-831D-BF2E6A9DA3BD}"/>
              </a:ext>
            </a:extLst>
          </p:cNvPr>
          <p:cNvGraphicFramePr>
            <a:graphicFrameLocks noGrp="1"/>
          </p:cNvGraphicFramePr>
          <p:nvPr>
            <p:extLst>
              <p:ext uri="{D42A27DB-BD31-4B8C-83A1-F6EECF244321}">
                <p14:modId xmlns:p14="http://schemas.microsoft.com/office/powerpoint/2010/main" val="2510646005"/>
              </p:ext>
            </p:extLst>
          </p:nvPr>
        </p:nvGraphicFramePr>
        <p:xfrm>
          <a:off x="828367" y="1393047"/>
          <a:ext cx="10535265" cy="5120640"/>
        </p:xfrm>
        <a:graphic>
          <a:graphicData uri="http://schemas.openxmlformats.org/drawingml/2006/table">
            <a:tbl>
              <a:tblPr firstRow="1">
                <a:effectLst>
                  <a:outerShdw blurRad="50800" dist="38100" dir="2700000" algn="tl" rotWithShape="0">
                    <a:prstClr val="black">
                      <a:alpha val="40000"/>
                    </a:prstClr>
                  </a:outerShdw>
                </a:effectLst>
                <a:tableStyleId>{3B4B98B0-60AC-42C2-AFA5-B58CD77FA1E5}</a:tableStyleId>
              </a:tblPr>
              <a:tblGrid>
                <a:gridCol w="3111910">
                  <a:extLst>
                    <a:ext uri="{9D8B030D-6E8A-4147-A177-3AD203B41FA5}">
                      <a16:colId xmlns:a16="http://schemas.microsoft.com/office/drawing/2014/main" val="2485601729"/>
                    </a:ext>
                  </a:extLst>
                </a:gridCol>
                <a:gridCol w="884903">
                  <a:extLst>
                    <a:ext uri="{9D8B030D-6E8A-4147-A177-3AD203B41FA5}">
                      <a16:colId xmlns:a16="http://schemas.microsoft.com/office/drawing/2014/main" val="658299739"/>
                    </a:ext>
                  </a:extLst>
                </a:gridCol>
                <a:gridCol w="943897">
                  <a:extLst>
                    <a:ext uri="{9D8B030D-6E8A-4147-A177-3AD203B41FA5}">
                      <a16:colId xmlns:a16="http://schemas.microsoft.com/office/drawing/2014/main" val="4263249632"/>
                    </a:ext>
                  </a:extLst>
                </a:gridCol>
                <a:gridCol w="1011597">
                  <a:extLst>
                    <a:ext uri="{9D8B030D-6E8A-4147-A177-3AD203B41FA5}">
                      <a16:colId xmlns:a16="http://schemas.microsoft.com/office/drawing/2014/main" val="306994244"/>
                    </a:ext>
                  </a:extLst>
                </a:gridCol>
                <a:gridCol w="1100350">
                  <a:extLst>
                    <a:ext uri="{9D8B030D-6E8A-4147-A177-3AD203B41FA5}">
                      <a16:colId xmlns:a16="http://schemas.microsoft.com/office/drawing/2014/main" val="1557251467"/>
                    </a:ext>
                  </a:extLst>
                </a:gridCol>
                <a:gridCol w="1019543">
                  <a:extLst>
                    <a:ext uri="{9D8B030D-6E8A-4147-A177-3AD203B41FA5}">
                      <a16:colId xmlns:a16="http://schemas.microsoft.com/office/drawing/2014/main" val="2631405488"/>
                    </a:ext>
                  </a:extLst>
                </a:gridCol>
                <a:gridCol w="1079322">
                  <a:extLst>
                    <a:ext uri="{9D8B030D-6E8A-4147-A177-3AD203B41FA5}">
                      <a16:colId xmlns:a16="http://schemas.microsoft.com/office/drawing/2014/main" val="549300781"/>
                    </a:ext>
                  </a:extLst>
                </a:gridCol>
                <a:gridCol w="1383743">
                  <a:extLst>
                    <a:ext uri="{9D8B030D-6E8A-4147-A177-3AD203B41FA5}">
                      <a16:colId xmlns:a16="http://schemas.microsoft.com/office/drawing/2014/main" val="1108553421"/>
                    </a:ext>
                  </a:extLst>
                </a:gridCol>
              </a:tblGrid>
              <a:tr h="97341">
                <a:tc>
                  <a:txBody>
                    <a:bodyPr/>
                    <a:lstStyle/>
                    <a:p>
                      <a:pPr algn="ctr">
                        <a:lnSpc>
                          <a:spcPct val="150000"/>
                        </a:lnSpc>
                        <a:spcAft>
                          <a:spcPts val="0"/>
                        </a:spcAft>
                      </a:pPr>
                      <a:r>
                        <a:rPr lang="es-ES_tradnl" sz="1400">
                          <a:effectLst/>
                        </a:rPr>
                        <a:t>Propiedades</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M7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1290116529"/>
                  </a:ext>
                </a:extLst>
              </a:tr>
              <a:tr h="273003">
                <a:tc>
                  <a:txBody>
                    <a:bodyPr/>
                    <a:lstStyle/>
                    <a:p>
                      <a:pPr algn="ctr">
                        <a:lnSpc>
                          <a:spcPct val="150000"/>
                        </a:lnSpc>
                        <a:spcAft>
                          <a:spcPts val="0"/>
                        </a:spcAft>
                      </a:pPr>
                      <a:r>
                        <a:rPr lang="es-ES_tradnl" sz="1400">
                          <a:effectLst/>
                        </a:rPr>
                        <a:t>Densidad 15°C    [kg/m</a:t>
                      </a:r>
                      <a:r>
                        <a:rPr lang="es-ES_tradnl" sz="1400" baseline="30000">
                          <a:effectLst/>
                        </a:rPr>
                        <a:t>3 </a:t>
                      </a:r>
                      <a:r>
                        <a:rPr lang="es-ES_tradnl" sz="1400">
                          <a:effectLst/>
                        </a:rPr>
                        <a: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809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800,8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803,9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810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814,3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804,2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804,5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2165177987"/>
                  </a:ext>
                </a:extLst>
              </a:tr>
              <a:tr h="205506">
                <a:tc>
                  <a:txBody>
                    <a:bodyPr/>
                    <a:lstStyle/>
                    <a:p>
                      <a:pPr algn="ctr">
                        <a:lnSpc>
                          <a:spcPct val="150000"/>
                        </a:lnSpc>
                        <a:spcAft>
                          <a:spcPts val="0"/>
                        </a:spcAft>
                      </a:pPr>
                      <a:r>
                        <a:rPr lang="es-ES_tradnl" sz="1400">
                          <a:effectLst/>
                        </a:rPr>
                        <a:t>Gravedad API (Dry)</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43,07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44,84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44,16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42,84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41,92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44,1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44,04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204320613"/>
                  </a:ext>
                </a:extLst>
              </a:tr>
              <a:tr h="315318">
                <a:tc>
                  <a:txBody>
                    <a:bodyPr/>
                    <a:lstStyle/>
                    <a:p>
                      <a:pPr algn="ctr">
                        <a:lnSpc>
                          <a:spcPct val="150000"/>
                        </a:lnSpc>
                        <a:spcAft>
                          <a:spcPts val="0"/>
                        </a:spcAft>
                      </a:pPr>
                      <a:r>
                        <a:rPr lang="es-ES_tradnl" sz="1400">
                          <a:effectLst/>
                        </a:rPr>
                        <a:t>Viscosidad (Cinemática) 100 °C [cSt]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0,695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0,70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0,685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0,68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1717717279"/>
                  </a:ext>
                </a:extLst>
              </a:tr>
              <a:tr h="315318">
                <a:tc>
                  <a:txBody>
                    <a:bodyPr/>
                    <a:lstStyle/>
                    <a:p>
                      <a:pPr algn="ctr">
                        <a:lnSpc>
                          <a:spcPct val="150000"/>
                        </a:lnSpc>
                        <a:spcAft>
                          <a:spcPts val="0"/>
                        </a:spcAft>
                      </a:pPr>
                      <a:r>
                        <a:rPr lang="es-ES_tradnl" sz="1400">
                          <a:effectLst/>
                        </a:rPr>
                        <a:t>Viscosidad (Cinemática) 150 °C [cSt]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0,437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0,43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118789430"/>
                  </a:ext>
                </a:extLst>
              </a:tr>
              <a:tr h="315318">
                <a:tc>
                  <a:txBody>
                    <a:bodyPr/>
                    <a:lstStyle/>
                    <a:p>
                      <a:pPr algn="ctr">
                        <a:lnSpc>
                          <a:spcPct val="150000"/>
                        </a:lnSpc>
                        <a:spcAft>
                          <a:spcPts val="0"/>
                        </a:spcAft>
                      </a:pPr>
                      <a:r>
                        <a:rPr lang="es-ES_tradnl" sz="1400">
                          <a:effectLst/>
                        </a:rPr>
                        <a:t>Viscosidad Cinemática 350 °C [cSt]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0,175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0,168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0,179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109302604"/>
                  </a:ext>
                </a:extLst>
              </a:tr>
              <a:tr h="315318">
                <a:tc>
                  <a:txBody>
                    <a:bodyPr/>
                    <a:lstStyle/>
                    <a:p>
                      <a:pPr algn="ctr">
                        <a:lnSpc>
                          <a:spcPct val="150000"/>
                        </a:lnSpc>
                        <a:spcAft>
                          <a:spcPts val="0"/>
                        </a:spcAft>
                      </a:pPr>
                      <a:r>
                        <a:rPr lang="es-ES_tradnl" sz="1400">
                          <a:effectLst/>
                        </a:rPr>
                        <a:t>Viscosidad (Dinámica) 60 °C [cP]</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0,843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0,79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0,789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0,862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0,875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0,84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0,833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481242966"/>
                  </a:ext>
                </a:extLst>
              </a:tr>
              <a:tr h="315014">
                <a:tc>
                  <a:txBody>
                    <a:bodyPr/>
                    <a:lstStyle/>
                    <a:p>
                      <a:pPr algn="ctr">
                        <a:lnSpc>
                          <a:spcPct val="150000"/>
                        </a:lnSpc>
                        <a:spcAft>
                          <a:spcPts val="0"/>
                        </a:spcAft>
                      </a:pPr>
                      <a:r>
                        <a:rPr lang="es-ES_tradnl" sz="1400">
                          <a:effectLst/>
                        </a:rPr>
                        <a:t>Factor de caracterización Watson</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11,92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11,88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11,79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11,72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11,87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11,87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2478683326"/>
                  </a:ext>
                </a:extLst>
              </a:tr>
              <a:tr h="315014">
                <a:tc>
                  <a:txBody>
                    <a:bodyPr/>
                    <a:lstStyle/>
                    <a:p>
                      <a:pPr algn="ctr">
                        <a:lnSpc>
                          <a:spcPct val="150000"/>
                        </a:lnSpc>
                        <a:spcAft>
                          <a:spcPts val="0"/>
                        </a:spcAft>
                      </a:pPr>
                      <a:r>
                        <a:rPr lang="es-ES_tradnl" sz="1400">
                          <a:solidFill>
                            <a:srgbClr val="FF0000"/>
                          </a:solidFill>
                          <a:effectLst/>
                        </a:rPr>
                        <a:t>Contenido de mercaptanos [%wt]</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0,0005</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0,0002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0,0005</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0,0008</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dirty="0">
                          <a:solidFill>
                            <a:srgbClr val="FF0000"/>
                          </a:solidFill>
                          <a:effectLst/>
                        </a:rPr>
                        <a:t>0</a:t>
                      </a:r>
                      <a:endParaRPr lang="es-MX"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340731679"/>
                  </a:ext>
                </a:extLst>
              </a:tr>
              <a:tr h="315318">
                <a:tc>
                  <a:txBody>
                    <a:bodyPr/>
                    <a:lstStyle/>
                    <a:p>
                      <a:pPr algn="ctr">
                        <a:lnSpc>
                          <a:spcPct val="150000"/>
                        </a:lnSpc>
                        <a:spcAft>
                          <a:spcPts val="0"/>
                        </a:spcAft>
                      </a:pPr>
                      <a:r>
                        <a:rPr lang="es-ES_tradnl" sz="1400">
                          <a:effectLst/>
                        </a:rPr>
                        <a:t>Punto de congelación [°C]</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-51,35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-49,25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-49,88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-51,25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-51,34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-51,1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-51.22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1862013002"/>
                  </a:ext>
                </a:extLst>
              </a:tr>
              <a:tr h="205506">
                <a:tc>
                  <a:txBody>
                    <a:bodyPr/>
                    <a:lstStyle/>
                    <a:p>
                      <a:pPr algn="ctr">
                        <a:lnSpc>
                          <a:spcPct val="150000"/>
                        </a:lnSpc>
                        <a:spcAft>
                          <a:spcPts val="0"/>
                        </a:spcAft>
                      </a:pPr>
                      <a:r>
                        <a:rPr lang="es-ES_tradnl" sz="1400">
                          <a:solidFill>
                            <a:srgbClr val="FF0000"/>
                          </a:solidFill>
                          <a:effectLst/>
                        </a:rPr>
                        <a:t>Acidez [mgKOH/g]</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7,21E-02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2,07E-02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2,09E-02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7,38E-02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0,1033</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3,38E-02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dirty="0">
                          <a:solidFill>
                            <a:srgbClr val="FF0000"/>
                          </a:solidFill>
                          <a:effectLst/>
                        </a:rPr>
                        <a:t>3,99E-02</a:t>
                      </a:r>
                      <a:endParaRPr lang="es-MX"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2316379373"/>
                  </a:ext>
                </a:extLst>
              </a:tr>
              <a:tr h="315014">
                <a:tc>
                  <a:txBody>
                    <a:bodyPr/>
                    <a:lstStyle/>
                    <a:p>
                      <a:pPr algn="ctr">
                        <a:lnSpc>
                          <a:spcPct val="150000"/>
                        </a:lnSpc>
                        <a:spcAft>
                          <a:spcPts val="0"/>
                        </a:spcAft>
                      </a:pPr>
                      <a:r>
                        <a:rPr lang="es-ES_tradnl" sz="1400">
                          <a:effectLst/>
                        </a:rPr>
                        <a:t>Contenido de parafinas [%wt]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52,94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44,77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37,44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55,89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55,92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54,18</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52,13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721847860"/>
                  </a:ext>
                </a:extLst>
              </a:tr>
              <a:tr h="315014">
                <a:tc>
                  <a:txBody>
                    <a:bodyPr/>
                    <a:lstStyle/>
                    <a:p>
                      <a:pPr algn="ctr">
                        <a:lnSpc>
                          <a:spcPct val="150000"/>
                        </a:lnSpc>
                        <a:spcAft>
                          <a:spcPts val="0"/>
                        </a:spcAft>
                      </a:pPr>
                      <a:r>
                        <a:rPr lang="es-ES_tradnl" sz="1400">
                          <a:effectLst/>
                        </a:rPr>
                        <a:t>Contenido de naftenos [%wt]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21,17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38,29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38,71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15,19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10,86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21,07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24,77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4185738967"/>
                  </a:ext>
                </a:extLst>
              </a:tr>
              <a:tr h="315014">
                <a:tc>
                  <a:txBody>
                    <a:bodyPr/>
                    <a:lstStyle/>
                    <a:p>
                      <a:pPr algn="ctr">
                        <a:lnSpc>
                          <a:spcPct val="150000"/>
                        </a:lnSpc>
                        <a:spcAft>
                          <a:spcPts val="0"/>
                        </a:spcAft>
                      </a:pPr>
                      <a:r>
                        <a:rPr lang="es-ES_tradnl" sz="1400">
                          <a:effectLst/>
                        </a:rPr>
                        <a:t>Contenido de naftenos [%vol]</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19,30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34,45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34,99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13,87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9,99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19,05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22,41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2969474267"/>
                  </a:ext>
                </a:extLst>
              </a:tr>
              <a:tr h="315014">
                <a:tc>
                  <a:txBody>
                    <a:bodyPr/>
                    <a:lstStyle/>
                    <a:p>
                      <a:pPr algn="ctr">
                        <a:lnSpc>
                          <a:spcPct val="150000"/>
                        </a:lnSpc>
                        <a:spcAft>
                          <a:spcPts val="0"/>
                        </a:spcAft>
                      </a:pPr>
                      <a:r>
                        <a:rPr lang="es-ES_tradnl" sz="1400">
                          <a:effectLst/>
                        </a:rPr>
                        <a:t>Contenido de aromáticos [%vol]</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23,7111,9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17,84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24,91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25,92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28,06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23,04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effectLst/>
                        </a:rPr>
                        <a:t>21,82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3216452551"/>
                  </a:ext>
                </a:extLst>
              </a:tr>
              <a:tr h="205506">
                <a:tc>
                  <a:txBody>
                    <a:bodyPr/>
                    <a:lstStyle/>
                    <a:p>
                      <a:pPr algn="ctr">
                        <a:lnSpc>
                          <a:spcPct val="150000"/>
                        </a:lnSpc>
                        <a:spcAft>
                          <a:spcPts val="0"/>
                        </a:spcAft>
                      </a:pPr>
                      <a:r>
                        <a:rPr lang="es-ES_tradnl" sz="1400" dirty="0">
                          <a:solidFill>
                            <a:srgbClr val="FF0000"/>
                          </a:solidFill>
                          <a:effectLst/>
                        </a:rPr>
                        <a:t>Azufre [%wt]</a:t>
                      </a:r>
                      <a:endParaRPr lang="es-MX"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0,0632</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0,0237</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0,0446</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0,1041</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0,0893</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a:solidFill>
                            <a:srgbClr val="FF0000"/>
                          </a:solidFill>
                          <a:effectLst/>
                        </a:rPr>
                        <a:t>0,1241</a:t>
                      </a:r>
                      <a:endParaRPr lang="es-MX" sz="1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tc>
                  <a:txBody>
                    <a:bodyPr/>
                    <a:lstStyle/>
                    <a:p>
                      <a:pPr algn="ctr">
                        <a:lnSpc>
                          <a:spcPct val="150000"/>
                        </a:lnSpc>
                        <a:spcAft>
                          <a:spcPts val="0"/>
                        </a:spcAft>
                      </a:pPr>
                      <a:r>
                        <a:rPr lang="es-ES_tradnl" sz="1400" dirty="0">
                          <a:solidFill>
                            <a:srgbClr val="FF0000"/>
                          </a:solidFill>
                          <a:effectLst/>
                        </a:rPr>
                        <a:t>0,0876</a:t>
                      </a:r>
                      <a:endParaRPr lang="es-MX"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498" marR="24498" marT="0" marB="0"/>
                </a:tc>
                <a:extLst>
                  <a:ext uri="{0D108BD9-81ED-4DB2-BD59-A6C34878D82A}">
                    <a16:rowId xmlns:a16="http://schemas.microsoft.com/office/drawing/2014/main" val="54131779"/>
                  </a:ext>
                </a:extLst>
              </a:tr>
            </a:tbl>
          </a:graphicData>
        </a:graphic>
      </p:graphicFrame>
    </p:spTree>
    <p:extLst>
      <p:ext uri="{BB962C8B-B14F-4D97-AF65-F5344CB8AC3E}">
        <p14:creationId xmlns:p14="http://schemas.microsoft.com/office/powerpoint/2010/main" val="308744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lamada ovalada 13">
            <a:extLst>
              <a:ext uri="{FF2B5EF4-FFF2-40B4-BE49-F238E27FC236}">
                <a16:creationId xmlns:a16="http://schemas.microsoft.com/office/drawing/2014/main" id="{BDB66B0A-68F2-4A84-9213-739CB7A2D236}"/>
              </a:ext>
            </a:extLst>
          </p:cNvPr>
          <p:cNvSpPr/>
          <p:nvPr/>
        </p:nvSpPr>
        <p:spPr>
          <a:xfrm>
            <a:off x="2481942" y="1613804"/>
            <a:ext cx="2211471" cy="280310"/>
          </a:xfrm>
          <a:prstGeom prst="wedgeEllipseCallout">
            <a:avLst>
              <a:gd name="adj1" fmla="val -50000"/>
              <a:gd name="adj2" fmla="val 4888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1">
            <a:extLst>
              <a:ext uri="{FF2B5EF4-FFF2-40B4-BE49-F238E27FC236}">
                <a16:creationId xmlns:a16="http://schemas.microsoft.com/office/drawing/2014/main" id="{D1D58711-CF4E-4AF3-8C5C-4421D307F3A9}"/>
              </a:ext>
            </a:extLst>
          </p:cNvPr>
          <p:cNvSpPr>
            <a:spLocks noGrp="1"/>
          </p:cNvSpPr>
          <p:nvPr>
            <p:ph type="title"/>
          </p:nvPr>
        </p:nvSpPr>
        <p:spPr>
          <a:xfrm>
            <a:off x="-58614" y="-561256"/>
            <a:ext cx="12250614"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Cinética de las reacciones de neutralización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4A8697F3-57E3-474E-AD66-FA0AE425F53A}"/>
                  </a:ext>
                </a:extLst>
              </p:cNvPr>
              <p:cNvSpPr/>
              <p:nvPr/>
            </p:nvSpPr>
            <p:spPr>
              <a:xfrm>
                <a:off x="1175030" y="1887691"/>
                <a:ext cx="2663358" cy="4347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m:t>
                      </m:r>
                      <m:sSub>
                        <m:sSubPr>
                          <m:ctrlPr>
                            <a:rPr lang="es-MX" i="1">
                              <a:latin typeface="Cambria Math" panose="02040503050406030204" pitchFamily="18" charset="0"/>
                            </a:rPr>
                          </m:ctrlPr>
                        </m:sSubPr>
                        <m:e>
                          <m:r>
                            <a:rPr lang="es-ES_tradnl" i="1">
                              <a:latin typeface="Cambria Math" panose="02040503050406030204" pitchFamily="18" charset="0"/>
                            </a:rPr>
                            <m:t>𝑟</m:t>
                          </m:r>
                        </m:e>
                        <m:sub>
                          <m:sSub>
                            <m:sSubPr>
                              <m:ctrlPr>
                                <a:rPr lang="es-MX" i="1">
                                  <a:latin typeface="Cambria Math" panose="02040503050406030204" pitchFamily="18" charset="0"/>
                                </a:rPr>
                              </m:ctrlPr>
                            </m:sSubPr>
                            <m:e>
                              <m:r>
                                <a:rPr lang="es-ES_tradnl" i="1">
                                  <a:latin typeface="Cambria Math" panose="02040503050406030204" pitchFamily="18" charset="0"/>
                                </a:rPr>
                                <m:t>(</m:t>
                              </m:r>
                              <m:r>
                                <a:rPr lang="es-ES_tradnl" i="1">
                                  <a:latin typeface="Cambria Math" panose="02040503050406030204" pitchFamily="18" charset="0"/>
                                </a:rPr>
                                <m:t>𝑁𝑎𝑂𝐻</m:t>
                              </m:r>
                              <m:r>
                                <a:rPr lang="es-ES_tradnl" i="1">
                                  <a:latin typeface="Cambria Math" panose="02040503050406030204" pitchFamily="18" charset="0"/>
                                </a:rPr>
                                <m:t>)</m:t>
                              </m:r>
                            </m:e>
                            <m:sub>
                              <m:r>
                                <a:rPr lang="es-ES_tradnl" i="1">
                                  <a:latin typeface="Cambria Math" panose="02040503050406030204" pitchFamily="18" charset="0"/>
                                </a:rPr>
                                <m:t>1</m:t>
                              </m:r>
                            </m:sub>
                          </m:sSub>
                        </m:sub>
                      </m:sSub>
                      <m:r>
                        <a:rPr lang="es-ES_tradnl" i="1">
                          <a:latin typeface="Cambria Math" panose="02040503050406030204" pitchFamily="18" charset="0"/>
                        </a:rPr>
                        <m:t>=</m:t>
                      </m:r>
                      <m:r>
                        <a:rPr lang="es-ES_tradnl" i="1">
                          <a:latin typeface="Cambria Math" panose="02040503050406030204" pitchFamily="18" charset="0"/>
                        </a:rPr>
                        <m:t>𝑘</m:t>
                      </m:r>
                      <m:sSubSup>
                        <m:sSubSupPr>
                          <m:ctrlPr>
                            <a:rPr lang="es-MX" i="1">
                              <a:latin typeface="Cambria Math" panose="02040503050406030204" pitchFamily="18" charset="0"/>
                            </a:rPr>
                          </m:ctrlPr>
                        </m:sSubSupPr>
                        <m:e>
                          <m:r>
                            <a:rPr lang="es-ES_tradnl" i="1">
                              <a:latin typeface="Cambria Math" panose="02040503050406030204" pitchFamily="18" charset="0"/>
                            </a:rPr>
                            <m:t>𝐶</m:t>
                          </m:r>
                        </m:e>
                        <m:sub>
                          <m:sSub>
                            <m:sSubPr>
                              <m:ctrlPr>
                                <a:rPr lang="es-MX" i="1">
                                  <a:latin typeface="Cambria Math" panose="02040503050406030204" pitchFamily="18" charset="0"/>
                                </a:rPr>
                              </m:ctrlPr>
                            </m:sSubPr>
                            <m:e>
                              <m:r>
                                <a:rPr lang="es-ES_tradnl" i="1">
                                  <a:latin typeface="Cambria Math" panose="02040503050406030204" pitchFamily="18" charset="0"/>
                                </a:rPr>
                                <m:t>𝐻</m:t>
                              </m:r>
                            </m:e>
                            <m:sub>
                              <m:r>
                                <a:rPr lang="es-ES_tradnl" i="1">
                                  <a:latin typeface="Cambria Math" panose="02040503050406030204" pitchFamily="18" charset="0"/>
                                </a:rPr>
                                <m:t>2</m:t>
                              </m:r>
                            </m:sub>
                          </m:sSub>
                          <m:r>
                            <a:rPr lang="es-ES_tradnl" i="1">
                              <a:latin typeface="Cambria Math" panose="02040503050406030204" pitchFamily="18" charset="0"/>
                            </a:rPr>
                            <m:t>𝑆</m:t>
                          </m:r>
                        </m:sub>
                        <m:sup>
                          <m:r>
                            <a:rPr lang="es-ES_tradnl" i="1">
                              <a:latin typeface="Cambria Math" panose="02040503050406030204" pitchFamily="18" charset="0"/>
                            </a:rPr>
                            <m:t>𝑝</m:t>
                          </m:r>
                        </m:sup>
                      </m:sSubSup>
                      <m:sSubSup>
                        <m:sSubSupPr>
                          <m:ctrlPr>
                            <a:rPr lang="es-MX" i="1">
                              <a:latin typeface="Cambria Math" panose="02040503050406030204" pitchFamily="18" charset="0"/>
                            </a:rPr>
                          </m:ctrlPr>
                        </m:sSubSupPr>
                        <m:e>
                          <m:r>
                            <a:rPr lang="es-ES_tradnl" i="1">
                              <a:latin typeface="Cambria Math" panose="02040503050406030204" pitchFamily="18" charset="0"/>
                            </a:rPr>
                            <m:t>𝐶</m:t>
                          </m:r>
                        </m:e>
                        <m:sub>
                          <m:r>
                            <a:rPr lang="es-ES_tradnl" i="1">
                              <a:latin typeface="Cambria Math" panose="02040503050406030204" pitchFamily="18" charset="0"/>
                            </a:rPr>
                            <m:t>𝑁𝑎𝑂𝐻</m:t>
                          </m:r>
                        </m:sub>
                        <m:sup>
                          <m:r>
                            <a:rPr lang="es-ES_tradnl" i="1">
                              <a:latin typeface="Cambria Math" panose="02040503050406030204" pitchFamily="18" charset="0"/>
                            </a:rPr>
                            <m:t>𝑞</m:t>
                          </m:r>
                        </m:sup>
                      </m:sSubSup>
                    </m:oMath>
                  </m:oMathPara>
                </a14:m>
                <a:endParaRPr lang="es-US" dirty="0"/>
              </a:p>
            </p:txBody>
          </p:sp>
        </mc:Choice>
        <mc:Fallback xmlns="">
          <p:sp>
            <p:nvSpPr>
              <p:cNvPr id="5" name="Rectángulo 4">
                <a:extLst>
                  <a:ext uri="{FF2B5EF4-FFF2-40B4-BE49-F238E27FC236}">
                    <a16:creationId xmlns:a16="http://schemas.microsoft.com/office/drawing/2014/main" id="{4A8697F3-57E3-474E-AD66-FA0AE425F53A}"/>
                  </a:ext>
                </a:extLst>
              </p:cNvPr>
              <p:cNvSpPr>
                <a:spLocks noRot="1" noChangeAspect="1" noMove="1" noResize="1" noEditPoints="1" noAdjustHandles="1" noChangeArrowheads="1" noChangeShapeType="1" noTextEdit="1"/>
              </p:cNvSpPr>
              <p:nvPr/>
            </p:nvSpPr>
            <p:spPr>
              <a:xfrm>
                <a:off x="1175030" y="1887691"/>
                <a:ext cx="2663358" cy="434799"/>
              </a:xfrm>
              <a:prstGeom prst="rect">
                <a:avLst/>
              </a:prstGeom>
              <a:blipFill>
                <a:blip r:embed="rId3"/>
                <a:stretch>
                  <a:fillRect b="-281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755D9FDD-2D25-4AB2-B034-D633162233B8}"/>
                  </a:ext>
                </a:extLst>
              </p:cNvPr>
              <p:cNvSpPr/>
              <p:nvPr/>
            </p:nvSpPr>
            <p:spPr>
              <a:xfrm>
                <a:off x="297096" y="2349871"/>
                <a:ext cx="5658729" cy="462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𝑙𝑛</m:t>
                      </m:r>
                      <m:r>
                        <a:rPr lang="es-ES_tradnl" i="1">
                          <a:latin typeface="Cambria Math" panose="02040503050406030204" pitchFamily="18" charset="0"/>
                        </a:rPr>
                        <m:t>(−</m:t>
                      </m:r>
                      <m:sSub>
                        <m:sSubPr>
                          <m:ctrlPr>
                            <a:rPr lang="es-MX" i="1">
                              <a:latin typeface="Cambria Math" panose="02040503050406030204" pitchFamily="18" charset="0"/>
                            </a:rPr>
                          </m:ctrlPr>
                        </m:sSubPr>
                        <m:e>
                          <m:r>
                            <a:rPr lang="es-ES_tradnl" i="1">
                              <a:latin typeface="Cambria Math" panose="02040503050406030204" pitchFamily="18" charset="0"/>
                            </a:rPr>
                            <m:t>𝑟</m:t>
                          </m:r>
                        </m:e>
                        <m:sub>
                          <m:sSub>
                            <m:sSubPr>
                              <m:ctrlPr>
                                <a:rPr lang="es-MX" i="1">
                                  <a:latin typeface="Cambria Math" panose="02040503050406030204" pitchFamily="18" charset="0"/>
                                </a:rPr>
                              </m:ctrlPr>
                            </m:sSubPr>
                            <m:e>
                              <m:r>
                                <a:rPr lang="es-ES_tradnl" i="1">
                                  <a:latin typeface="Cambria Math" panose="02040503050406030204" pitchFamily="18" charset="0"/>
                                </a:rPr>
                                <m:t>(</m:t>
                              </m:r>
                              <m:r>
                                <a:rPr lang="es-ES_tradnl" i="1">
                                  <a:latin typeface="Cambria Math" panose="02040503050406030204" pitchFamily="18" charset="0"/>
                                </a:rPr>
                                <m:t>𝑁𝑎𝑂𝐻</m:t>
                              </m:r>
                              <m:r>
                                <a:rPr lang="es-ES_tradnl" i="1">
                                  <a:latin typeface="Cambria Math" panose="02040503050406030204" pitchFamily="18" charset="0"/>
                                </a:rPr>
                                <m:t>)</m:t>
                              </m:r>
                            </m:e>
                            <m:sub>
                              <m:r>
                                <a:rPr lang="es-ES_tradnl" i="1">
                                  <a:latin typeface="Cambria Math" panose="02040503050406030204" pitchFamily="18" charset="0"/>
                                </a:rPr>
                                <m:t>1</m:t>
                              </m:r>
                            </m:sub>
                          </m:sSub>
                        </m:sub>
                      </m:sSub>
                      <m:r>
                        <a:rPr lang="es-ES_tradnl" i="1">
                          <a:latin typeface="Cambria Math" panose="02040503050406030204" pitchFamily="18" charset="0"/>
                        </a:rPr>
                        <m:t>)=</m:t>
                      </m:r>
                      <m:r>
                        <a:rPr lang="es-ES_tradnl" i="1">
                          <a:latin typeface="Cambria Math" panose="02040503050406030204" pitchFamily="18" charset="0"/>
                        </a:rPr>
                        <m:t>𝑙𝑛</m:t>
                      </m:r>
                      <m:sSub>
                        <m:sSubPr>
                          <m:ctrlPr>
                            <a:rPr lang="es-MX" i="1">
                              <a:latin typeface="Cambria Math" panose="02040503050406030204" pitchFamily="18" charset="0"/>
                            </a:rPr>
                          </m:ctrlPr>
                        </m:sSubPr>
                        <m:e>
                          <m:r>
                            <a:rPr lang="es-ES_tradnl" i="1">
                              <a:latin typeface="Cambria Math" panose="02040503050406030204" pitchFamily="18" charset="0"/>
                            </a:rPr>
                            <m:t>𝑘</m:t>
                          </m:r>
                        </m:e>
                        <m:sub>
                          <m:r>
                            <a:rPr lang="es-ES_tradnl" i="1">
                              <a:latin typeface="Cambria Math" panose="02040503050406030204" pitchFamily="18" charset="0"/>
                            </a:rPr>
                            <m:t>0</m:t>
                          </m:r>
                        </m:sub>
                      </m:sSub>
                      <m:r>
                        <a:rPr lang="es-ES_tradnl" i="1">
                          <a:latin typeface="Cambria Math" panose="02040503050406030204" pitchFamily="18" charset="0"/>
                        </a:rPr>
                        <m:t>+</m:t>
                      </m:r>
                      <m:r>
                        <a:rPr lang="es-ES_tradnl" i="1">
                          <a:latin typeface="Cambria Math" panose="02040503050406030204" pitchFamily="18" charset="0"/>
                        </a:rPr>
                        <m:t>𝑙𝑛</m:t>
                      </m:r>
                      <m:r>
                        <a:rPr lang="es-ES_tradnl" i="1">
                          <a:latin typeface="Cambria Math" panose="02040503050406030204" pitchFamily="18" charset="0"/>
                        </a:rPr>
                        <m:t>(</m:t>
                      </m:r>
                      <m:sSubSup>
                        <m:sSubSupPr>
                          <m:ctrlPr>
                            <a:rPr lang="es-MX" i="1">
                              <a:latin typeface="Cambria Math" panose="02040503050406030204" pitchFamily="18" charset="0"/>
                            </a:rPr>
                          </m:ctrlPr>
                        </m:sSubSupPr>
                        <m:e>
                          <m:r>
                            <a:rPr lang="es-ES_tradnl" i="1">
                              <a:latin typeface="Cambria Math" panose="02040503050406030204" pitchFamily="18" charset="0"/>
                            </a:rPr>
                            <m:t>𝐶</m:t>
                          </m:r>
                        </m:e>
                        <m:sub>
                          <m:sSub>
                            <m:sSubPr>
                              <m:ctrlPr>
                                <a:rPr lang="es-MX" i="1">
                                  <a:latin typeface="Cambria Math" panose="02040503050406030204" pitchFamily="18" charset="0"/>
                                </a:rPr>
                              </m:ctrlPr>
                            </m:sSubPr>
                            <m:e>
                              <m:r>
                                <a:rPr lang="es-ES_tradnl" i="1">
                                  <a:latin typeface="Cambria Math" panose="02040503050406030204" pitchFamily="18" charset="0"/>
                                </a:rPr>
                                <m:t>𝐻</m:t>
                              </m:r>
                            </m:e>
                            <m:sub>
                              <m:r>
                                <a:rPr lang="es-ES_tradnl" i="1">
                                  <a:latin typeface="Cambria Math" panose="02040503050406030204" pitchFamily="18" charset="0"/>
                                </a:rPr>
                                <m:t>2</m:t>
                              </m:r>
                            </m:sub>
                          </m:sSub>
                          <m:r>
                            <a:rPr lang="es-ES_tradnl" i="1">
                              <a:latin typeface="Cambria Math" panose="02040503050406030204" pitchFamily="18" charset="0"/>
                            </a:rPr>
                            <m:t>𝑆</m:t>
                          </m:r>
                        </m:sub>
                        <m:sup>
                          <m:r>
                            <a:rPr lang="es-ES_tradnl" i="1">
                              <a:latin typeface="Cambria Math" panose="02040503050406030204" pitchFamily="18" charset="0"/>
                            </a:rPr>
                            <m:t>𝑝</m:t>
                          </m:r>
                        </m:sup>
                      </m:sSubSup>
                      <m:r>
                        <a:rPr lang="es-ES_tradnl" i="1">
                          <a:latin typeface="Cambria Math" panose="02040503050406030204" pitchFamily="18" charset="0"/>
                        </a:rPr>
                        <m:t>)+</m:t>
                      </m:r>
                      <m:r>
                        <a:rPr lang="es-ES_tradnl" i="1">
                          <a:latin typeface="Cambria Math" panose="02040503050406030204" pitchFamily="18" charset="0"/>
                        </a:rPr>
                        <m:t>𝑙𝑛</m:t>
                      </m:r>
                      <m:r>
                        <a:rPr lang="es-ES_tradnl" i="1">
                          <a:latin typeface="Cambria Math" panose="02040503050406030204" pitchFamily="18" charset="0"/>
                        </a:rPr>
                        <m:t>(</m:t>
                      </m:r>
                      <m:sSubSup>
                        <m:sSubSupPr>
                          <m:ctrlPr>
                            <a:rPr lang="es-MX" i="1">
                              <a:latin typeface="Cambria Math" panose="02040503050406030204" pitchFamily="18" charset="0"/>
                            </a:rPr>
                          </m:ctrlPr>
                        </m:sSubSupPr>
                        <m:e>
                          <m:r>
                            <a:rPr lang="es-ES_tradnl" i="1">
                              <a:latin typeface="Cambria Math" panose="02040503050406030204" pitchFamily="18" charset="0"/>
                            </a:rPr>
                            <m:t>𝐶</m:t>
                          </m:r>
                        </m:e>
                        <m:sub>
                          <m:r>
                            <a:rPr lang="es-ES_tradnl" i="1">
                              <a:latin typeface="Cambria Math" panose="02040503050406030204" pitchFamily="18" charset="0"/>
                            </a:rPr>
                            <m:t>𝑁𝑎𝑂𝐻</m:t>
                          </m:r>
                        </m:sub>
                        <m:sup>
                          <m:r>
                            <a:rPr lang="es-ES_tradnl" i="1">
                              <a:latin typeface="Cambria Math" panose="02040503050406030204" pitchFamily="18" charset="0"/>
                            </a:rPr>
                            <m:t>𝑞</m:t>
                          </m:r>
                        </m:sup>
                      </m:sSubSup>
                      <m:r>
                        <a:rPr lang="es-ES_tradnl" i="1">
                          <a:latin typeface="Cambria Math" panose="02040503050406030204" pitchFamily="18" charset="0"/>
                        </a:rPr>
                        <m:t>)+</m:t>
                      </m:r>
                      <m:f>
                        <m:fPr>
                          <m:type m:val="skw"/>
                          <m:ctrlPr>
                            <a:rPr lang="es-MX" i="1">
                              <a:latin typeface="Cambria Math" panose="02040503050406030204" pitchFamily="18" charset="0"/>
                            </a:rPr>
                          </m:ctrlPr>
                        </m:fPr>
                        <m:num>
                          <m:r>
                            <a:rPr lang="es-ES_tradnl" i="1">
                              <a:latin typeface="Cambria Math" panose="02040503050406030204" pitchFamily="18" charset="0"/>
                            </a:rPr>
                            <m:t>𝐸𝑎</m:t>
                          </m:r>
                        </m:num>
                        <m:den>
                          <m:r>
                            <a:rPr lang="es-ES_tradnl" i="1">
                              <a:latin typeface="Cambria Math" panose="02040503050406030204" pitchFamily="18" charset="0"/>
                            </a:rPr>
                            <m:t>𝑅𝑇</m:t>
                          </m:r>
                        </m:den>
                      </m:f>
                    </m:oMath>
                  </m:oMathPara>
                </a14:m>
                <a:endParaRPr lang="es-US" dirty="0"/>
              </a:p>
            </p:txBody>
          </p:sp>
        </mc:Choice>
        <mc:Fallback xmlns="">
          <p:sp>
            <p:nvSpPr>
              <p:cNvPr id="6" name="Rectángulo 5">
                <a:extLst>
                  <a:ext uri="{FF2B5EF4-FFF2-40B4-BE49-F238E27FC236}">
                    <a16:creationId xmlns:a16="http://schemas.microsoft.com/office/drawing/2014/main" id="{755D9FDD-2D25-4AB2-B034-D633162233B8}"/>
                  </a:ext>
                </a:extLst>
              </p:cNvPr>
              <p:cNvSpPr>
                <a:spLocks noRot="1" noChangeAspect="1" noMove="1" noResize="1" noEditPoints="1" noAdjustHandles="1" noChangeArrowheads="1" noChangeShapeType="1" noTextEdit="1"/>
              </p:cNvSpPr>
              <p:nvPr/>
            </p:nvSpPr>
            <p:spPr>
              <a:xfrm>
                <a:off x="297096" y="2349871"/>
                <a:ext cx="5658729" cy="462178"/>
              </a:xfrm>
              <a:prstGeom prst="rect">
                <a:avLst/>
              </a:prstGeom>
              <a:blipFill>
                <a:blip r:embed="rId4"/>
                <a:stretch>
                  <a:fillRect t="-117105" r="-8297" b="-18026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A90D506-611F-4CF6-9228-64C04ED148EA}"/>
                  </a:ext>
                </a:extLst>
              </p:cNvPr>
              <p:cNvSpPr/>
              <p:nvPr/>
            </p:nvSpPr>
            <p:spPr>
              <a:xfrm>
                <a:off x="489497" y="3153711"/>
                <a:ext cx="3092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US">
                          <a:latin typeface="Cambria Math" panose="02040503050406030204" pitchFamily="18" charset="0"/>
                        </a:rPr>
                        <m:t>y</m:t>
                      </m:r>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0</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1</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2</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2</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3</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3</m:t>
                          </m:r>
                        </m:sub>
                      </m:sSub>
                      <m:r>
                        <a:rPr lang="es-US" i="0">
                          <a:latin typeface="Cambria Math" panose="02040503050406030204" pitchFamily="18" charset="0"/>
                        </a:rPr>
                        <m:t> </m:t>
                      </m:r>
                    </m:oMath>
                  </m:oMathPara>
                </a14:m>
                <a:endParaRPr lang="es-US" dirty="0"/>
              </a:p>
            </p:txBody>
          </p:sp>
        </mc:Choice>
        <mc:Fallback xmlns="">
          <p:sp>
            <p:nvSpPr>
              <p:cNvPr id="7" name="Rectángulo 6">
                <a:extLst>
                  <a:ext uri="{FF2B5EF4-FFF2-40B4-BE49-F238E27FC236}">
                    <a16:creationId xmlns:a16="http://schemas.microsoft.com/office/drawing/2014/main" id="{6A90D506-611F-4CF6-9228-64C04ED148EA}"/>
                  </a:ext>
                </a:extLst>
              </p:cNvPr>
              <p:cNvSpPr>
                <a:spLocks noRot="1" noChangeAspect="1" noMove="1" noResize="1" noEditPoints="1" noAdjustHandles="1" noChangeArrowheads="1" noChangeShapeType="1" noTextEdit="1"/>
              </p:cNvSpPr>
              <p:nvPr/>
            </p:nvSpPr>
            <p:spPr>
              <a:xfrm>
                <a:off x="489497" y="3153711"/>
                <a:ext cx="3092000" cy="369332"/>
              </a:xfrm>
              <a:prstGeom prst="rect">
                <a:avLst/>
              </a:prstGeom>
              <a:blipFill>
                <a:blip r:embed="rId5"/>
                <a:stretch>
                  <a:fillRect b="-819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7530E7AC-6980-4CD4-BE1D-21CF766865C9}"/>
                  </a:ext>
                </a:extLst>
              </p:cNvPr>
              <p:cNvSpPr/>
              <p:nvPr/>
            </p:nvSpPr>
            <p:spPr>
              <a:xfrm>
                <a:off x="914766" y="970269"/>
                <a:ext cx="44442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sz="2400" i="1">
                              <a:latin typeface="Cambria Math" panose="02040503050406030204" pitchFamily="18" charset="0"/>
                            </a:rPr>
                          </m:ctrlPr>
                        </m:sSubPr>
                        <m:e>
                          <m:r>
                            <m:rPr>
                              <m:sty m:val="p"/>
                            </m:rPr>
                            <a:rPr lang="es-US" sz="2400">
                              <a:latin typeface="Cambria Math" panose="02040503050406030204" pitchFamily="18" charset="0"/>
                            </a:rPr>
                            <m:t>H</m:t>
                          </m:r>
                        </m:e>
                        <m:sub>
                          <m:r>
                            <a:rPr lang="es-US" sz="2400" i="0">
                              <a:latin typeface="Cambria Math" panose="02040503050406030204" pitchFamily="18" charset="0"/>
                            </a:rPr>
                            <m:t>2</m:t>
                          </m:r>
                        </m:sub>
                      </m:sSub>
                      <m:r>
                        <m:rPr>
                          <m:sty m:val="p"/>
                        </m:rPr>
                        <a:rPr lang="es-US" sz="2400" i="0">
                          <a:latin typeface="Cambria Math" panose="02040503050406030204" pitchFamily="18" charset="0"/>
                        </a:rPr>
                        <m:t>S</m:t>
                      </m:r>
                      <m:r>
                        <a:rPr lang="es-US" sz="2400" i="0">
                          <a:latin typeface="Cambria Math" panose="02040503050406030204" pitchFamily="18" charset="0"/>
                        </a:rPr>
                        <m:t> + </m:t>
                      </m:r>
                      <m:r>
                        <m:rPr>
                          <m:sty m:val="p"/>
                        </m:rPr>
                        <a:rPr lang="es-US" sz="2400" i="0">
                          <a:latin typeface="Cambria Math" panose="02040503050406030204" pitchFamily="18" charset="0"/>
                        </a:rPr>
                        <m:t>NaOH</m:t>
                      </m:r>
                      <m:r>
                        <a:rPr lang="es-US" sz="2400" i="0">
                          <a:latin typeface="Cambria Math" panose="02040503050406030204" pitchFamily="18" charset="0"/>
                        </a:rPr>
                        <m:t> → </m:t>
                      </m:r>
                      <m:r>
                        <m:rPr>
                          <m:sty m:val="p"/>
                        </m:rPr>
                        <a:rPr lang="es-US" sz="2400" i="0">
                          <a:latin typeface="Cambria Math" panose="02040503050406030204" pitchFamily="18" charset="0"/>
                        </a:rPr>
                        <m:t>NaHS</m:t>
                      </m:r>
                      <m:r>
                        <a:rPr lang="es-US" sz="2400" i="0">
                          <a:latin typeface="Cambria Math" panose="02040503050406030204" pitchFamily="18" charset="0"/>
                        </a:rPr>
                        <m:t> + </m:t>
                      </m:r>
                      <m:sSub>
                        <m:sSubPr>
                          <m:ctrlPr>
                            <a:rPr lang="es-US" sz="2400" i="1">
                              <a:latin typeface="Cambria Math" panose="02040503050406030204" pitchFamily="18" charset="0"/>
                            </a:rPr>
                          </m:ctrlPr>
                        </m:sSubPr>
                        <m:e>
                          <m:r>
                            <m:rPr>
                              <m:sty m:val="p"/>
                            </m:rPr>
                            <a:rPr lang="es-US" sz="2400" i="0">
                              <a:latin typeface="Cambria Math" panose="02040503050406030204" pitchFamily="18" charset="0"/>
                            </a:rPr>
                            <m:t>H</m:t>
                          </m:r>
                        </m:e>
                        <m:sub>
                          <m:r>
                            <a:rPr lang="es-US" sz="2400" i="0">
                              <a:latin typeface="Cambria Math" panose="02040503050406030204" pitchFamily="18" charset="0"/>
                            </a:rPr>
                            <m:t>2</m:t>
                          </m:r>
                        </m:sub>
                      </m:sSub>
                      <m:r>
                        <m:rPr>
                          <m:sty m:val="p"/>
                        </m:rPr>
                        <a:rPr lang="es-US" sz="2400" i="0">
                          <a:latin typeface="Cambria Math" panose="02040503050406030204" pitchFamily="18" charset="0"/>
                        </a:rPr>
                        <m:t>O</m:t>
                      </m:r>
                      <m:r>
                        <a:rPr lang="es-US" sz="2400" i="0">
                          <a:latin typeface="Cambria Math" panose="02040503050406030204" pitchFamily="18" charset="0"/>
                        </a:rPr>
                        <m:t> </m:t>
                      </m:r>
                    </m:oMath>
                  </m:oMathPara>
                </a14:m>
                <a:endParaRPr lang="es-US" sz="2400" dirty="0"/>
              </a:p>
            </p:txBody>
          </p:sp>
        </mc:Choice>
        <mc:Fallback xmlns="">
          <p:sp>
            <p:nvSpPr>
              <p:cNvPr id="9" name="Rectángulo 8">
                <a:extLst>
                  <a:ext uri="{FF2B5EF4-FFF2-40B4-BE49-F238E27FC236}">
                    <a16:creationId xmlns:a16="http://schemas.microsoft.com/office/drawing/2014/main" id="{7530E7AC-6980-4CD4-BE1D-21CF766865C9}"/>
                  </a:ext>
                </a:extLst>
              </p:cNvPr>
              <p:cNvSpPr>
                <a:spLocks noRot="1" noChangeAspect="1" noMove="1" noResize="1" noEditPoints="1" noAdjustHandles="1" noChangeArrowheads="1" noChangeShapeType="1" noTextEdit="1"/>
              </p:cNvSpPr>
              <p:nvPr/>
            </p:nvSpPr>
            <p:spPr>
              <a:xfrm>
                <a:off x="914766" y="970269"/>
                <a:ext cx="4444294" cy="461665"/>
              </a:xfrm>
              <a:prstGeom prst="rect">
                <a:avLst/>
              </a:prstGeom>
              <a:blipFill>
                <a:blip r:embed="rId6"/>
                <a:stretch>
                  <a:fillRect b="-394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3BF55A5D-735C-4293-BDD2-C2F4D054C559}"/>
                  </a:ext>
                </a:extLst>
              </p:cNvPr>
              <p:cNvSpPr/>
              <p:nvPr/>
            </p:nvSpPr>
            <p:spPr>
              <a:xfrm>
                <a:off x="6650860" y="971591"/>
                <a:ext cx="465383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US" sz="2400" i="1">
                              <a:latin typeface="Cambria Math" panose="02040503050406030204" pitchFamily="18" charset="0"/>
                            </a:rPr>
                          </m:ctrlPr>
                        </m:sSubPr>
                        <m:e>
                          <m:r>
                            <m:rPr>
                              <m:sty m:val="p"/>
                            </m:rPr>
                            <a:rPr lang="es-US" sz="2400">
                              <a:latin typeface="Cambria Math" panose="02040503050406030204" pitchFamily="18" charset="0"/>
                            </a:rPr>
                            <m:t>H</m:t>
                          </m:r>
                        </m:e>
                        <m:sub>
                          <m:r>
                            <a:rPr lang="es-US" sz="2400" i="0">
                              <a:latin typeface="Cambria Math" panose="02040503050406030204" pitchFamily="18" charset="0"/>
                            </a:rPr>
                            <m:t>2</m:t>
                          </m:r>
                        </m:sub>
                      </m:sSub>
                      <m:r>
                        <m:rPr>
                          <m:sty m:val="p"/>
                        </m:rPr>
                        <a:rPr lang="es-US" sz="2400" i="0">
                          <a:latin typeface="Cambria Math" panose="02040503050406030204" pitchFamily="18" charset="0"/>
                        </a:rPr>
                        <m:t>S</m:t>
                      </m:r>
                      <m:r>
                        <a:rPr lang="es-US" sz="2400" i="0">
                          <a:latin typeface="Cambria Math" panose="02040503050406030204" pitchFamily="18" charset="0"/>
                        </a:rPr>
                        <m:t> + 2</m:t>
                      </m:r>
                      <m:r>
                        <m:rPr>
                          <m:sty m:val="p"/>
                        </m:rPr>
                        <a:rPr lang="es-US" sz="2400" i="0">
                          <a:latin typeface="Cambria Math" panose="02040503050406030204" pitchFamily="18" charset="0"/>
                        </a:rPr>
                        <m:t>NaOH</m:t>
                      </m:r>
                      <m:r>
                        <a:rPr lang="es-US" sz="2400" i="0">
                          <a:latin typeface="Cambria Math" panose="02040503050406030204" pitchFamily="18" charset="0"/>
                        </a:rPr>
                        <m:t> → </m:t>
                      </m:r>
                      <m:sSub>
                        <m:sSubPr>
                          <m:ctrlPr>
                            <a:rPr lang="es-US" sz="2400" i="1">
                              <a:latin typeface="Cambria Math" panose="02040503050406030204" pitchFamily="18" charset="0"/>
                            </a:rPr>
                          </m:ctrlPr>
                        </m:sSubPr>
                        <m:e>
                          <m:r>
                            <m:rPr>
                              <m:sty m:val="p"/>
                            </m:rPr>
                            <a:rPr lang="es-US" sz="2400" i="0">
                              <a:latin typeface="Cambria Math" panose="02040503050406030204" pitchFamily="18" charset="0"/>
                            </a:rPr>
                            <m:t>Na</m:t>
                          </m:r>
                        </m:e>
                        <m:sub>
                          <m:r>
                            <a:rPr lang="es-US" sz="2400" i="0">
                              <a:latin typeface="Cambria Math" panose="02040503050406030204" pitchFamily="18" charset="0"/>
                            </a:rPr>
                            <m:t>2</m:t>
                          </m:r>
                        </m:sub>
                      </m:sSub>
                      <m:r>
                        <m:rPr>
                          <m:sty m:val="p"/>
                        </m:rPr>
                        <a:rPr lang="es-US" sz="2400" i="0">
                          <a:latin typeface="Cambria Math" panose="02040503050406030204" pitchFamily="18" charset="0"/>
                        </a:rPr>
                        <m:t>S</m:t>
                      </m:r>
                      <m:r>
                        <a:rPr lang="es-US" sz="2400" i="0">
                          <a:latin typeface="Cambria Math" panose="02040503050406030204" pitchFamily="18" charset="0"/>
                        </a:rPr>
                        <m:t> + 2</m:t>
                      </m:r>
                      <m:sSub>
                        <m:sSubPr>
                          <m:ctrlPr>
                            <a:rPr lang="es-US" sz="2400" i="1">
                              <a:latin typeface="Cambria Math" panose="02040503050406030204" pitchFamily="18" charset="0"/>
                            </a:rPr>
                          </m:ctrlPr>
                        </m:sSubPr>
                        <m:e>
                          <m:r>
                            <m:rPr>
                              <m:sty m:val="p"/>
                            </m:rPr>
                            <a:rPr lang="es-US" sz="2400" i="0">
                              <a:latin typeface="Cambria Math" panose="02040503050406030204" pitchFamily="18" charset="0"/>
                            </a:rPr>
                            <m:t>H</m:t>
                          </m:r>
                        </m:e>
                        <m:sub>
                          <m:r>
                            <a:rPr lang="es-US" sz="2400" i="0">
                              <a:latin typeface="Cambria Math" panose="02040503050406030204" pitchFamily="18" charset="0"/>
                            </a:rPr>
                            <m:t>2</m:t>
                          </m:r>
                        </m:sub>
                      </m:sSub>
                      <m:r>
                        <m:rPr>
                          <m:sty m:val="p"/>
                        </m:rPr>
                        <a:rPr lang="es-US" sz="2400" i="0">
                          <a:latin typeface="Cambria Math" panose="02040503050406030204" pitchFamily="18" charset="0"/>
                        </a:rPr>
                        <m:t>O</m:t>
                      </m:r>
                    </m:oMath>
                  </m:oMathPara>
                </a14:m>
                <a:endParaRPr lang="es-US" sz="2400" dirty="0"/>
              </a:p>
            </p:txBody>
          </p:sp>
        </mc:Choice>
        <mc:Fallback xmlns="">
          <p:sp>
            <p:nvSpPr>
              <p:cNvPr id="10" name="Rectángulo 9">
                <a:extLst>
                  <a:ext uri="{FF2B5EF4-FFF2-40B4-BE49-F238E27FC236}">
                    <a16:creationId xmlns:a16="http://schemas.microsoft.com/office/drawing/2014/main" id="{3BF55A5D-735C-4293-BDD2-C2F4D054C559}"/>
                  </a:ext>
                </a:extLst>
              </p:cNvPr>
              <p:cNvSpPr>
                <a:spLocks noRot="1" noChangeAspect="1" noMove="1" noResize="1" noEditPoints="1" noAdjustHandles="1" noChangeArrowheads="1" noChangeShapeType="1" noTextEdit="1"/>
              </p:cNvSpPr>
              <p:nvPr/>
            </p:nvSpPr>
            <p:spPr>
              <a:xfrm>
                <a:off x="6650860" y="971591"/>
                <a:ext cx="4653838" cy="461665"/>
              </a:xfrm>
              <a:prstGeom prst="rect">
                <a:avLst/>
              </a:prstGeom>
              <a:blipFill>
                <a:blip r:embed="rId7"/>
                <a:stretch>
                  <a:fillRect b="-394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16C0997-2C7C-4072-9047-90AC9BC7A3F1}"/>
                  </a:ext>
                </a:extLst>
              </p:cNvPr>
              <p:cNvSpPr txBox="1"/>
              <p:nvPr/>
            </p:nvSpPr>
            <p:spPr>
              <a:xfrm>
                <a:off x="2939683" y="1635879"/>
                <a:ext cx="149970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𝑘</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𝑒</m:t>
                          </m:r>
                        </m:e>
                        <m:sup>
                          <m:r>
                            <a:rPr lang="es-ES" b="0" i="1" smtClean="0">
                              <a:latin typeface="Cambria Math" panose="02040503050406030204" pitchFamily="18" charset="0"/>
                            </a:rPr>
                            <m:t>−</m:t>
                          </m:r>
                          <m:r>
                            <a:rPr lang="es-ES" b="0" i="1" smtClean="0">
                              <a:latin typeface="Cambria Math" panose="02040503050406030204" pitchFamily="18" charset="0"/>
                            </a:rPr>
                            <m:t>𝐸𝑎</m:t>
                          </m:r>
                          <m:r>
                            <a:rPr lang="es-ES" b="0" i="1" smtClean="0">
                              <a:latin typeface="Cambria Math" panose="02040503050406030204" pitchFamily="18" charset="0"/>
                            </a:rPr>
                            <m:t>/</m:t>
                          </m:r>
                          <m:r>
                            <a:rPr lang="es-ES" b="0" i="1" smtClean="0">
                              <a:latin typeface="Cambria Math" panose="02040503050406030204" pitchFamily="18" charset="0"/>
                            </a:rPr>
                            <m:t>𝑅𝑇</m:t>
                          </m:r>
                        </m:sup>
                      </m:sSup>
                    </m:oMath>
                  </m:oMathPara>
                </a14:m>
                <a:endParaRPr lang="es-ES" dirty="0"/>
              </a:p>
            </p:txBody>
          </p:sp>
        </mc:Choice>
        <mc:Fallback xmlns="">
          <p:sp>
            <p:nvSpPr>
              <p:cNvPr id="11" name="CuadroTexto 10">
                <a:extLst>
                  <a:ext uri="{FF2B5EF4-FFF2-40B4-BE49-F238E27FC236}">
                    <a16:creationId xmlns:a16="http://schemas.microsoft.com/office/drawing/2014/main" id="{416C0997-2C7C-4072-9047-90AC9BC7A3F1}"/>
                  </a:ext>
                </a:extLst>
              </p:cNvPr>
              <p:cNvSpPr txBox="1">
                <a:spLocks noRot="1" noChangeAspect="1" noMove="1" noResize="1" noEditPoints="1" noAdjustHandles="1" noChangeArrowheads="1" noChangeShapeType="1" noTextEdit="1"/>
              </p:cNvSpPr>
              <p:nvPr/>
            </p:nvSpPr>
            <p:spPr>
              <a:xfrm>
                <a:off x="2939683" y="1635879"/>
                <a:ext cx="1499706" cy="287323"/>
              </a:xfrm>
              <a:prstGeom prst="rect">
                <a:avLst/>
              </a:prstGeom>
              <a:blipFill>
                <a:blip r:embed="rId8"/>
                <a:stretch>
                  <a:fillRect l="-3659" t="-6383" r="-1220" b="-19149"/>
                </a:stretch>
              </a:blipFill>
            </p:spPr>
            <p:txBody>
              <a:bodyPr/>
              <a:lstStyle/>
              <a:p>
                <a:r>
                  <a:rPr lang="es-MX">
                    <a:noFill/>
                  </a:rPr>
                  <a:t> </a:t>
                </a:r>
              </a:p>
            </p:txBody>
          </p:sp>
        </mc:Fallback>
      </mc:AlternateContent>
      <p:sp>
        <p:nvSpPr>
          <p:cNvPr id="13" name="Elipse 12">
            <a:extLst>
              <a:ext uri="{FF2B5EF4-FFF2-40B4-BE49-F238E27FC236}">
                <a16:creationId xmlns:a16="http://schemas.microsoft.com/office/drawing/2014/main" id="{B2467606-146D-4807-B44B-FBB6E99317DE}"/>
              </a:ext>
            </a:extLst>
          </p:cNvPr>
          <p:cNvSpPr/>
          <p:nvPr/>
        </p:nvSpPr>
        <p:spPr>
          <a:xfrm>
            <a:off x="2522374" y="1910633"/>
            <a:ext cx="163285" cy="388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7 Rectángulo">
            <a:extLst>
              <a:ext uri="{FF2B5EF4-FFF2-40B4-BE49-F238E27FC236}">
                <a16:creationId xmlns:a16="http://schemas.microsoft.com/office/drawing/2014/main" id="{9B787173-9D86-486C-8476-57C8163CF75E}"/>
              </a:ext>
            </a:extLst>
          </p:cNvPr>
          <p:cNvSpPr/>
          <p:nvPr/>
        </p:nvSpPr>
        <p:spPr>
          <a:xfrm>
            <a:off x="6602734" y="989292"/>
            <a:ext cx="4653838" cy="46298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5" name="Tabla 14">
            <a:extLst>
              <a:ext uri="{FF2B5EF4-FFF2-40B4-BE49-F238E27FC236}">
                <a16:creationId xmlns:a16="http://schemas.microsoft.com/office/drawing/2014/main" id="{A8DED91D-4E17-4A0E-BB74-C61CE0053634}"/>
              </a:ext>
            </a:extLst>
          </p:cNvPr>
          <p:cNvGraphicFramePr>
            <a:graphicFrameLocks noGrp="1"/>
          </p:cNvGraphicFramePr>
          <p:nvPr>
            <p:extLst>
              <p:ext uri="{D42A27DB-BD31-4B8C-83A1-F6EECF244321}">
                <p14:modId xmlns:p14="http://schemas.microsoft.com/office/powerpoint/2010/main" val="278004706"/>
              </p:ext>
            </p:extLst>
          </p:nvPr>
        </p:nvGraphicFramePr>
        <p:xfrm>
          <a:off x="213864" y="3924371"/>
          <a:ext cx="3792902" cy="2240280"/>
        </p:xfrm>
        <a:graphic>
          <a:graphicData uri="http://schemas.openxmlformats.org/drawingml/2006/table">
            <a:tbl>
              <a:tblPr firstRow="1">
                <a:tableStyleId>{3B4B98B0-60AC-42C2-AFA5-B58CD77FA1E5}</a:tableStyleId>
              </a:tblPr>
              <a:tblGrid>
                <a:gridCol w="1159273">
                  <a:extLst>
                    <a:ext uri="{9D8B030D-6E8A-4147-A177-3AD203B41FA5}">
                      <a16:colId xmlns:a16="http://schemas.microsoft.com/office/drawing/2014/main" val="2282970930"/>
                    </a:ext>
                  </a:extLst>
                </a:gridCol>
                <a:gridCol w="826353">
                  <a:extLst>
                    <a:ext uri="{9D8B030D-6E8A-4147-A177-3AD203B41FA5}">
                      <a16:colId xmlns:a16="http://schemas.microsoft.com/office/drawing/2014/main" val="243832767"/>
                    </a:ext>
                  </a:extLst>
                </a:gridCol>
                <a:gridCol w="903638">
                  <a:extLst>
                    <a:ext uri="{9D8B030D-6E8A-4147-A177-3AD203B41FA5}">
                      <a16:colId xmlns:a16="http://schemas.microsoft.com/office/drawing/2014/main" val="616040683"/>
                    </a:ext>
                  </a:extLst>
                </a:gridCol>
                <a:gridCol w="903638">
                  <a:extLst>
                    <a:ext uri="{9D8B030D-6E8A-4147-A177-3AD203B41FA5}">
                      <a16:colId xmlns:a16="http://schemas.microsoft.com/office/drawing/2014/main" val="3943227770"/>
                    </a:ext>
                  </a:extLst>
                </a:gridCol>
              </a:tblGrid>
              <a:tr h="190500">
                <a:tc>
                  <a:txBody>
                    <a:bodyPr/>
                    <a:lstStyle/>
                    <a:p>
                      <a:pPr algn="ctr">
                        <a:lnSpc>
                          <a:spcPct val="150000"/>
                        </a:lnSpc>
                        <a:spcAft>
                          <a:spcPts val="0"/>
                        </a:spcAft>
                      </a:pPr>
                      <a:r>
                        <a:rPr lang="es-ES_tradnl" sz="1400">
                          <a:effectLst/>
                        </a:rPr>
                        <a:t>ln(-r</a:t>
                      </a:r>
                      <a:r>
                        <a:rPr lang="es-ES_tradnl" sz="1400" baseline="-25000">
                          <a:effectLst/>
                        </a:rPr>
                        <a:t>(NaOH)1</a:t>
                      </a:r>
                      <a:r>
                        <a:rPr lang="es-ES_tradnl" sz="1400">
                          <a:effectLst/>
                        </a:rPr>
                        <a: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400">
                          <a:effectLst/>
                        </a:rPr>
                        <a:t>ln C</a:t>
                      </a:r>
                      <a:r>
                        <a:rPr lang="es-ES_tradnl" sz="1400" baseline="-25000">
                          <a:effectLst/>
                        </a:rPr>
                        <a:t>H2S</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400" dirty="0" err="1">
                          <a:effectLst/>
                        </a:rPr>
                        <a:t>ln</a:t>
                      </a:r>
                      <a:r>
                        <a:rPr lang="es-ES_tradnl" sz="1400" dirty="0">
                          <a:effectLst/>
                        </a:rPr>
                        <a:t> </a:t>
                      </a:r>
                      <a:r>
                        <a:rPr lang="es-ES_tradnl" sz="1400" dirty="0" err="1">
                          <a:effectLst/>
                        </a:rPr>
                        <a:t>C</a:t>
                      </a:r>
                      <a:r>
                        <a:rPr lang="es-ES_tradnl" sz="1400" baseline="-25000" dirty="0" err="1">
                          <a:effectLst/>
                        </a:rPr>
                        <a:t>NaOH</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400">
                          <a:effectLst/>
                        </a:rPr>
                        <a:t>1/T</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3641064"/>
                  </a:ext>
                </a:extLst>
              </a:tr>
              <a:tr h="190500">
                <a:tc>
                  <a:txBody>
                    <a:bodyPr/>
                    <a:lstStyle/>
                    <a:p>
                      <a:pPr algn="ctr">
                        <a:lnSpc>
                          <a:spcPct val="150000"/>
                        </a:lnSpc>
                        <a:spcAft>
                          <a:spcPts val="0"/>
                        </a:spcAft>
                      </a:pPr>
                      <a:r>
                        <a:rPr lang="es-ES_tradnl" sz="1400">
                          <a:effectLst/>
                        </a:rPr>
                        <a:t>-9,67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-4,20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-2,16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72155918"/>
                  </a:ext>
                </a:extLst>
              </a:tr>
              <a:tr h="190500">
                <a:tc>
                  <a:txBody>
                    <a:bodyPr/>
                    <a:lstStyle/>
                    <a:p>
                      <a:pPr algn="ctr">
                        <a:lnSpc>
                          <a:spcPct val="150000"/>
                        </a:lnSpc>
                        <a:spcAft>
                          <a:spcPts val="0"/>
                        </a:spcAft>
                      </a:pPr>
                      <a:r>
                        <a:rPr lang="es-ES_tradnl" sz="1400">
                          <a:effectLst/>
                        </a:rPr>
                        <a:t>-9,84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-3,69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-2,25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19937245"/>
                  </a:ext>
                </a:extLst>
              </a:tr>
              <a:tr h="190500">
                <a:tc>
                  <a:txBody>
                    <a:bodyPr/>
                    <a:lstStyle/>
                    <a:p>
                      <a:pPr algn="ctr">
                        <a:lnSpc>
                          <a:spcPct val="150000"/>
                        </a:lnSpc>
                        <a:spcAft>
                          <a:spcPts val="0"/>
                        </a:spcAft>
                      </a:pPr>
                      <a:r>
                        <a:rPr lang="es-ES_tradnl" sz="1400">
                          <a:effectLst/>
                        </a:rPr>
                        <a:t>-9,31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-3,85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dirty="0">
                          <a:effectLst/>
                        </a:rPr>
                        <a:t>-2,09</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98991023"/>
                  </a:ext>
                </a:extLst>
              </a:tr>
              <a:tr h="190500">
                <a:tc>
                  <a:txBody>
                    <a:bodyPr/>
                    <a:lstStyle/>
                    <a:p>
                      <a:pPr algn="ctr">
                        <a:lnSpc>
                          <a:spcPct val="150000"/>
                        </a:lnSpc>
                        <a:spcAft>
                          <a:spcPts val="0"/>
                        </a:spcAft>
                      </a:pPr>
                      <a:r>
                        <a:rPr lang="es-ES_tradnl" sz="1400">
                          <a:effectLst/>
                        </a:rPr>
                        <a:t>-9,83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-5,19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-2,11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60115125"/>
                  </a:ext>
                </a:extLst>
              </a:tr>
              <a:tr h="190500">
                <a:tc>
                  <a:txBody>
                    <a:bodyPr/>
                    <a:lstStyle/>
                    <a:p>
                      <a:pPr algn="ctr">
                        <a:lnSpc>
                          <a:spcPct val="150000"/>
                        </a:lnSpc>
                        <a:spcAft>
                          <a:spcPts val="0"/>
                        </a:spcAft>
                      </a:pPr>
                      <a:r>
                        <a:rPr lang="es-ES_tradnl" sz="1400">
                          <a:effectLst/>
                        </a:rPr>
                        <a:t>-11,07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-4,56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-2,49</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dirty="0">
                          <a:effectLst/>
                        </a:rPr>
                        <a:t>-1</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08609960"/>
                  </a:ext>
                </a:extLst>
              </a:tr>
              <a:tr h="190500">
                <a:tc>
                  <a:txBody>
                    <a:bodyPr/>
                    <a:lstStyle/>
                    <a:p>
                      <a:pPr algn="ctr">
                        <a:lnSpc>
                          <a:spcPct val="150000"/>
                        </a:lnSpc>
                        <a:spcAft>
                          <a:spcPts val="0"/>
                        </a:spcAft>
                      </a:pPr>
                      <a:r>
                        <a:rPr lang="es-ES_tradnl" sz="1400">
                          <a:effectLst/>
                        </a:rPr>
                        <a:t>-8,96</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-3,53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-2,03</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dirty="0">
                          <a:effectLst/>
                        </a:rPr>
                        <a:t>1</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40414450"/>
                  </a:ext>
                </a:extLst>
              </a:tr>
            </a:tbl>
          </a:graphicData>
        </a:graphic>
      </p:graphicFrame>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1AC59D0-3D52-42E4-80B3-A50F36C8A2CC}"/>
                  </a:ext>
                </a:extLst>
              </p:cNvPr>
              <p:cNvSpPr/>
              <p:nvPr/>
            </p:nvSpPr>
            <p:spPr>
              <a:xfrm>
                <a:off x="6602734" y="1753959"/>
                <a:ext cx="4506555" cy="51328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MX" b="1">
                          <a:latin typeface="Cambria Math" panose="02040503050406030204" pitchFamily="18" charset="0"/>
                        </a:rPr>
                        <m:t>−</m:t>
                      </m:r>
                      <m:sSub>
                        <m:sSubPr>
                          <m:ctrlPr>
                            <a:rPr lang="es-MX" b="1" i="1">
                              <a:latin typeface="Cambria Math" panose="02040503050406030204" pitchFamily="18" charset="0"/>
                            </a:rPr>
                          </m:ctrlPr>
                        </m:sSubPr>
                        <m:e>
                          <m:r>
                            <a:rPr lang="es-MX" b="1" i="1">
                              <a:latin typeface="Cambria Math" panose="02040503050406030204" pitchFamily="18" charset="0"/>
                            </a:rPr>
                            <m:t>𝒓</m:t>
                          </m:r>
                        </m:e>
                        <m:sub>
                          <m:sSub>
                            <m:sSubPr>
                              <m:ctrlPr>
                                <a:rPr lang="es-MX" b="1" i="1">
                                  <a:latin typeface="Cambria Math" panose="02040503050406030204" pitchFamily="18" charset="0"/>
                                </a:rPr>
                              </m:ctrlPr>
                            </m:sSubPr>
                            <m:e>
                              <m:r>
                                <a:rPr lang="es-MX" b="1" i="1">
                                  <a:latin typeface="Cambria Math" panose="02040503050406030204" pitchFamily="18" charset="0"/>
                                </a:rPr>
                                <m:t>𝑵𝒂𝑶𝑯</m:t>
                              </m:r>
                            </m:e>
                            <m:sub>
                              <m:r>
                                <a:rPr lang="es-MX" b="1" i="0">
                                  <a:latin typeface="Cambria Math" panose="02040503050406030204" pitchFamily="18" charset="0"/>
                                </a:rPr>
                                <m:t>𝟏</m:t>
                              </m:r>
                            </m:sub>
                          </m:sSub>
                        </m:sub>
                      </m:sSub>
                      <m:r>
                        <a:rPr lang="es-MX" b="1" i="0">
                          <a:latin typeface="Cambria Math" panose="02040503050406030204" pitchFamily="18" charset="0"/>
                        </a:rPr>
                        <m:t>=</m:t>
                      </m:r>
                      <m:sSup>
                        <m:sSupPr>
                          <m:ctrlPr>
                            <a:rPr lang="es-MX" b="1" i="1">
                              <a:latin typeface="Cambria Math" panose="02040503050406030204" pitchFamily="18" charset="0"/>
                            </a:rPr>
                          </m:ctrlPr>
                        </m:sSupPr>
                        <m:e>
                          <m:r>
                            <a:rPr lang="es-MX" b="1" i="0">
                              <a:latin typeface="Cambria Math" panose="02040503050406030204" pitchFamily="18" charset="0"/>
                            </a:rPr>
                            <m:t>𝟏</m:t>
                          </m:r>
                          <m:r>
                            <a:rPr lang="es-MX" b="1" i="0">
                              <a:latin typeface="Cambria Math" panose="02040503050406030204" pitchFamily="18" charset="0"/>
                            </a:rPr>
                            <m:t>,</m:t>
                          </m:r>
                          <m:r>
                            <a:rPr lang="es-MX" b="1" i="0">
                              <a:latin typeface="Cambria Math" panose="02040503050406030204" pitchFamily="18" charset="0"/>
                            </a:rPr>
                            <m:t>𝟎𝟎𝟎𝟎𝟎𝟏𝟖</m:t>
                          </m:r>
                          <m:r>
                            <a:rPr lang="es-MX" b="1" i="1">
                              <a:latin typeface="Cambria Math" panose="02040503050406030204" pitchFamily="18" charset="0"/>
                            </a:rPr>
                            <m:t>𝒆</m:t>
                          </m:r>
                        </m:e>
                        <m:sup>
                          <m:f>
                            <m:fPr>
                              <m:type m:val="skw"/>
                              <m:ctrlPr>
                                <a:rPr lang="es-MX" b="1" i="1">
                                  <a:latin typeface="Cambria Math" panose="02040503050406030204" pitchFamily="18" charset="0"/>
                                </a:rPr>
                              </m:ctrlPr>
                            </m:fPr>
                            <m:num>
                              <m:r>
                                <a:rPr lang="es-MX" b="1" i="0">
                                  <a:latin typeface="Cambria Math" panose="02040503050406030204" pitchFamily="18" charset="0"/>
                                </a:rPr>
                                <m:t>𝟎</m:t>
                              </m:r>
                              <m:r>
                                <a:rPr lang="es-MX" b="1" i="0">
                                  <a:latin typeface="Cambria Math" panose="02040503050406030204" pitchFamily="18" charset="0"/>
                                </a:rPr>
                                <m:t>,</m:t>
                              </m:r>
                              <m:r>
                                <a:rPr lang="es-MX" b="1" i="0">
                                  <a:latin typeface="Cambria Math" panose="02040503050406030204" pitchFamily="18" charset="0"/>
                                </a:rPr>
                                <m:t>𝟎𝟎𝟔</m:t>
                              </m:r>
                            </m:num>
                            <m:den>
                              <m:r>
                                <a:rPr lang="es-MX" b="1" i="1">
                                  <a:latin typeface="Cambria Math" panose="02040503050406030204" pitchFamily="18" charset="0"/>
                                </a:rPr>
                                <m:t>𝑻</m:t>
                              </m:r>
                            </m:den>
                          </m:f>
                        </m:sup>
                      </m:sSup>
                      <m:sSubSup>
                        <m:sSubSupPr>
                          <m:ctrlPr>
                            <a:rPr lang="es-MX" b="1" i="1">
                              <a:latin typeface="Cambria Math" panose="02040503050406030204" pitchFamily="18" charset="0"/>
                            </a:rPr>
                          </m:ctrlPr>
                        </m:sSubSupPr>
                        <m:e>
                          <m:r>
                            <a:rPr lang="es-MX" b="1" i="1">
                              <a:latin typeface="Cambria Math" panose="02040503050406030204" pitchFamily="18" charset="0"/>
                            </a:rPr>
                            <m:t>𝑪</m:t>
                          </m:r>
                        </m:e>
                        <m:sub>
                          <m:sSub>
                            <m:sSubPr>
                              <m:ctrlPr>
                                <a:rPr lang="es-MX" b="1" i="1">
                                  <a:latin typeface="Cambria Math" panose="02040503050406030204" pitchFamily="18" charset="0"/>
                                </a:rPr>
                              </m:ctrlPr>
                            </m:sSubPr>
                            <m:e>
                              <m:r>
                                <a:rPr lang="es-MX" b="1" i="1">
                                  <a:latin typeface="Cambria Math" panose="02040503050406030204" pitchFamily="18" charset="0"/>
                                </a:rPr>
                                <m:t>𝑯</m:t>
                              </m:r>
                            </m:e>
                            <m:sub>
                              <m:r>
                                <a:rPr lang="es-MX" b="1" i="0">
                                  <a:latin typeface="Cambria Math" panose="02040503050406030204" pitchFamily="18" charset="0"/>
                                </a:rPr>
                                <m:t>𝟐</m:t>
                              </m:r>
                            </m:sub>
                          </m:sSub>
                          <m:r>
                            <a:rPr lang="es-MX" b="1" i="1">
                              <a:latin typeface="Cambria Math" panose="02040503050406030204" pitchFamily="18" charset="0"/>
                            </a:rPr>
                            <m:t>𝑺</m:t>
                          </m:r>
                        </m:sub>
                        <m:sup>
                          <m:r>
                            <a:rPr lang="es-MX" b="1" i="0">
                              <a:latin typeface="Cambria Math" panose="02040503050406030204" pitchFamily="18" charset="0"/>
                            </a:rPr>
                            <m:t>𝟎</m:t>
                          </m:r>
                          <m:r>
                            <a:rPr lang="es-MX" b="1" i="0">
                              <a:latin typeface="Cambria Math" panose="02040503050406030204" pitchFamily="18" charset="0"/>
                            </a:rPr>
                            <m:t>,</m:t>
                          </m:r>
                          <m:r>
                            <a:rPr lang="es-MX" b="1" i="0">
                              <a:latin typeface="Cambria Math" panose="02040503050406030204" pitchFamily="18" charset="0"/>
                            </a:rPr>
                            <m:t>𝟑𝟑</m:t>
                          </m:r>
                        </m:sup>
                      </m:sSubSup>
                      <m:sSubSup>
                        <m:sSubSupPr>
                          <m:ctrlPr>
                            <a:rPr lang="es-MX" b="1" i="1">
                              <a:latin typeface="Cambria Math" panose="02040503050406030204" pitchFamily="18" charset="0"/>
                            </a:rPr>
                          </m:ctrlPr>
                        </m:sSubSupPr>
                        <m:e>
                          <m:r>
                            <a:rPr lang="es-MX" b="1" i="1">
                              <a:latin typeface="Cambria Math" panose="02040503050406030204" pitchFamily="18" charset="0"/>
                            </a:rPr>
                            <m:t>𝑪</m:t>
                          </m:r>
                        </m:e>
                        <m:sub>
                          <m:r>
                            <a:rPr lang="es-MX" b="1" i="1">
                              <a:latin typeface="Cambria Math" panose="02040503050406030204" pitchFamily="18" charset="0"/>
                            </a:rPr>
                            <m:t>𝑵𝒂𝑶𝑯</m:t>
                          </m:r>
                        </m:sub>
                        <m:sup>
                          <m:r>
                            <a:rPr lang="es-MX" b="1" i="0">
                              <a:latin typeface="Cambria Math" panose="02040503050406030204" pitchFamily="18" charset="0"/>
                            </a:rPr>
                            <m:t>𝟑</m:t>
                          </m:r>
                          <m:r>
                            <a:rPr lang="es-MX" b="1" i="0">
                              <a:latin typeface="Cambria Math" panose="02040503050406030204" pitchFamily="18" charset="0"/>
                            </a:rPr>
                            <m:t>,</m:t>
                          </m:r>
                          <m:r>
                            <a:rPr lang="es-MX" b="1" i="0">
                              <a:latin typeface="Cambria Math" panose="02040503050406030204" pitchFamily="18" charset="0"/>
                            </a:rPr>
                            <m:t>𝟖𝟐</m:t>
                          </m:r>
                        </m:sup>
                      </m:sSubSup>
                    </m:oMath>
                  </m:oMathPara>
                </a14:m>
                <a:endParaRPr lang="es-MX" b="1" dirty="0"/>
              </a:p>
            </p:txBody>
          </p:sp>
        </mc:Choice>
        <mc:Fallback xmlns="">
          <p:sp>
            <p:nvSpPr>
              <p:cNvPr id="16" name="Rectángulo 15">
                <a:extLst>
                  <a:ext uri="{FF2B5EF4-FFF2-40B4-BE49-F238E27FC236}">
                    <a16:creationId xmlns:a16="http://schemas.microsoft.com/office/drawing/2014/main" id="{51AC59D0-3D52-42E4-80B3-A50F36C8A2CC}"/>
                  </a:ext>
                </a:extLst>
              </p:cNvPr>
              <p:cNvSpPr>
                <a:spLocks noRot="1" noChangeAspect="1" noMove="1" noResize="1" noEditPoints="1" noAdjustHandles="1" noChangeArrowheads="1" noChangeShapeType="1" noTextEdit="1"/>
              </p:cNvSpPr>
              <p:nvPr/>
            </p:nvSpPr>
            <p:spPr>
              <a:xfrm>
                <a:off x="6602734" y="1753959"/>
                <a:ext cx="4506555" cy="513282"/>
              </a:xfrm>
              <a:prstGeom prst="rect">
                <a:avLst/>
              </a:prstGeom>
              <a:blipFill>
                <a:blip r:embed="rId9"/>
                <a:stretch>
                  <a:fillRect/>
                </a:stretch>
              </a:blipFill>
              <a:ln>
                <a:solidFill>
                  <a:srgbClr val="FF0000"/>
                </a:solidFill>
              </a:ln>
            </p:spPr>
            <p:txBody>
              <a:bodyPr/>
              <a:lstStyle/>
              <a:p>
                <a:r>
                  <a:rPr lang="es-MX">
                    <a:noFill/>
                  </a:rPr>
                  <a:t> </a:t>
                </a:r>
              </a:p>
            </p:txBody>
          </p:sp>
        </mc:Fallback>
      </mc:AlternateContent>
      <p:graphicFrame>
        <p:nvGraphicFramePr>
          <p:cNvPr id="17" name="Tabla 16">
            <a:extLst>
              <a:ext uri="{FF2B5EF4-FFF2-40B4-BE49-F238E27FC236}">
                <a16:creationId xmlns:a16="http://schemas.microsoft.com/office/drawing/2014/main" id="{5B943212-2B4A-416F-AD85-71843BB0D9DD}"/>
              </a:ext>
            </a:extLst>
          </p:cNvPr>
          <p:cNvGraphicFramePr>
            <a:graphicFrameLocks noGrp="1"/>
          </p:cNvGraphicFramePr>
          <p:nvPr>
            <p:extLst>
              <p:ext uri="{D42A27DB-BD31-4B8C-83A1-F6EECF244321}">
                <p14:modId xmlns:p14="http://schemas.microsoft.com/office/powerpoint/2010/main" val="614358373"/>
              </p:ext>
            </p:extLst>
          </p:nvPr>
        </p:nvGraphicFramePr>
        <p:xfrm>
          <a:off x="6602734" y="4088398"/>
          <a:ext cx="5544033" cy="2240280"/>
        </p:xfrm>
        <a:graphic>
          <a:graphicData uri="http://schemas.openxmlformats.org/drawingml/2006/table">
            <a:tbl>
              <a:tblPr firstRow="1">
                <a:tableStyleId>{3B4B98B0-60AC-42C2-AFA5-B58CD77FA1E5}</a:tableStyleId>
              </a:tblPr>
              <a:tblGrid>
                <a:gridCol w="1758209">
                  <a:extLst>
                    <a:ext uri="{9D8B030D-6E8A-4147-A177-3AD203B41FA5}">
                      <a16:colId xmlns:a16="http://schemas.microsoft.com/office/drawing/2014/main" val="1391776319"/>
                    </a:ext>
                  </a:extLst>
                </a:gridCol>
                <a:gridCol w="1840723">
                  <a:extLst>
                    <a:ext uri="{9D8B030D-6E8A-4147-A177-3AD203B41FA5}">
                      <a16:colId xmlns:a16="http://schemas.microsoft.com/office/drawing/2014/main" val="3532242009"/>
                    </a:ext>
                  </a:extLst>
                </a:gridCol>
                <a:gridCol w="1945101">
                  <a:extLst>
                    <a:ext uri="{9D8B030D-6E8A-4147-A177-3AD203B41FA5}">
                      <a16:colId xmlns:a16="http://schemas.microsoft.com/office/drawing/2014/main" val="701295056"/>
                    </a:ext>
                  </a:extLst>
                </a:gridCol>
              </a:tblGrid>
              <a:tr h="147320">
                <a:tc>
                  <a:txBody>
                    <a:bodyPr/>
                    <a:lstStyle/>
                    <a:p>
                      <a:pPr algn="ctr">
                        <a:lnSpc>
                          <a:spcPct val="150000"/>
                        </a:lnSpc>
                        <a:spcAft>
                          <a:spcPts val="0"/>
                        </a:spcAft>
                      </a:pPr>
                      <a:r>
                        <a:rPr lang="es-ES_tradnl" sz="1400">
                          <a:effectLst/>
                        </a:rPr>
                        <a:t>ln(-r</a:t>
                      </a:r>
                      <a:r>
                        <a:rPr lang="es-ES_tradnl" sz="1400" baseline="-25000">
                          <a:effectLst/>
                        </a:rPr>
                        <a:t>(NaOH)1</a:t>
                      </a:r>
                      <a:r>
                        <a:rPr lang="es-ES_tradnl" sz="1400">
                          <a:effectLst/>
                        </a:rPr>
                        <a:t>)</a:t>
                      </a:r>
                      <a:r>
                        <a:rPr lang="es-ES_tradnl" sz="1400" baseline="-25000">
                          <a:effectLst/>
                        </a:rPr>
                        <a:t>experimental</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400">
                          <a:effectLst/>
                        </a:rPr>
                        <a:t>ln(-r</a:t>
                      </a:r>
                      <a:r>
                        <a:rPr lang="es-ES_tradnl" sz="1400" baseline="-25000">
                          <a:effectLst/>
                        </a:rPr>
                        <a:t>(NaOH)1</a:t>
                      </a:r>
                      <a:r>
                        <a:rPr lang="es-ES_tradnl" sz="1400">
                          <a:effectLst/>
                        </a:rPr>
                        <a:t>)</a:t>
                      </a:r>
                      <a:r>
                        <a:rPr lang="es-ES_tradnl" sz="1400" baseline="-25000">
                          <a:effectLst/>
                        </a:rPr>
                        <a:t>calculado</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400">
                          <a:effectLst/>
                        </a:rPr>
                        <a:t>% desviación</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2824463"/>
                  </a:ext>
                </a:extLst>
              </a:tr>
              <a:tr h="147320">
                <a:tc>
                  <a:txBody>
                    <a:bodyPr/>
                    <a:lstStyle/>
                    <a:p>
                      <a:pPr algn="ctr">
                        <a:lnSpc>
                          <a:spcPct val="150000"/>
                        </a:lnSpc>
                        <a:spcAft>
                          <a:spcPts val="0"/>
                        </a:spcAft>
                      </a:pPr>
                      <a:r>
                        <a:rPr lang="es-ES_tradnl" sz="1400">
                          <a:effectLst/>
                        </a:rPr>
                        <a:t>-9,677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-9,677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1,08E-04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16601847"/>
                  </a:ext>
                </a:extLst>
              </a:tr>
              <a:tr h="147320">
                <a:tc>
                  <a:txBody>
                    <a:bodyPr/>
                    <a:lstStyle/>
                    <a:p>
                      <a:pPr algn="ctr">
                        <a:lnSpc>
                          <a:spcPct val="150000"/>
                        </a:lnSpc>
                        <a:spcAft>
                          <a:spcPts val="0"/>
                        </a:spcAft>
                      </a:pPr>
                      <a:r>
                        <a:rPr lang="es-ES_tradnl" sz="1400">
                          <a:effectLst/>
                        </a:rPr>
                        <a:t>-9,842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-9,842</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6,60E-05</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01355503"/>
                  </a:ext>
                </a:extLst>
              </a:tr>
              <a:tr h="147320">
                <a:tc>
                  <a:txBody>
                    <a:bodyPr/>
                    <a:lstStyle/>
                    <a:p>
                      <a:pPr algn="ctr">
                        <a:lnSpc>
                          <a:spcPct val="150000"/>
                        </a:lnSpc>
                        <a:spcAft>
                          <a:spcPts val="0"/>
                        </a:spcAft>
                      </a:pPr>
                      <a:r>
                        <a:rPr lang="es-ES_tradnl" sz="1400">
                          <a:effectLst/>
                        </a:rPr>
                        <a:t>-9,317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-9,317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2,15E-04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2073552"/>
                  </a:ext>
                </a:extLst>
              </a:tr>
              <a:tr h="147320">
                <a:tc>
                  <a:txBody>
                    <a:bodyPr/>
                    <a:lstStyle/>
                    <a:p>
                      <a:pPr algn="ctr">
                        <a:lnSpc>
                          <a:spcPct val="150000"/>
                        </a:lnSpc>
                        <a:spcAft>
                          <a:spcPts val="0"/>
                        </a:spcAft>
                      </a:pPr>
                      <a:r>
                        <a:rPr lang="es-ES_tradnl" sz="1400">
                          <a:effectLst/>
                        </a:rPr>
                        <a:t>-9,831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-9,831</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1,00E-04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91647723"/>
                  </a:ext>
                </a:extLst>
              </a:tr>
              <a:tr h="147320">
                <a:tc>
                  <a:txBody>
                    <a:bodyPr/>
                    <a:lstStyle/>
                    <a:p>
                      <a:pPr algn="ctr">
                        <a:lnSpc>
                          <a:spcPct val="150000"/>
                        </a:lnSpc>
                        <a:spcAft>
                          <a:spcPts val="0"/>
                        </a:spcAft>
                      </a:pPr>
                      <a:r>
                        <a:rPr lang="es-ES_tradnl" sz="1400">
                          <a:effectLst/>
                        </a:rPr>
                        <a:t>-11,070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-11,070</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2,19E-04</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64995787"/>
                  </a:ext>
                </a:extLst>
              </a:tr>
              <a:tr h="147320">
                <a:tc>
                  <a:txBody>
                    <a:bodyPr/>
                    <a:lstStyle/>
                    <a:p>
                      <a:pPr algn="ctr">
                        <a:lnSpc>
                          <a:spcPct val="150000"/>
                        </a:lnSpc>
                        <a:spcAft>
                          <a:spcPts val="0"/>
                        </a:spcAft>
                      </a:pPr>
                      <a:r>
                        <a:rPr lang="es-ES_tradnl" sz="1400">
                          <a:effectLst/>
                        </a:rPr>
                        <a:t>-8,967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a:effectLst/>
                        </a:rPr>
                        <a:t>-8,967</a:t>
                      </a:r>
                      <a:endParaRPr lang="es-MX"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400" dirty="0">
                          <a:effectLst/>
                        </a:rPr>
                        <a:t>1,69E-04</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16740764"/>
                  </a:ext>
                </a:extLst>
              </a:tr>
            </a:tbl>
          </a:graphicData>
        </a:graphic>
      </p:graphicFrame>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CC0E247E-58B2-4C26-BDB5-F2C45BE5EB92}"/>
                  </a:ext>
                </a:extLst>
              </p:cNvPr>
              <p:cNvSpPr/>
              <p:nvPr/>
            </p:nvSpPr>
            <p:spPr>
              <a:xfrm>
                <a:off x="4006766" y="4466804"/>
                <a:ext cx="2990043" cy="120654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s-US" i="1" smtClean="0">
                              <a:latin typeface="Cambria Math" panose="02040503050406030204" pitchFamily="18" charset="0"/>
                            </a:rPr>
                          </m:ctrlPr>
                        </m:funcPr>
                        <m:fName>
                          <m:sSub>
                            <m:sSubPr>
                              <m:ctrlPr>
                                <a:rPr lang="es-US" i="1">
                                  <a:latin typeface="Cambria Math" panose="02040503050406030204" pitchFamily="18" charset="0"/>
                                </a:rPr>
                              </m:ctrlPr>
                            </m:sSubPr>
                            <m:e>
                              <m:r>
                                <m:rPr>
                                  <m:sty m:val="p"/>
                                </m:rPr>
                                <a:rPr lang="es-US">
                                  <a:latin typeface="Cambria Math" panose="02040503050406030204" pitchFamily="18" charset="0"/>
                                </a:rPr>
                                <m:t>a</m:t>
                              </m:r>
                            </m:e>
                            <m:sub>
                              <m:r>
                                <a:rPr lang="es-US" i="0">
                                  <a:latin typeface="Cambria Math" panose="02040503050406030204" pitchFamily="18" charset="0"/>
                                </a:rPr>
                                <m:t>0</m:t>
                              </m:r>
                            </m:sub>
                          </m:sSub>
                          <m:r>
                            <a:rPr lang="es-US" i="0">
                              <a:latin typeface="Cambria Math" panose="02040503050406030204" pitchFamily="18" charset="0"/>
                            </a:rPr>
                            <m:t>=</m:t>
                          </m:r>
                          <m:r>
                            <m:rPr>
                              <m:sty m:val="p"/>
                            </m:rPr>
                            <a:rPr lang="es-US" i="0">
                              <a:latin typeface="Cambria Math" panose="02040503050406030204" pitchFamily="18" charset="0"/>
                            </a:rPr>
                            <m:t>ln</m:t>
                          </m:r>
                        </m:fName>
                        <m:e>
                          <m:sSub>
                            <m:sSubPr>
                              <m:ctrlPr>
                                <a:rPr lang="es-US" i="1">
                                  <a:latin typeface="Cambria Math" panose="02040503050406030204" pitchFamily="18" charset="0"/>
                                </a:rPr>
                              </m:ctrlPr>
                            </m:sSubPr>
                            <m:e>
                              <m:r>
                                <m:rPr>
                                  <m:sty m:val="p"/>
                                </m:rPr>
                                <a:rPr lang="es-US" i="0">
                                  <a:latin typeface="Cambria Math" panose="02040503050406030204" pitchFamily="18" charset="0"/>
                                </a:rPr>
                                <m:t>k</m:t>
                              </m:r>
                            </m:e>
                            <m:sub>
                              <m:r>
                                <a:rPr lang="es-US" i="0">
                                  <a:latin typeface="Cambria Math" panose="02040503050406030204" pitchFamily="18" charset="0"/>
                                </a:rPr>
                                <m:t>0 </m:t>
                              </m:r>
                            </m:sub>
                          </m:sSub>
                        </m:e>
                      </m:func>
                      <m:r>
                        <a:rPr lang="es-US" i="0">
                          <a:latin typeface="Cambria Math" panose="02040503050406030204" pitchFamily="18" charset="0"/>
                        </a:rPr>
                        <m:t>=</m:t>
                      </m:r>
                      <m:r>
                        <a:rPr lang="es-ES_tradnl">
                          <a:latin typeface="Cambria Math" panose="02040503050406030204" pitchFamily="18" charset="0"/>
                        </a:rPr>
                        <m:t>1,17</m:t>
                      </m:r>
                      <m:r>
                        <a:rPr lang="es-ES_tradnl" i="1">
                          <a:latin typeface="Cambria Math" panose="02040503050406030204" pitchFamily="18" charset="0"/>
                        </a:rPr>
                        <m:t>∗</m:t>
                      </m:r>
                      <m:sSup>
                        <m:sSupPr>
                          <m:ctrlPr>
                            <a:rPr lang="es-MX" i="1">
                              <a:latin typeface="Cambria Math" panose="02040503050406030204" pitchFamily="18" charset="0"/>
                            </a:rPr>
                          </m:ctrlPr>
                        </m:sSupPr>
                        <m:e>
                          <m:r>
                            <a:rPr lang="es-ES_tradnl" i="1">
                              <a:latin typeface="Cambria Math" panose="02040503050406030204" pitchFamily="18" charset="0"/>
                            </a:rPr>
                            <m:t>10</m:t>
                          </m:r>
                        </m:e>
                        <m:sup>
                          <m:r>
                            <a:rPr lang="es-ES_tradnl" i="1">
                              <a:latin typeface="Cambria Math" panose="02040503050406030204" pitchFamily="18" charset="0"/>
                            </a:rPr>
                            <m:t>−6</m:t>
                          </m:r>
                        </m:sup>
                      </m:sSup>
                      <m:r>
                        <m:rPr>
                          <m:nor/>
                        </m:rPr>
                        <a:rPr lang="es-ES_tradnl"/>
                        <m:t>;</m:t>
                      </m:r>
                    </m:oMath>
                  </m:oMathPara>
                </a14:m>
                <a:endParaRPr lang="es-US" i="0" dirty="0">
                  <a:latin typeface="Cambria Math" panose="02040503050406030204" pitchFamily="18" charset="0"/>
                </a:endParaRPr>
              </a:p>
              <a:p>
                <a14:m>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1</m:t>
                        </m:r>
                      </m:sub>
                    </m:sSub>
                    <m:r>
                      <a:rPr lang="es-US" i="0">
                        <a:latin typeface="Cambria Math" panose="02040503050406030204" pitchFamily="18" charset="0"/>
                      </a:rPr>
                      <m:t>=</m:t>
                    </m:r>
                    <m:r>
                      <m:rPr>
                        <m:sty m:val="p"/>
                      </m:rPr>
                      <a:rPr lang="es-US" i="0">
                        <a:latin typeface="Cambria Math" panose="02040503050406030204" pitchFamily="18" charset="0"/>
                      </a:rPr>
                      <m:t>p</m:t>
                    </m:r>
                    <m:r>
                      <a:rPr lang="es-US" i="0">
                        <a:latin typeface="Cambria Math" panose="02040503050406030204" pitchFamily="18" charset="0"/>
                      </a:rPr>
                      <m:t>=0,3</m:t>
                    </m:r>
                  </m:oMath>
                </a14:m>
                <a:r>
                  <a:rPr lang="es-US" i="0" dirty="0">
                    <a:latin typeface="Cambria Math" panose="02040503050406030204" pitchFamily="18" charset="0"/>
                  </a:rPr>
                  <a:t>3</a:t>
                </a:r>
              </a:p>
              <a:p>
                <a:pPr/>
                <a14:m>
                  <m:oMathPara xmlns:m="http://schemas.openxmlformats.org/officeDocument/2006/math">
                    <m:oMathParaPr>
                      <m:jc m:val="left"/>
                    </m:oMathParaPr>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2</m:t>
                          </m:r>
                        </m:sub>
                      </m:sSub>
                      <m:r>
                        <a:rPr lang="es-US" i="0">
                          <a:latin typeface="Cambria Math" panose="02040503050406030204" pitchFamily="18" charset="0"/>
                        </a:rPr>
                        <m:t>=</m:t>
                      </m:r>
                      <m:r>
                        <m:rPr>
                          <m:sty m:val="p"/>
                        </m:rPr>
                        <a:rPr lang="es-US" i="0">
                          <a:latin typeface="Cambria Math" panose="02040503050406030204" pitchFamily="18" charset="0"/>
                        </a:rPr>
                        <m:t>q</m:t>
                      </m:r>
                      <m:r>
                        <a:rPr lang="es-US" i="0">
                          <a:latin typeface="Cambria Math" panose="02040503050406030204" pitchFamily="18" charset="0"/>
                        </a:rPr>
                        <m:t>=3,82</m:t>
                      </m:r>
                    </m:oMath>
                  </m:oMathPara>
                </a14:m>
                <a:endParaRPr lang="es-US"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3</m:t>
                          </m:r>
                        </m:sub>
                      </m:sSub>
                      <m:r>
                        <a:rPr lang="es-US" i="0">
                          <a:latin typeface="Cambria Math" panose="02040503050406030204" pitchFamily="18" charset="0"/>
                        </a:rPr>
                        <m:t>=</m:t>
                      </m:r>
                      <m:r>
                        <m:rPr>
                          <m:sty m:val="p"/>
                        </m:rPr>
                        <a:rPr lang="es-US" i="0">
                          <a:latin typeface="Cambria Math" panose="02040503050406030204" pitchFamily="18" charset="0"/>
                        </a:rPr>
                        <m:t>E</m:t>
                      </m:r>
                      <m:f>
                        <m:fPr>
                          <m:type m:val="lin"/>
                          <m:ctrlPr>
                            <a:rPr lang="es-US" i="1">
                              <a:latin typeface="Cambria Math" panose="02040503050406030204" pitchFamily="18" charset="0"/>
                            </a:rPr>
                          </m:ctrlPr>
                        </m:fPr>
                        <m:num>
                          <m:r>
                            <m:rPr>
                              <m:sty m:val="p"/>
                            </m:rPr>
                            <a:rPr lang="es-US" i="0">
                              <a:latin typeface="Cambria Math" panose="02040503050406030204" pitchFamily="18" charset="0"/>
                            </a:rPr>
                            <m:t>a</m:t>
                          </m:r>
                        </m:num>
                        <m:den>
                          <m:r>
                            <m:rPr>
                              <m:sty m:val="p"/>
                            </m:rPr>
                            <a:rPr lang="es-US" i="0">
                              <a:latin typeface="Cambria Math" panose="02040503050406030204" pitchFamily="18" charset="0"/>
                            </a:rPr>
                            <m:t>R</m:t>
                          </m:r>
                        </m:den>
                      </m:f>
                      <m:r>
                        <a:rPr lang="es-US" i="0">
                          <a:latin typeface="Cambria Math" panose="02040503050406030204" pitchFamily="18" charset="0"/>
                        </a:rPr>
                        <m:t>=</m:t>
                      </m:r>
                      <m:r>
                        <a:rPr lang="es-MX" b="0" i="0" smtClean="0">
                          <a:latin typeface="Cambria Math" panose="02040503050406030204" pitchFamily="18" charset="0"/>
                        </a:rPr>
                        <m:t>0,006</m:t>
                      </m:r>
                    </m:oMath>
                  </m:oMathPara>
                </a14:m>
                <a:endParaRPr lang="es-US" dirty="0"/>
              </a:p>
            </p:txBody>
          </p:sp>
        </mc:Choice>
        <mc:Fallback xmlns="">
          <p:sp>
            <p:nvSpPr>
              <p:cNvPr id="18" name="Rectángulo 17">
                <a:extLst>
                  <a:ext uri="{FF2B5EF4-FFF2-40B4-BE49-F238E27FC236}">
                    <a16:creationId xmlns:a16="http://schemas.microsoft.com/office/drawing/2014/main" id="{CC0E247E-58B2-4C26-BDB5-F2C45BE5EB92}"/>
                  </a:ext>
                </a:extLst>
              </p:cNvPr>
              <p:cNvSpPr>
                <a:spLocks noRot="1" noChangeAspect="1" noMove="1" noResize="1" noEditPoints="1" noAdjustHandles="1" noChangeArrowheads="1" noChangeShapeType="1" noTextEdit="1"/>
              </p:cNvSpPr>
              <p:nvPr/>
            </p:nvSpPr>
            <p:spPr>
              <a:xfrm>
                <a:off x="4006766" y="4466804"/>
                <a:ext cx="2990043" cy="1206549"/>
              </a:xfrm>
              <a:prstGeom prst="rect">
                <a:avLst/>
              </a:prstGeom>
              <a:blipFill>
                <a:blip r:embed="rId10"/>
                <a:stretch>
                  <a:fillRect b="-5404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CCD35D43-2B41-4747-91BB-BEB596630A89}"/>
                  </a:ext>
                </a:extLst>
              </p:cNvPr>
              <p:cNvSpPr/>
              <p:nvPr/>
            </p:nvSpPr>
            <p:spPr>
              <a:xfrm>
                <a:off x="4390197" y="2839430"/>
                <a:ext cx="8440615"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m:t>
                      </m:r>
                      <m:r>
                        <a:rPr lang="es-MX" i="1">
                          <a:latin typeface="Cambria Math" panose="02040503050406030204" pitchFamily="18" charset="0"/>
                        </a:rPr>
                        <m:t>𝑑𝑒𝑠𝑣𝑖𝑎𝑐𝑖</m:t>
                      </m:r>
                      <m:r>
                        <a:rPr lang="es-MX" i="0">
                          <a:latin typeface="Cambria Math" panose="02040503050406030204" pitchFamily="18" charset="0"/>
                        </a:rPr>
                        <m:t>ó</m:t>
                      </m:r>
                      <m:r>
                        <a:rPr lang="es-MX" i="1">
                          <a:latin typeface="Cambria Math" panose="02040503050406030204" pitchFamily="18" charset="0"/>
                        </a:rPr>
                        <m:t>𝑛</m:t>
                      </m:r>
                      <m:r>
                        <a:rPr lang="es-MX" i="0">
                          <a:latin typeface="Cambria Math" panose="02040503050406030204" pitchFamily="18" charset="0"/>
                        </a:rPr>
                        <m:t>=</m:t>
                      </m:r>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r>
                                                <a:rPr lang="es-MX" i="1">
                                                  <a:latin typeface="Cambria Math" panose="02040503050406030204" pitchFamily="18" charset="0"/>
                                                </a:rPr>
                                                <m:t>𝑁𝑎𝑂𝐻</m:t>
                                              </m:r>
                                            </m:e>
                                            <m:sub>
                                              <m:r>
                                                <a:rPr lang="es-MX" i="0">
                                                  <a:latin typeface="Cambria Math" panose="02040503050406030204" pitchFamily="18" charset="0"/>
                                                </a:rPr>
                                                <m:t>1</m:t>
                                              </m:r>
                                            </m:sub>
                                          </m:sSub>
                                        </m:sub>
                                      </m:sSub>
                                    </m:e>
                                  </m:d>
                                </m:e>
                                <m:sub>
                                  <m:r>
                                    <a:rPr lang="es-MX" i="1">
                                      <a:latin typeface="Cambria Math" panose="02040503050406030204" pitchFamily="18" charset="0"/>
                                    </a:rPr>
                                    <m:t>𝑐𝑎𝑙𝑐𝑢𝑙𝑎𝑑𝑜</m:t>
                                  </m:r>
                                </m:sub>
                              </m:sSub>
                              <m:r>
                                <a:rPr lang="es-MX" i="0">
                                  <a:latin typeface="Cambria Math" panose="02040503050406030204" pitchFamily="18" charset="0"/>
                                </a:rPr>
                                <m:t>−</m:t>
                              </m:r>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r>
                                                <a:rPr lang="es-MX" i="1">
                                                  <a:latin typeface="Cambria Math" panose="02040503050406030204" pitchFamily="18" charset="0"/>
                                                </a:rPr>
                                                <m:t>𝑁𝑎𝑂𝐻</m:t>
                                              </m:r>
                                            </m:e>
                                            <m:sub>
                                              <m:r>
                                                <a:rPr lang="es-MX" i="0">
                                                  <a:latin typeface="Cambria Math" panose="02040503050406030204" pitchFamily="18" charset="0"/>
                                                </a:rPr>
                                                <m:t>1</m:t>
                                              </m:r>
                                            </m:sub>
                                          </m:sSub>
                                        </m:sub>
                                      </m:sSub>
                                    </m:e>
                                  </m:d>
                                </m:e>
                                <m:sub>
                                  <m:r>
                                    <a:rPr lang="es-MX" i="1">
                                      <a:latin typeface="Cambria Math" panose="02040503050406030204" pitchFamily="18" charset="0"/>
                                    </a:rPr>
                                    <m:t>𝑒𝑥𝑝𝑒𝑟𝑖𝑚𝑒𝑛𝑡𝑎𝑙</m:t>
                                  </m:r>
                                </m:sub>
                              </m:sSub>
                            </m:num>
                            <m:den>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r>
                                                <a:rPr lang="es-MX" i="1">
                                                  <a:latin typeface="Cambria Math" panose="02040503050406030204" pitchFamily="18" charset="0"/>
                                                </a:rPr>
                                                <m:t>𝑁𝑎𝑂𝐻</m:t>
                                              </m:r>
                                            </m:e>
                                            <m:sub>
                                              <m:r>
                                                <a:rPr lang="es-MX" i="0">
                                                  <a:latin typeface="Cambria Math" panose="02040503050406030204" pitchFamily="18" charset="0"/>
                                                </a:rPr>
                                                <m:t>1</m:t>
                                              </m:r>
                                            </m:sub>
                                          </m:sSub>
                                        </m:sub>
                                      </m:sSub>
                                    </m:e>
                                  </m:d>
                                </m:e>
                                <m:sub>
                                  <m:r>
                                    <a:rPr lang="es-MX" i="1">
                                      <a:latin typeface="Cambria Math" panose="02040503050406030204" pitchFamily="18" charset="0"/>
                                    </a:rPr>
                                    <m:t>𝑒𝑥𝑝𝑒𝑟𝑖𝑚𝑒𝑛𝑡𝑎𝑙</m:t>
                                  </m:r>
                                </m:sub>
                              </m:sSub>
                            </m:den>
                          </m:f>
                        </m:e>
                      </m:d>
                      <m:r>
                        <a:rPr lang="es-MX" i="0">
                          <a:latin typeface="Cambria Math" panose="02040503050406030204" pitchFamily="18" charset="0"/>
                        </a:rPr>
                        <m:t>∗100</m:t>
                      </m:r>
                    </m:oMath>
                  </m:oMathPara>
                </a14:m>
                <a:endParaRPr lang="es-MX" dirty="0"/>
              </a:p>
            </p:txBody>
          </p:sp>
        </mc:Choice>
        <mc:Fallback xmlns="">
          <p:sp>
            <p:nvSpPr>
              <p:cNvPr id="19" name="Rectángulo 18">
                <a:extLst>
                  <a:ext uri="{FF2B5EF4-FFF2-40B4-BE49-F238E27FC236}">
                    <a16:creationId xmlns:a16="http://schemas.microsoft.com/office/drawing/2014/main" id="{CCD35D43-2B41-4747-91BB-BEB596630A89}"/>
                  </a:ext>
                </a:extLst>
              </p:cNvPr>
              <p:cNvSpPr>
                <a:spLocks noRot="1" noChangeAspect="1" noMove="1" noResize="1" noEditPoints="1" noAdjustHandles="1" noChangeArrowheads="1" noChangeShapeType="1" noTextEdit="1"/>
              </p:cNvSpPr>
              <p:nvPr/>
            </p:nvSpPr>
            <p:spPr>
              <a:xfrm>
                <a:off x="4390197" y="2839430"/>
                <a:ext cx="8440615" cy="972702"/>
              </a:xfrm>
              <a:prstGeom prst="rect">
                <a:avLst/>
              </a:prstGeom>
              <a:blipFill>
                <a:blip r:embed="rId11"/>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0622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11"/>
                                        </p:tgtEl>
                                        <p:attrNameLst>
                                          <p:attrName>style.visibility</p:attrName>
                                        </p:attrNameLst>
                                      </p:cBhvr>
                                      <p:to>
                                        <p:strVal val="visible"/>
                                      </p:to>
                                    </p:set>
                                  </p:childTnLst>
                                </p:cTn>
                              </p:par>
                              <p:par>
                                <p:cTn id="9" presetID="1" presetClass="exit" presetSubtype="0" fill="hold" grpId="1" nodeType="withEffect">
                                  <p:stCondLst>
                                    <p:cond delay="200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12"/>
                                        </p:tgtEl>
                                        <p:attrNameLst>
                                          <p:attrName>style.visibility</p:attrName>
                                        </p:attrNameLst>
                                      </p:cBhvr>
                                      <p:to>
                                        <p:strVal val="visible"/>
                                      </p:to>
                                    </p:set>
                                  </p:childTnLst>
                                </p:cTn>
                              </p:par>
                              <p:par>
                                <p:cTn id="21" presetID="1" presetClass="exit" presetSubtype="0" fill="hold" grpId="1" nodeType="withEffect">
                                  <p:stCondLst>
                                    <p:cond delay="200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13"/>
                                        </p:tgtEl>
                                        <p:attrNameLst>
                                          <p:attrName>style.visibility</p:attrName>
                                        </p:attrNameLst>
                                      </p:cBhvr>
                                      <p:to>
                                        <p:strVal val="visible"/>
                                      </p:to>
                                    </p:set>
                                  </p:childTnLst>
                                </p:cTn>
                              </p:par>
                            </p:childTnLst>
                          </p:cTn>
                        </p:par>
                        <p:par>
                          <p:cTn id="27" fill="hold">
                            <p:stCondLst>
                              <p:cond delay="250"/>
                            </p:stCondLst>
                            <p:childTnLst>
                              <p:par>
                                <p:cTn id="28" presetID="1" presetClass="exit" presetSubtype="0" fill="hold" grpId="1" nodeType="afterEffect">
                                  <p:stCondLst>
                                    <p:cond delay="2000"/>
                                  </p:stCondLst>
                                  <p:childTnLst>
                                    <p:set>
                                      <p:cBhvr>
                                        <p:cTn id="29" dur="1" fill="hold">
                                          <p:stCondLst>
                                            <p:cond delay="0"/>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p:bldP spid="6" grpId="0"/>
      <p:bldP spid="7" grpId="0"/>
      <p:bldP spid="11" grpId="0"/>
      <p:bldP spid="11" grpId="1"/>
      <p:bldP spid="13" grpId="0" animBg="1"/>
      <p:bldP spid="13" grpId="1" animBg="1"/>
      <p:bldP spid="14"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6CBD75-4121-4C17-B757-DFA3A75D8754}"/>
              </a:ext>
            </a:extLst>
          </p:cNvPr>
          <p:cNvSpPr>
            <a:spLocks noGrp="1"/>
          </p:cNvSpPr>
          <p:nvPr>
            <p:ph type="title"/>
          </p:nvPr>
        </p:nvSpPr>
        <p:spPr>
          <a:xfrm>
            <a:off x="-58614" y="-561256"/>
            <a:ext cx="12250614"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Cinética de las reacciones de neutralización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2442BB3C-D70B-4722-8291-B6463A8F0CDD}"/>
                  </a:ext>
                </a:extLst>
              </p:cNvPr>
              <p:cNvSpPr/>
              <p:nvPr/>
            </p:nvSpPr>
            <p:spPr>
              <a:xfrm>
                <a:off x="3659266" y="1112132"/>
                <a:ext cx="4934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US" sz="2400">
                          <a:latin typeface="Cambria Math" panose="02040503050406030204" pitchFamily="18" charset="0"/>
                        </a:rPr>
                        <m:t>R</m:t>
                      </m:r>
                      <m:r>
                        <a:rPr lang="es-US" sz="2400" i="0">
                          <a:latin typeface="Cambria Math" panose="02040503050406030204" pitchFamily="18" charset="0"/>
                        </a:rPr>
                        <m:t>−</m:t>
                      </m:r>
                      <m:r>
                        <m:rPr>
                          <m:sty m:val="p"/>
                        </m:rPr>
                        <a:rPr lang="es-US" sz="2400" i="0">
                          <a:latin typeface="Cambria Math" panose="02040503050406030204" pitchFamily="18" charset="0"/>
                        </a:rPr>
                        <m:t>SH</m:t>
                      </m:r>
                      <m:r>
                        <a:rPr lang="es-US" sz="2400" i="0">
                          <a:latin typeface="Cambria Math" panose="02040503050406030204" pitchFamily="18" charset="0"/>
                        </a:rPr>
                        <m:t>+</m:t>
                      </m:r>
                      <m:r>
                        <m:rPr>
                          <m:sty m:val="p"/>
                        </m:rPr>
                        <a:rPr lang="es-US" sz="2400" i="0">
                          <a:latin typeface="Cambria Math" panose="02040503050406030204" pitchFamily="18" charset="0"/>
                        </a:rPr>
                        <m:t>NaOH</m:t>
                      </m:r>
                      <m:r>
                        <a:rPr lang="es-US" sz="2400" i="0">
                          <a:latin typeface="Cambria Math" panose="02040503050406030204" pitchFamily="18" charset="0"/>
                        </a:rPr>
                        <m:t> → </m:t>
                      </m:r>
                      <m:r>
                        <m:rPr>
                          <m:sty m:val="p"/>
                        </m:rPr>
                        <a:rPr lang="es-US" sz="2400" i="0">
                          <a:latin typeface="Cambria Math" panose="02040503050406030204" pitchFamily="18" charset="0"/>
                        </a:rPr>
                        <m:t>R</m:t>
                      </m:r>
                      <m:r>
                        <a:rPr lang="es-US" sz="2400" i="0">
                          <a:latin typeface="Cambria Math" panose="02040503050406030204" pitchFamily="18" charset="0"/>
                        </a:rPr>
                        <m:t>−</m:t>
                      </m:r>
                      <m:r>
                        <m:rPr>
                          <m:sty m:val="p"/>
                        </m:rPr>
                        <a:rPr lang="es-US" sz="2400" i="0">
                          <a:latin typeface="Cambria Math" panose="02040503050406030204" pitchFamily="18" charset="0"/>
                        </a:rPr>
                        <m:t>SNa</m:t>
                      </m:r>
                      <m:r>
                        <a:rPr lang="es-US" sz="2400" i="0">
                          <a:latin typeface="Cambria Math" panose="02040503050406030204" pitchFamily="18" charset="0"/>
                        </a:rPr>
                        <m:t>+</m:t>
                      </m:r>
                      <m:sSub>
                        <m:sSubPr>
                          <m:ctrlPr>
                            <a:rPr lang="es-US" sz="2400" i="1">
                              <a:latin typeface="Cambria Math" panose="02040503050406030204" pitchFamily="18" charset="0"/>
                            </a:rPr>
                          </m:ctrlPr>
                        </m:sSubPr>
                        <m:e>
                          <m:r>
                            <m:rPr>
                              <m:sty m:val="p"/>
                            </m:rPr>
                            <a:rPr lang="es-US" sz="2400" i="0">
                              <a:latin typeface="Cambria Math" panose="02040503050406030204" pitchFamily="18" charset="0"/>
                            </a:rPr>
                            <m:t>H</m:t>
                          </m:r>
                        </m:e>
                        <m:sub>
                          <m:r>
                            <a:rPr lang="es-US" sz="2400" i="0">
                              <a:latin typeface="Cambria Math" panose="02040503050406030204" pitchFamily="18" charset="0"/>
                            </a:rPr>
                            <m:t>2</m:t>
                          </m:r>
                        </m:sub>
                      </m:sSub>
                      <m:r>
                        <m:rPr>
                          <m:sty m:val="p"/>
                        </m:rPr>
                        <a:rPr lang="es-US" sz="2400" i="0">
                          <a:latin typeface="Cambria Math" panose="02040503050406030204" pitchFamily="18" charset="0"/>
                        </a:rPr>
                        <m:t>O</m:t>
                      </m:r>
                      <m:r>
                        <a:rPr lang="es-US" sz="2400" i="0">
                          <a:latin typeface="Cambria Math" panose="02040503050406030204" pitchFamily="18" charset="0"/>
                        </a:rPr>
                        <m:t> </m:t>
                      </m:r>
                    </m:oMath>
                  </m:oMathPara>
                </a14:m>
                <a:endParaRPr lang="es-US" sz="2400" dirty="0"/>
              </a:p>
            </p:txBody>
          </p:sp>
        </mc:Choice>
        <mc:Fallback xmlns="">
          <p:sp>
            <p:nvSpPr>
              <p:cNvPr id="5" name="Rectángulo 4">
                <a:extLst>
                  <a:ext uri="{FF2B5EF4-FFF2-40B4-BE49-F238E27FC236}">
                    <a16:creationId xmlns:a16="http://schemas.microsoft.com/office/drawing/2014/main" id="{2442BB3C-D70B-4722-8291-B6463A8F0CDD}"/>
                  </a:ext>
                </a:extLst>
              </p:cNvPr>
              <p:cNvSpPr>
                <a:spLocks noRot="1" noChangeAspect="1" noMove="1" noResize="1" noEditPoints="1" noAdjustHandles="1" noChangeArrowheads="1" noChangeShapeType="1" noTextEdit="1"/>
              </p:cNvSpPr>
              <p:nvPr/>
            </p:nvSpPr>
            <p:spPr>
              <a:xfrm>
                <a:off x="3659266" y="1112132"/>
                <a:ext cx="4934428" cy="461665"/>
              </a:xfrm>
              <a:prstGeom prst="rect">
                <a:avLst/>
              </a:prstGeom>
              <a:blipFill>
                <a:blip r:embed="rId2"/>
                <a:stretch>
                  <a:fillRect b="-394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6918377C-F8A7-43B0-9AEE-FE4E0AD0B9F0}"/>
                  </a:ext>
                </a:extLst>
              </p:cNvPr>
              <p:cNvSpPr/>
              <p:nvPr/>
            </p:nvSpPr>
            <p:spPr>
              <a:xfrm>
                <a:off x="381231" y="1459966"/>
                <a:ext cx="2767488" cy="409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2</m:t>
                              </m:r>
                            </m:sub>
                          </m:sSub>
                        </m:sub>
                      </m:sSub>
                      <m:r>
                        <a:rPr lang="es-MX" i="0">
                          <a:latin typeface="Cambria Math" panose="02040503050406030204" pitchFamily="18" charset="0"/>
                        </a:rPr>
                        <m:t>=</m:t>
                      </m:r>
                      <m:r>
                        <a:rPr lang="es-MX" i="1">
                          <a:latin typeface="Cambria Math" panose="02040503050406030204" pitchFamily="18" charset="0"/>
                        </a:rPr>
                        <m:t>𝑘</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𝑅𝑆𝐻</m:t>
                          </m:r>
                        </m:sub>
                        <m:sup>
                          <m:r>
                            <a:rPr lang="es-MX" i="1">
                              <a:latin typeface="Cambria Math" panose="02040503050406030204" pitchFamily="18" charset="0"/>
                            </a:rPr>
                            <m:t>𝑝</m:t>
                          </m:r>
                        </m:sup>
                      </m:sSubSup>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𝑁𝑎𝑂𝐻</m:t>
                          </m:r>
                        </m:sub>
                        <m:sup>
                          <m:r>
                            <a:rPr lang="es-MX" i="1">
                              <a:latin typeface="Cambria Math" panose="02040503050406030204" pitchFamily="18" charset="0"/>
                            </a:rPr>
                            <m:t>𝑞</m:t>
                          </m:r>
                        </m:sup>
                      </m:sSubSup>
                    </m:oMath>
                  </m:oMathPara>
                </a14:m>
                <a:endParaRPr lang="es-MX" dirty="0"/>
              </a:p>
            </p:txBody>
          </p:sp>
        </mc:Choice>
        <mc:Fallback xmlns="">
          <p:sp>
            <p:nvSpPr>
              <p:cNvPr id="6" name="Rectángulo 5">
                <a:extLst>
                  <a:ext uri="{FF2B5EF4-FFF2-40B4-BE49-F238E27FC236}">
                    <a16:creationId xmlns:a16="http://schemas.microsoft.com/office/drawing/2014/main" id="{6918377C-F8A7-43B0-9AEE-FE4E0AD0B9F0}"/>
                  </a:ext>
                </a:extLst>
              </p:cNvPr>
              <p:cNvSpPr>
                <a:spLocks noRot="1" noChangeAspect="1" noMove="1" noResize="1" noEditPoints="1" noAdjustHandles="1" noChangeArrowheads="1" noChangeShapeType="1" noTextEdit="1"/>
              </p:cNvSpPr>
              <p:nvPr/>
            </p:nvSpPr>
            <p:spPr>
              <a:xfrm>
                <a:off x="381231" y="1459966"/>
                <a:ext cx="2767488" cy="409728"/>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A93138E-1F89-453D-B040-6BDE8EDF3D30}"/>
                  </a:ext>
                </a:extLst>
              </p:cNvPr>
              <p:cNvSpPr/>
              <p:nvPr/>
            </p:nvSpPr>
            <p:spPr>
              <a:xfrm>
                <a:off x="381231" y="2144262"/>
                <a:ext cx="5894562" cy="4505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2</m:t>
                              </m:r>
                            </m:sub>
                          </m:sSub>
                        </m:sub>
                      </m:sSub>
                      <m:r>
                        <a:rPr lang="es-MX" i="0">
                          <a:latin typeface="Cambria Math" panose="02040503050406030204" pitchFamily="18" charset="0"/>
                        </a:rPr>
                        <m:t>)=</m:t>
                      </m:r>
                      <m:r>
                        <a:rPr lang="es-MX" i="1">
                          <a:latin typeface="Cambria Math" panose="02040503050406030204" pitchFamily="18" charset="0"/>
                        </a:rPr>
                        <m:t>𝑙𝑛</m:t>
                      </m:r>
                      <m:sSub>
                        <m:sSubPr>
                          <m:ctrlPr>
                            <a:rPr lang="es-MX" i="1">
                              <a:latin typeface="Cambria Math" panose="02040503050406030204" pitchFamily="18" charset="0"/>
                            </a:rPr>
                          </m:ctrlPr>
                        </m:sSubPr>
                        <m:e>
                          <m:r>
                            <a:rPr lang="es-MX" i="1">
                              <a:latin typeface="Cambria Math" panose="02040503050406030204" pitchFamily="18" charset="0"/>
                            </a:rPr>
                            <m:t>𝑘</m:t>
                          </m:r>
                        </m:e>
                        <m:sub>
                          <m:r>
                            <a:rPr lang="es-MX" i="0">
                              <a:latin typeface="Cambria Math" panose="02040503050406030204" pitchFamily="18" charset="0"/>
                            </a:rPr>
                            <m:t>0</m:t>
                          </m:r>
                        </m:sub>
                      </m:sSub>
                      <m:r>
                        <a:rPr lang="es-MX" i="0">
                          <a:latin typeface="Cambria Math" panose="02040503050406030204" pitchFamily="18" charset="0"/>
                        </a:rPr>
                        <m:t>+</m:t>
                      </m:r>
                      <m:r>
                        <a:rPr lang="es-MX" i="1">
                          <a:latin typeface="Cambria Math" panose="02040503050406030204" pitchFamily="18" charset="0"/>
                        </a:rPr>
                        <m:t>𝑙𝑛</m:t>
                      </m:r>
                      <m:r>
                        <a:rPr lang="es-MX" i="0">
                          <a:latin typeface="Cambria Math" panose="02040503050406030204" pitchFamily="18" charset="0"/>
                        </a:rPr>
                        <m:t>(</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𝑅</m:t>
                          </m:r>
                          <m:r>
                            <a:rPr lang="es-MX" i="0">
                              <a:latin typeface="Cambria Math" panose="02040503050406030204" pitchFamily="18" charset="0"/>
                            </a:rPr>
                            <m:t>−</m:t>
                          </m:r>
                          <m:r>
                            <a:rPr lang="es-MX" i="1">
                              <a:latin typeface="Cambria Math" panose="02040503050406030204" pitchFamily="18" charset="0"/>
                            </a:rPr>
                            <m:t>𝑆𝐻</m:t>
                          </m:r>
                        </m:sub>
                        <m:sup>
                          <m:r>
                            <a:rPr lang="es-MX" i="1">
                              <a:latin typeface="Cambria Math" panose="02040503050406030204" pitchFamily="18" charset="0"/>
                            </a:rPr>
                            <m:t>𝑝</m:t>
                          </m:r>
                        </m:sup>
                      </m:sSubSup>
                      <m:r>
                        <a:rPr lang="es-MX" i="0">
                          <a:latin typeface="Cambria Math" panose="02040503050406030204" pitchFamily="18" charset="0"/>
                        </a:rPr>
                        <m:t>)+</m:t>
                      </m:r>
                      <m:r>
                        <a:rPr lang="es-MX" i="1">
                          <a:latin typeface="Cambria Math" panose="02040503050406030204" pitchFamily="18" charset="0"/>
                        </a:rPr>
                        <m:t>𝑙𝑛</m:t>
                      </m:r>
                      <m:r>
                        <a:rPr lang="es-MX" i="0">
                          <a:latin typeface="Cambria Math" panose="02040503050406030204" pitchFamily="18" charset="0"/>
                        </a:rPr>
                        <m:t>(</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𝑁𝑎𝑂𝐻</m:t>
                          </m:r>
                        </m:sub>
                        <m:sup>
                          <m:r>
                            <a:rPr lang="es-MX" i="1">
                              <a:latin typeface="Cambria Math" panose="02040503050406030204" pitchFamily="18" charset="0"/>
                            </a:rPr>
                            <m:t>𝑞</m:t>
                          </m:r>
                        </m:sup>
                      </m:sSubSup>
                      <m:r>
                        <a:rPr lang="es-MX" i="0">
                          <a:latin typeface="Cambria Math" panose="02040503050406030204" pitchFamily="18" charset="0"/>
                        </a:rPr>
                        <m:t>)+</m:t>
                      </m:r>
                      <m:f>
                        <m:fPr>
                          <m:type m:val="skw"/>
                          <m:ctrlPr>
                            <a:rPr lang="es-MX" i="1">
                              <a:latin typeface="Cambria Math" panose="02040503050406030204" pitchFamily="18" charset="0"/>
                            </a:rPr>
                          </m:ctrlPr>
                        </m:fPr>
                        <m:num>
                          <m:r>
                            <a:rPr lang="es-MX" i="1">
                              <a:latin typeface="Cambria Math" panose="02040503050406030204" pitchFamily="18" charset="0"/>
                            </a:rPr>
                            <m:t>𝐸𝑎</m:t>
                          </m:r>
                        </m:num>
                        <m:den>
                          <m:r>
                            <a:rPr lang="es-MX" i="1">
                              <a:latin typeface="Cambria Math" panose="02040503050406030204" pitchFamily="18" charset="0"/>
                            </a:rPr>
                            <m:t>𝑅𝑇</m:t>
                          </m:r>
                        </m:den>
                      </m:f>
                    </m:oMath>
                  </m:oMathPara>
                </a14:m>
                <a:endParaRPr lang="es-MX" dirty="0"/>
              </a:p>
            </p:txBody>
          </p:sp>
        </mc:Choice>
        <mc:Fallback xmlns="">
          <p:sp>
            <p:nvSpPr>
              <p:cNvPr id="7" name="Rectángulo 6">
                <a:extLst>
                  <a:ext uri="{FF2B5EF4-FFF2-40B4-BE49-F238E27FC236}">
                    <a16:creationId xmlns:a16="http://schemas.microsoft.com/office/drawing/2014/main" id="{6A93138E-1F89-453D-B040-6BDE8EDF3D30}"/>
                  </a:ext>
                </a:extLst>
              </p:cNvPr>
              <p:cNvSpPr>
                <a:spLocks noRot="1" noChangeAspect="1" noMove="1" noResize="1" noEditPoints="1" noAdjustHandles="1" noChangeArrowheads="1" noChangeShapeType="1" noTextEdit="1"/>
              </p:cNvSpPr>
              <p:nvPr/>
            </p:nvSpPr>
            <p:spPr>
              <a:xfrm>
                <a:off x="381231" y="2144262"/>
                <a:ext cx="5894562" cy="450573"/>
              </a:xfrm>
              <a:prstGeom prst="rect">
                <a:avLst/>
              </a:prstGeom>
              <a:blipFill>
                <a:blip r:embed="rId4"/>
                <a:stretch>
                  <a:fillRect t="-120270" r="-7971" b="-187838"/>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F33D7F65-E615-4C05-AE64-C77CE03A5FE2}"/>
                  </a:ext>
                </a:extLst>
              </p:cNvPr>
              <p:cNvSpPr/>
              <p:nvPr/>
            </p:nvSpPr>
            <p:spPr>
              <a:xfrm>
                <a:off x="530909" y="3059668"/>
                <a:ext cx="3128357" cy="369332"/>
              </a:xfrm>
              <a:prstGeom prst="rect">
                <a:avLst/>
              </a:prstGeom>
            </p:spPr>
            <p:txBody>
              <a:bodyPr wrap="none">
                <a:spAutoFit/>
              </a:bodyPr>
              <a:lstStyle/>
              <a:p>
                <a:r>
                  <a:rPr lang="es-MX" dirty="0">
                    <a:latin typeface="Arial" panose="020B0604020202020204" pitchFamily="34" charset="0"/>
                    <a:ea typeface="Times New Roman" panose="02020603050405020304" pitchFamily="18" charset="0"/>
                  </a:rPr>
                  <a:t> </a:t>
                </a:r>
                <a14:m>
                  <m:oMath xmlns:m="http://schemas.openxmlformats.org/officeDocument/2006/math">
                    <m:r>
                      <a:rPr lang="es-ES_tradnl" i="1">
                        <a:latin typeface="Cambria Math" panose="02040503050406030204" pitchFamily="18" charset="0"/>
                        <a:ea typeface="Times New Roman" panose="02020603050405020304" pitchFamily="18" charset="0"/>
                        <a:cs typeface="Arial" panose="020B0604020202020204" pitchFamily="34" charset="0"/>
                      </a:rPr>
                      <m:t>𝑦</m:t>
                    </m:r>
                    <m:r>
                      <a:rPr lang="es-ES_tradnl" i="1">
                        <a:latin typeface="Cambria Math" panose="02040503050406030204" pitchFamily="18" charset="0"/>
                        <a:ea typeface="Times New Roman" panose="02020603050405020304" pitchFamily="18" charset="0"/>
                        <a:cs typeface="Arial" panose="020B0604020202020204" pitchFamily="34" charset="0"/>
                      </a:rPr>
                      <m:t>=</m:t>
                    </m:r>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𝑎</m:t>
                        </m:r>
                      </m:e>
                      <m:sub>
                        <m:r>
                          <a:rPr lang="es-ES_tradnl" i="1">
                            <a:latin typeface="Cambria Math" panose="02040503050406030204" pitchFamily="18" charset="0"/>
                            <a:ea typeface="Times New Roman" panose="02020603050405020304" pitchFamily="18" charset="0"/>
                            <a:cs typeface="Arial" panose="020B0604020202020204" pitchFamily="34" charset="0"/>
                          </a:rPr>
                          <m:t>0</m:t>
                        </m:r>
                      </m:sub>
                    </m:sSub>
                    <m:r>
                      <a:rPr lang="es-ES_tradnl" i="1">
                        <a:latin typeface="Cambria Math" panose="02040503050406030204" pitchFamily="18" charset="0"/>
                        <a:ea typeface="Times New Roman" panose="02020603050405020304" pitchFamily="18" charset="0"/>
                        <a:cs typeface="Arial" panose="020B0604020202020204" pitchFamily="34" charset="0"/>
                      </a:rPr>
                      <m:t>+</m:t>
                    </m:r>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𝑎</m:t>
                        </m:r>
                      </m:e>
                      <m:sub>
                        <m:r>
                          <a:rPr lang="es-ES_tradnl" i="1">
                            <a:latin typeface="Cambria Math" panose="02040503050406030204" pitchFamily="18" charset="0"/>
                            <a:ea typeface="Times New Roman" panose="02020603050405020304" pitchFamily="18" charset="0"/>
                            <a:cs typeface="Arial" panose="020B0604020202020204" pitchFamily="34" charset="0"/>
                          </a:rPr>
                          <m:t>1</m:t>
                        </m:r>
                      </m:sub>
                    </m:sSub>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𝑥</m:t>
                        </m:r>
                      </m:e>
                      <m:sub>
                        <m:r>
                          <a:rPr lang="es-ES_tradnl" i="1">
                            <a:latin typeface="Cambria Math" panose="02040503050406030204" pitchFamily="18" charset="0"/>
                            <a:ea typeface="Times New Roman" panose="02020603050405020304" pitchFamily="18" charset="0"/>
                            <a:cs typeface="Arial" panose="020B0604020202020204" pitchFamily="34" charset="0"/>
                          </a:rPr>
                          <m:t>1</m:t>
                        </m:r>
                      </m:sub>
                    </m:sSub>
                    <m:r>
                      <a:rPr lang="es-ES_tradnl" i="1">
                        <a:latin typeface="Cambria Math" panose="02040503050406030204" pitchFamily="18" charset="0"/>
                        <a:ea typeface="Times New Roman" panose="02020603050405020304" pitchFamily="18" charset="0"/>
                        <a:cs typeface="Arial" panose="020B0604020202020204" pitchFamily="34" charset="0"/>
                      </a:rPr>
                      <m:t>+</m:t>
                    </m:r>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𝑎</m:t>
                        </m:r>
                      </m:e>
                      <m:sub>
                        <m:r>
                          <a:rPr lang="es-ES_tradnl" i="1">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𝑥</m:t>
                        </m:r>
                      </m:e>
                      <m:sub>
                        <m:r>
                          <a:rPr lang="es-ES_tradnl" i="1">
                            <a:latin typeface="Cambria Math" panose="02040503050406030204" pitchFamily="18" charset="0"/>
                            <a:ea typeface="Times New Roman" panose="02020603050405020304" pitchFamily="18" charset="0"/>
                            <a:cs typeface="Arial" panose="020B0604020202020204" pitchFamily="34" charset="0"/>
                          </a:rPr>
                          <m:t>2</m:t>
                        </m:r>
                      </m:sub>
                    </m:sSub>
                    <m:r>
                      <a:rPr lang="es-ES_tradnl" i="1">
                        <a:latin typeface="Cambria Math" panose="02040503050406030204" pitchFamily="18" charset="0"/>
                        <a:ea typeface="Times New Roman" panose="02020603050405020304" pitchFamily="18" charset="0"/>
                        <a:cs typeface="Arial" panose="020B0604020202020204" pitchFamily="34" charset="0"/>
                      </a:rPr>
                      <m:t>+</m:t>
                    </m:r>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𝑎</m:t>
                        </m:r>
                      </m:e>
                      <m:sub>
                        <m:r>
                          <a:rPr lang="es-ES_tradnl" i="1">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s-MX" i="1">
                            <a:effectLst/>
                            <a:latin typeface="Cambria Math" panose="02040503050406030204" pitchFamily="18" charset="0"/>
                            <a:cs typeface="Arial" panose="020B0604020202020204" pitchFamily="34" charset="0"/>
                          </a:rPr>
                        </m:ctrlPr>
                      </m:sSubPr>
                      <m:e>
                        <m:r>
                          <a:rPr lang="es-ES_tradnl" i="1">
                            <a:latin typeface="Cambria Math" panose="02040503050406030204" pitchFamily="18" charset="0"/>
                            <a:ea typeface="Times New Roman" panose="02020603050405020304" pitchFamily="18" charset="0"/>
                            <a:cs typeface="Arial" panose="020B0604020202020204" pitchFamily="34" charset="0"/>
                          </a:rPr>
                          <m:t>𝑥</m:t>
                        </m:r>
                      </m:e>
                      <m:sub>
                        <m:r>
                          <a:rPr lang="es-ES_tradnl" i="1">
                            <a:latin typeface="Cambria Math" panose="02040503050406030204" pitchFamily="18" charset="0"/>
                            <a:ea typeface="Times New Roman" panose="02020603050405020304" pitchFamily="18" charset="0"/>
                            <a:cs typeface="Arial" panose="020B0604020202020204" pitchFamily="34" charset="0"/>
                          </a:rPr>
                          <m:t>3</m:t>
                        </m:r>
                      </m:sub>
                    </m:sSub>
                  </m:oMath>
                </a14:m>
                <a:endParaRPr lang="es-MX" dirty="0"/>
              </a:p>
            </p:txBody>
          </p:sp>
        </mc:Choice>
        <mc:Fallback xmlns="">
          <p:sp>
            <p:nvSpPr>
              <p:cNvPr id="8" name="Rectángulo 7">
                <a:extLst>
                  <a:ext uri="{FF2B5EF4-FFF2-40B4-BE49-F238E27FC236}">
                    <a16:creationId xmlns:a16="http://schemas.microsoft.com/office/drawing/2014/main" id="{F33D7F65-E615-4C05-AE64-C77CE03A5FE2}"/>
                  </a:ext>
                </a:extLst>
              </p:cNvPr>
              <p:cNvSpPr>
                <a:spLocks noRot="1" noChangeAspect="1" noMove="1" noResize="1" noEditPoints="1" noAdjustHandles="1" noChangeArrowheads="1" noChangeShapeType="1" noTextEdit="1"/>
              </p:cNvSpPr>
              <p:nvPr/>
            </p:nvSpPr>
            <p:spPr>
              <a:xfrm>
                <a:off x="530909" y="3059668"/>
                <a:ext cx="3128357" cy="369332"/>
              </a:xfrm>
              <a:prstGeom prst="rect">
                <a:avLst/>
              </a:prstGeom>
              <a:blipFill>
                <a:blip r:embed="rId5"/>
                <a:stretch>
                  <a:fillRect b="-6557"/>
                </a:stretch>
              </a:blipFill>
            </p:spPr>
            <p:txBody>
              <a:bodyPr/>
              <a:lstStyle/>
              <a:p>
                <a:r>
                  <a:rPr lang="es-MX">
                    <a:noFill/>
                  </a:rPr>
                  <a:t> </a:t>
                </a:r>
              </a:p>
            </p:txBody>
          </p:sp>
        </mc:Fallback>
      </mc:AlternateContent>
      <p:graphicFrame>
        <p:nvGraphicFramePr>
          <p:cNvPr id="9" name="Tabla 8">
            <a:extLst>
              <a:ext uri="{FF2B5EF4-FFF2-40B4-BE49-F238E27FC236}">
                <a16:creationId xmlns:a16="http://schemas.microsoft.com/office/drawing/2014/main" id="{54E7A9DB-5E8E-4140-B38B-E73F73CE9E8C}"/>
              </a:ext>
            </a:extLst>
          </p:cNvPr>
          <p:cNvGraphicFramePr>
            <a:graphicFrameLocks noGrp="1"/>
          </p:cNvGraphicFramePr>
          <p:nvPr>
            <p:extLst>
              <p:ext uri="{D42A27DB-BD31-4B8C-83A1-F6EECF244321}">
                <p14:modId xmlns:p14="http://schemas.microsoft.com/office/powerpoint/2010/main" val="2036070590"/>
              </p:ext>
            </p:extLst>
          </p:nvPr>
        </p:nvGraphicFramePr>
        <p:xfrm>
          <a:off x="530909" y="3807757"/>
          <a:ext cx="4041090" cy="1828800"/>
        </p:xfrm>
        <a:graphic>
          <a:graphicData uri="http://schemas.openxmlformats.org/drawingml/2006/table">
            <a:tbl>
              <a:tblPr firstRow="1">
                <a:tableStyleId>{3B4B98B0-60AC-42C2-AFA5-B58CD77FA1E5}</a:tableStyleId>
              </a:tblPr>
              <a:tblGrid>
                <a:gridCol w="1326680">
                  <a:extLst>
                    <a:ext uri="{9D8B030D-6E8A-4147-A177-3AD203B41FA5}">
                      <a16:colId xmlns:a16="http://schemas.microsoft.com/office/drawing/2014/main" val="3178732703"/>
                    </a:ext>
                  </a:extLst>
                </a:gridCol>
                <a:gridCol w="1109871">
                  <a:extLst>
                    <a:ext uri="{9D8B030D-6E8A-4147-A177-3AD203B41FA5}">
                      <a16:colId xmlns:a16="http://schemas.microsoft.com/office/drawing/2014/main" val="3065542166"/>
                    </a:ext>
                  </a:extLst>
                </a:gridCol>
                <a:gridCol w="998728">
                  <a:extLst>
                    <a:ext uri="{9D8B030D-6E8A-4147-A177-3AD203B41FA5}">
                      <a16:colId xmlns:a16="http://schemas.microsoft.com/office/drawing/2014/main" val="2472622667"/>
                    </a:ext>
                  </a:extLst>
                </a:gridCol>
                <a:gridCol w="605811">
                  <a:extLst>
                    <a:ext uri="{9D8B030D-6E8A-4147-A177-3AD203B41FA5}">
                      <a16:colId xmlns:a16="http://schemas.microsoft.com/office/drawing/2014/main" val="1349711981"/>
                    </a:ext>
                  </a:extLst>
                </a:gridCol>
              </a:tblGrid>
              <a:tr h="190500">
                <a:tc>
                  <a:txBody>
                    <a:bodyPr/>
                    <a:lstStyle/>
                    <a:p>
                      <a:pPr algn="ctr">
                        <a:lnSpc>
                          <a:spcPct val="150000"/>
                        </a:lnSpc>
                        <a:spcAft>
                          <a:spcPts val="0"/>
                        </a:spcAft>
                      </a:pPr>
                      <a:r>
                        <a:rPr lang="es-ES_tradnl" sz="1600">
                          <a:effectLst/>
                        </a:rPr>
                        <a:t>ln(-r</a:t>
                      </a:r>
                      <a:r>
                        <a:rPr lang="es-ES_tradnl" sz="1600" baseline="-25000">
                          <a:effectLst/>
                        </a:rPr>
                        <a:t>(NaOH)2</a:t>
                      </a:r>
                      <a:r>
                        <a:rPr lang="es-ES_tradnl" sz="1600">
                          <a:effectLst/>
                        </a:rPr>
                        <a:t>)</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ln C</a:t>
                      </a:r>
                      <a:r>
                        <a:rPr lang="es-ES_tradnl" sz="1600" baseline="-25000">
                          <a:effectLst/>
                        </a:rPr>
                        <a:t>RSH</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ln C</a:t>
                      </a:r>
                      <a:r>
                        <a:rPr lang="es-ES_tradnl" sz="1600" baseline="-25000">
                          <a:effectLst/>
                        </a:rPr>
                        <a:t>NaOH</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1/T</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5893170"/>
                  </a:ext>
                </a:extLst>
              </a:tr>
              <a:tr h="190500">
                <a:tc>
                  <a:txBody>
                    <a:bodyPr/>
                    <a:lstStyle/>
                    <a:p>
                      <a:pPr algn="r">
                        <a:lnSpc>
                          <a:spcPct val="150000"/>
                        </a:lnSpc>
                        <a:spcAft>
                          <a:spcPts val="0"/>
                        </a:spcAft>
                      </a:pPr>
                      <a:r>
                        <a:rPr lang="es-ES_tradnl" sz="1600">
                          <a:effectLst/>
                        </a:rPr>
                        <a:t>-9,655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-9,639</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dirty="0">
                          <a:effectLst/>
                        </a:rPr>
                        <a:t>-2,161</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5851362"/>
                  </a:ext>
                </a:extLst>
              </a:tr>
              <a:tr h="190500">
                <a:tc>
                  <a:txBody>
                    <a:bodyPr/>
                    <a:lstStyle/>
                    <a:p>
                      <a:pPr algn="r">
                        <a:lnSpc>
                          <a:spcPct val="150000"/>
                        </a:lnSpc>
                        <a:spcAft>
                          <a:spcPts val="0"/>
                        </a:spcAft>
                      </a:pPr>
                      <a:r>
                        <a:rPr lang="es-ES_tradnl" sz="1600">
                          <a:effectLst/>
                        </a:rPr>
                        <a:t>-9,898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-10,565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-2,118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7540085"/>
                  </a:ext>
                </a:extLst>
              </a:tr>
              <a:tr h="190500">
                <a:tc>
                  <a:txBody>
                    <a:bodyPr/>
                    <a:lstStyle/>
                    <a:p>
                      <a:pPr algn="r">
                        <a:lnSpc>
                          <a:spcPct val="150000"/>
                        </a:lnSpc>
                        <a:spcAft>
                          <a:spcPts val="0"/>
                        </a:spcAft>
                      </a:pPr>
                      <a:r>
                        <a:rPr lang="es-ES_tradnl" sz="1600">
                          <a:effectLst/>
                        </a:rPr>
                        <a:t>-10,971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-9,645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-2,494</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9909969"/>
                  </a:ext>
                </a:extLst>
              </a:tr>
              <a:tr h="190500">
                <a:tc>
                  <a:txBody>
                    <a:bodyPr/>
                    <a:lstStyle/>
                    <a:p>
                      <a:pPr algn="r">
                        <a:lnSpc>
                          <a:spcPct val="150000"/>
                        </a:lnSpc>
                        <a:spcAft>
                          <a:spcPts val="0"/>
                        </a:spcAft>
                      </a:pPr>
                      <a:r>
                        <a:rPr lang="es-ES_tradnl" sz="1600" dirty="0">
                          <a:effectLst/>
                        </a:rPr>
                        <a:t>-9,322</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-9,162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50000"/>
                        </a:lnSpc>
                        <a:spcAft>
                          <a:spcPts val="0"/>
                        </a:spcAft>
                      </a:pPr>
                      <a:r>
                        <a:rPr lang="es-ES_tradnl" sz="1600">
                          <a:effectLst/>
                        </a:rPr>
                        <a:t>-2,097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1</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4768548"/>
                  </a:ext>
                </a:extLst>
              </a:tr>
            </a:tbl>
          </a:graphicData>
        </a:graphic>
      </p:graphicFrame>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B87C4015-9963-40FB-BCDA-F209D920EB9D}"/>
                  </a:ext>
                </a:extLst>
              </p:cNvPr>
              <p:cNvSpPr/>
              <p:nvPr/>
            </p:nvSpPr>
            <p:spPr>
              <a:xfrm>
                <a:off x="7391604" y="1664830"/>
                <a:ext cx="4411079" cy="538802"/>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MX" sz="2000" b="1" smtClean="0">
                          <a:latin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rPr>
                            <m:t>𝒓</m:t>
                          </m:r>
                        </m:e>
                        <m:sub>
                          <m:sSub>
                            <m:sSubPr>
                              <m:ctrlPr>
                                <a:rPr lang="es-MX" sz="2000" b="1" i="1">
                                  <a:latin typeface="Cambria Math" panose="02040503050406030204" pitchFamily="18" charset="0"/>
                                </a:rPr>
                              </m:ctrlPr>
                            </m:sSubPr>
                            <m:e>
                              <m:d>
                                <m:dPr>
                                  <m:ctrlPr>
                                    <a:rPr lang="es-MX" sz="2000" b="1" i="1">
                                      <a:latin typeface="Cambria Math" panose="02040503050406030204" pitchFamily="18" charset="0"/>
                                    </a:rPr>
                                  </m:ctrlPr>
                                </m:dPr>
                                <m:e>
                                  <m:r>
                                    <a:rPr lang="es-MX" sz="2000" b="1" i="1">
                                      <a:latin typeface="Cambria Math" panose="02040503050406030204" pitchFamily="18" charset="0"/>
                                    </a:rPr>
                                    <m:t>𝑵𝒂𝑶𝑯</m:t>
                                  </m:r>
                                </m:e>
                              </m:d>
                            </m:e>
                            <m:sub>
                              <m:r>
                                <a:rPr lang="es-MX" sz="2000" b="1" i="0">
                                  <a:latin typeface="Cambria Math" panose="02040503050406030204" pitchFamily="18" charset="0"/>
                                </a:rPr>
                                <m:t>𝟐</m:t>
                              </m:r>
                            </m:sub>
                          </m:sSub>
                        </m:sub>
                      </m:sSub>
                      <m:r>
                        <a:rPr lang="es-MX" sz="2000" b="1" i="0">
                          <a:latin typeface="Cambria Math" panose="02040503050406030204" pitchFamily="18" charset="0"/>
                        </a:rPr>
                        <m:t>=</m:t>
                      </m:r>
                      <m:r>
                        <a:rPr lang="es-MX" sz="2000" b="1" i="0">
                          <a:latin typeface="Cambria Math" panose="02040503050406030204" pitchFamily="18" charset="0"/>
                        </a:rPr>
                        <m:t>𝟎</m:t>
                      </m:r>
                      <m:r>
                        <a:rPr lang="es-MX" sz="2000" b="1" i="0">
                          <a:latin typeface="Cambria Math" panose="02040503050406030204" pitchFamily="18" charset="0"/>
                        </a:rPr>
                        <m:t>,</m:t>
                      </m:r>
                      <m:r>
                        <a:rPr lang="es-MX" sz="2000" b="1" i="0">
                          <a:latin typeface="Cambria Math" panose="02040503050406030204" pitchFamily="18" charset="0"/>
                        </a:rPr>
                        <m:t>𝟗𝟗</m:t>
                      </m:r>
                      <m:sSup>
                        <m:sSupPr>
                          <m:ctrlPr>
                            <a:rPr lang="es-MX" sz="2000" b="1" i="1">
                              <a:latin typeface="Cambria Math" panose="02040503050406030204" pitchFamily="18" charset="0"/>
                            </a:rPr>
                          </m:ctrlPr>
                        </m:sSupPr>
                        <m:e>
                          <m:r>
                            <a:rPr lang="es-MX" sz="2000" b="1" i="1">
                              <a:latin typeface="Cambria Math" panose="02040503050406030204" pitchFamily="18" charset="0"/>
                            </a:rPr>
                            <m:t>𝒆</m:t>
                          </m:r>
                        </m:e>
                        <m:sup>
                          <m:f>
                            <m:fPr>
                              <m:type m:val="skw"/>
                              <m:ctrlPr>
                                <a:rPr lang="es-MX" sz="2000" b="1" i="1">
                                  <a:latin typeface="Cambria Math" panose="02040503050406030204" pitchFamily="18" charset="0"/>
                                </a:rPr>
                              </m:ctrlPr>
                            </m:fPr>
                            <m:num>
                              <m:r>
                                <a:rPr lang="es-MX" sz="2000" b="1" i="0">
                                  <a:latin typeface="Cambria Math" panose="02040503050406030204" pitchFamily="18" charset="0"/>
                                </a:rPr>
                                <m:t>𝟎</m:t>
                              </m:r>
                              <m:r>
                                <a:rPr lang="es-MX" sz="2000" b="1" i="0">
                                  <a:latin typeface="Cambria Math" panose="02040503050406030204" pitchFamily="18" charset="0"/>
                                </a:rPr>
                                <m:t>,</m:t>
                              </m:r>
                              <m:r>
                                <a:rPr lang="es-MX" sz="2000" b="1" i="0">
                                  <a:latin typeface="Cambria Math" panose="02040503050406030204" pitchFamily="18" charset="0"/>
                                </a:rPr>
                                <m:t>𝟎𝟖</m:t>
                              </m:r>
                            </m:num>
                            <m:den>
                              <m:r>
                                <a:rPr lang="es-MX" sz="2000" b="1" i="1">
                                  <a:latin typeface="Cambria Math" panose="02040503050406030204" pitchFamily="18" charset="0"/>
                                </a:rPr>
                                <m:t>𝑻</m:t>
                              </m:r>
                            </m:den>
                          </m:f>
                        </m:sup>
                      </m:sSup>
                      <m:sSubSup>
                        <m:sSubSupPr>
                          <m:ctrlPr>
                            <a:rPr lang="es-MX" sz="2000" b="1" i="1">
                              <a:latin typeface="Cambria Math" panose="02040503050406030204" pitchFamily="18" charset="0"/>
                            </a:rPr>
                          </m:ctrlPr>
                        </m:sSubSupPr>
                        <m:e>
                          <m:r>
                            <a:rPr lang="es-MX" sz="2000" b="1" i="1">
                              <a:latin typeface="Cambria Math" panose="02040503050406030204" pitchFamily="18" charset="0"/>
                            </a:rPr>
                            <m:t>𝑪</m:t>
                          </m:r>
                        </m:e>
                        <m:sub>
                          <m:r>
                            <a:rPr lang="es-MX" sz="2000" b="1" i="1">
                              <a:latin typeface="Cambria Math" panose="02040503050406030204" pitchFamily="18" charset="0"/>
                            </a:rPr>
                            <m:t>𝑹</m:t>
                          </m:r>
                          <m:r>
                            <a:rPr lang="es-MX" sz="2000" b="1" i="0">
                              <a:latin typeface="Cambria Math" panose="02040503050406030204" pitchFamily="18" charset="0"/>
                            </a:rPr>
                            <m:t>−</m:t>
                          </m:r>
                          <m:r>
                            <a:rPr lang="es-MX" sz="2000" b="1" i="1">
                              <a:latin typeface="Cambria Math" panose="02040503050406030204" pitchFamily="18" charset="0"/>
                            </a:rPr>
                            <m:t>𝑺𝑯</m:t>
                          </m:r>
                        </m:sub>
                        <m:sup>
                          <m:r>
                            <a:rPr lang="es-MX" sz="2000" b="1" i="0">
                              <a:latin typeface="Cambria Math" panose="02040503050406030204" pitchFamily="18" charset="0"/>
                            </a:rPr>
                            <m:t>𝟎</m:t>
                          </m:r>
                          <m:r>
                            <a:rPr lang="es-MX" sz="2000" b="1" i="0">
                              <a:latin typeface="Cambria Math" panose="02040503050406030204" pitchFamily="18" charset="0"/>
                            </a:rPr>
                            <m:t>,</m:t>
                          </m:r>
                          <m:r>
                            <a:rPr lang="es-MX" sz="2000" b="1" i="0">
                              <a:latin typeface="Cambria Math" panose="02040503050406030204" pitchFamily="18" charset="0"/>
                            </a:rPr>
                            <m:t>𝟐𝟑𝟖</m:t>
                          </m:r>
                        </m:sup>
                      </m:sSubSup>
                      <m:sSubSup>
                        <m:sSubSupPr>
                          <m:ctrlPr>
                            <a:rPr lang="es-MX" sz="2000" b="1" i="1">
                              <a:latin typeface="Cambria Math" panose="02040503050406030204" pitchFamily="18" charset="0"/>
                            </a:rPr>
                          </m:ctrlPr>
                        </m:sSubSupPr>
                        <m:e>
                          <m:r>
                            <a:rPr lang="es-MX" sz="2000" b="1" i="1">
                              <a:latin typeface="Cambria Math" panose="02040503050406030204" pitchFamily="18" charset="0"/>
                            </a:rPr>
                            <m:t>𝑪</m:t>
                          </m:r>
                        </m:e>
                        <m:sub>
                          <m:r>
                            <a:rPr lang="es-MX" sz="2000" b="1" i="1">
                              <a:latin typeface="Cambria Math" panose="02040503050406030204" pitchFamily="18" charset="0"/>
                            </a:rPr>
                            <m:t>𝑵𝒂𝑶𝑯</m:t>
                          </m:r>
                        </m:sub>
                        <m:sup>
                          <m:r>
                            <a:rPr lang="es-MX" sz="2000" b="1" i="0">
                              <a:latin typeface="Cambria Math" panose="02040503050406030204" pitchFamily="18" charset="0"/>
                            </a:rPr>
                            <m:t>𝟑</m:t>
                          </m:r>
                          <m:r>
                            <a:rPr lang="es-MX" sz="2000" b="1" i="0">
                              <a:latin typeface="Cambria Math" panose="02040503050406030204" pitchFamily="18" charset="0"/>
                            </a:rPr>
                            <m:t>,</m:t>
                          </m:r>
                          <m:r>
                            <a:rPr lang="es-MX" sz="2000" b="1" i="0">
                              <a:latin typeface="Cambria Math" panose="02040503050406030204" pitchFamily="18" charset="0"/>
                            </a:rPr>
                            <m:t>𝟒𝟒</m:t>
                          </m:r>
                        </m:sup>
                      </m:sSubSup>
                    </m:oMath>
                  </m:oMathPara>
                </a14:m>
                <a:endParaRPr lang="es-MX" sz="2000" b="1" dirty="0"/>
              </a:p>
            </p:txBody>
          </p:sp>
        </mc:Choice>
        <mc:Fallback xmlns="">
          <p:sp>
            <p:nvSpPr>
              <p:cNvPr id="10" name="Rectángulo 9">
                <a:extLst>
                  <a:ext uri="{FF2B5EF4-FFF2-40B4-BE49-F238E27FC236}">
                    <a16:creationId xmlns:a16="http://schemas.microsoft.com/office/drawing/2014/main" id="{B87C4015-9963-40FB-BCDA-F209D920EB9D}"/>
                  </a:ext>
                </a:extLst>
              </p:cNvPr>
              <p:cNvSpPr>
                <a:spLocks noRot="1" noChangeAspect="1" noMove="1" noResize="1" noEditPoints="1" noAdjustHandles="1" noChangeArrowheads="1" noChangeShapeType="1" noTextEdit="1"/>
              </p:cNvSpPr>
              <p:nvPr/>
            </p:nvSpPr>
            <p:spPr>
              <a:xfrm>
                <a:off x="7391604" y="1664830"/>
                <a:ext cx="4411079" cy="538802"/>
              </a:xfrm>
              <a:prstGeom prst="rect">
                <a:avLst/>
              </a:prstGeom>
              <a:blipFill>
                <a:blip r:embed="rId6"/>
                <a:stretch>
                  <a:fillRect/>
                </a:stretch>
              </a:blipFill>
              <a:ln>
                <a:solidFill>
                  <a:srgbClr val="FF0000"/>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7BA56E89-9D6A-4CA1-9B3A-B3C5C28FE200}"/>
                  </a:ext>
                </a:extLst>
              </p:cNvPr>
              <p:cNvSpPr/>
              <p:nvPr/>
            </p:nvSpPr>
            <p:spPr>
              <a:xfrm>
                <a:off x="4109720" y="2678949"/>
                <a:ext cx="8001825"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m:t>
                      </m:r>
                      <m:r>
                        <a:rPr lang="es-MX" i="1">
                          <a:latin typeface="Cambria Math" panose="02040503050406030204" pitchFamily="18" charset="0"/>
                        </a:rPr>
                        <m:t>𝑑𝑒𝑠𝑣𝑖𝑎𝑐𝑖</m:t>
                      </m:r>
                      <m:r>
                        <a:rPr lang="es-MX" i="0">
                          <a:latin typeface="Cambria Math" panose="02040503050406030204" pitchFamily="18" charset="0"/>
                        </a:rPr>
                        <m:t>ó</m:t>
                      </m:r>
                      <m:r>
                        <a:rPr lang="es-MX" i="1">
                          <a:latin typeface="Cambria Math" panose="02040503050406030204" pitchFamily="18" charset="0"/>
                        </a:rPr>
                        <m:t>𝑛</m:t>
                      </m:r>
                      <m:r>
                        <a:rPr lang="es-MX" i="0">
                          <a:latin typeface="Cambria Math" panose="02040503050406030204" pitchFamily="18" charset="0"/>
                        </a:rPr>
                        <m:t>=</m:t>
                      </m:r>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2</m:t>
                                              </m:r>
                                            </m:sub>
                                          </m:sSub>
                                        </m:sub>
                                      </m:sSub>
                                    </m:e>
                                  </m:d>
                                </m:e>
                                <m:sub>
                                  <m:r>
                                    <a:rPr lang="es-MX" i="1">
                                      <a:latin typeface="Cambria Math" panose="02040503050406030204" pitchFamily="18" charset="0"/>
                                    </a:rPr>
                                    <m:t>𝑐𝑎𝑙𝑐𝑢𝑙𝑎𝑑𝑜</m:t>
                                  </m:r>
                                </m:sub>
                              </m:sSub>
                              <m:r>
                                <a:rPr lang="es-MX" i="0">
                                  <a:latin typeface="Cambria Math" panose="02040503050406030204" pitchFamily="18" charset="0"/>
                                </a:rPr>
                                <m:t>−</m:t>
                              </m:r>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2</m:t>
                                              </m:r>
                                            </m:sub>
                                          </m:sSub>
                                        </m:sub>
                                      </m:sSub>
                                    </m:e>
                                  </m:d>
                                </m:e>
                                <m:sub>
                                  <m:r>
                                    <a:rPr lang="es-MX" i="1">
                                      <a:latin typeface="Cambria Math" panose="02040503050406030204" pitchFamily="18" charset="0"/>
                                    </a:rPr>
                                    <m:t>𝑒𝑥𝑝𝑒𝑟𝑖𝑚𝑒𝑛𝑡𝑎𝑙</m:t>
                                  </m:r>
                                </m:sub>
                              </m:sSub>
                            </m:num>
                            <m:den>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2</m:t>
                                              </m:r>
                                            </m:sub>
                                          </m:sSub>
                                        </m:sub>
                                      </m:sSub>
                                    </m:e>
                                  </m:d>
                                </m:e>
                                <m:sub>
                                  <m:r>
                                    <a:rPr lang="es-MX" i="1">
                                      <a:latin typeface="Cambria Math" panose="02040503050406030204" pitchFamily="18" charset="0"/>
                                    </a:rPr>
                                    <m:t>𝑒𝑥𝑝𝑒𝑟𝑖𝑚𝑒𝑛𝑡𝑎𝑙</m:t>
                                  </m:r>
                                </m:sub>
                              </m:sSub>
                            </m:den>
                          </m:f>
                        </m:e>
                      </m:d>
                      <m:r>
                        <a:rPr lang="es-MX" i="0">
                          <a:latin typeface="Cambria Math" panose="02040503050406030204" pitchFamily="18" charset="0"/>
                        </a:rPr>
                        <m:t>∗100</m:t>
                      </m:r>
                    </m:oMath>
                  </m:oMathPara>
                </a14:m>
                <a:endParaRPr lang="es-MX" dirty="0"/>
              </a:p>
            </p:txBody>
          </p:sp>
        </mc:Choice>
        <mc:Fallback xmlns="">
          <p:sp>
            <p:nvSpPr>
              <p:cNvPr id="11" name="Rectángulo 10">
                <a:extLst>
                  <a:ext uri="{FF2B5EF4-FFF2-40B4-BE49-F238E27FC236}">
                    <a16:creationId xmlns:a16="http://schemas.microsoft.com/office/drawing/2014/main" id="{7BA56E89-9D6A-4CA1-9B3A-B3C5C28FE200}"/>
                  </a:ext>
                </a:extLst>
              </p:cNvPr>
              <p:cNvSpPr>
                <a:spLocks noRot="1" noChangeAspect="1" noMove="1" noResize="1" noEditPoints="1" noAdjustHandles="1" noChangeArrowheads="1" noChangeShapeType="1" noTextEdit="1"/>
              </p:cNvSpPr>
              <p:nvPr/>
            </p:nvSpPr>
            <p:spPr>
              <a:xfrm>
                <a:off x="4109720" y="2678949"/>
                <a:ext cx="8001825" cy="972702"/>
              </a:xfrm>
              <a:prstGeom prst="rect">
                <a:avLst/>
              </a:prstGeom>
              <a:blipFill>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AE92E5E-AEE2-4ED8-B80F-0BB43B47D55C}"/>
                  </a:ext>
                </a:extLst>
              </p:cNvPr>
              <p:cNvSpPr/>
              <p:nvPr/>
            </p:nvSpPr>
            <p:spPr>
              <a:xfrm>
                <a:off x="834282" y="5479976"/>
                <a:ext cx="2990043" cy="120654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unc>
                        <m:funcPr>
                          <m:ctrlPr>
                            <a:rPr lang="es-US" i="1" smtClean="0">
                              <a:latin typeface="Cambria Math" panose="02040503050406030204" pitchFamily="18" charset="0"/>
                            </a:rPr>
                          </m:ctrlPr>
                        </m:funcPr>
                        <m:fName>
                          <m:sSub>
                            <m:sSubPr>
                              <m:ctrlPr>
                                <a:rPr lang="es-US" i="1">
                                  <a:latin typeface="Cambria Math" panose="02040503050406030204" pitchFamily="18" charset="0"/>
                                </a:rPr>
                              </m:ctrlPr>
                            </m:sSubPr>
                            <m:e>
                              <m:r>
                                <m:rPr>
                                  <m:sty m:val="p"/>
                                </m:rPr>
                                <a:rPr lang="es-US">
                                  <a:latin typeface="Cambria Math" panose="02040503050406030204" pitchFamily="18" charset="0"/>
                                </a:rPr>
                                <m:t>a</m:t>
                              </m:r>
                            </m:e>
                            <m:sub>
                              <m:r>
                                <a:rPr lang="es-US" i="0">
                                  <a:latin typeface="Cambria Math" panose="02040503050406030204" pitchFamily="18" charset="0"/>
                                </a:rPr>
                                <m:t>0</m:t>
                              </m:r>
                            </m:sub>
                          </m:sSub>
                          <m:r>
                            <a:rPr lang="es-US" i="0">
                              <a:latin typeface="Cambria Math" panose="02040503050406030204" pitchFamily="18" charset="0"/>
                            </a:rPr>
                            <m:t>=</m:t>
                          </m:r>
                          <m:r>
                            <m:rPr>
                              <m:sty m:val="p"/>
                            </m:rPr>
                            <a:rPr lang="es-US" i="0">
                              <a:latin typeface="Cambria Math" panose="02040503050406030204" pitchFamily="18" charset="0"/>
                            </a:rPr>
                            <m:t>ln</m:t>
                          </m:r>
                        </m:fName>
                        <m:e>
                          <m:sSub>
                            <m:sSubPr>
                              <m:ctrlPr>
                                <a:rPr lang="es-US" i="1">
                                  <a:latin typeface="Cambria Math" panose="02040503050406030204" pitchFamily="18" charset="0"/>
                                </a:rPr>
                              </m:ctrlPr>
                            </m:sSubPr>
                            <m:e>
                              <m:r>
                                <m:rPr>
                                  <m:sty m:val="p"/>
                                </m:rPr>
                                <a:rPr lang="es-US" i="0">
                                  <a:latin typeface="Cambria Math" panose="02040503050406030204" pitchFamily="18" charset="0"/>
                                </a:rPr>
                                <m:t>k</m:t>
                              </m:r>
                            </m:e>
                            <m:sub>
                              <m:r>
                                <a:rPr lang="es-US" i="0">
                                  <a:latin typeface="Cambria Math" panose="02040503050406030204" pitchFamily="18" charset="0"/>
                                </a:rPr>
                                <m:t>0 </m:t>
                              </m:r>
                            </m:sub>
                          </m:sSub>
                        </m:e>
                      </m:func>
                      <m:r>
                        <a:rPr lang="es-US" i="0">
                          <a:latin typeface="Cambria Math" panose="02040503050406030204" pitchFamily="18" charset="0"/>
                        </a:rPr>
                        <m:t>=</m:t>
                      </m:r>
                      <m:r>
                        <a:rPr lang="es-MX" b="0" i="0" smtClean="0">
                          <a:latin typeface="Cambria Math" panose="02040503050406030204" pitchFamily="18" charset="0"/>
                        </a:rPr>
                        <m:t>−5,3</m:t>
                      </m:r>
                      <m:r>
                        <a:rPr lang="es-MX" b="0" i="1" smtClean="0">
                          <a:latin typeface="Cambria Math" panose="02040503050406030204" pitchFamily="18" charset="0"/>
                        </a:rPr>
                        <m:t>5</m:t>
                      </m:r>
                      <m:r>
                        <a:rPr lang="es-ES_tradnl" i="1">
                          <a:latin typeface="Cambria Math" panose="02040503050406030204" pitchFamily="18" charset="0"/>
                        </a:rPr>
                        <m:t>∗</m:t>
                      </m:r>
                      <m:sSup>
                        <m:sSupPr>
                          <m:ctrlPr>
                            <a:rPr lang="es-MX" i="1">
                              <a:latin typeface="Cambria Math" panose="02040503050406030204" pitchFamily="18" charset="0"/>
                            </a:rPr>
                          </m:ctrlPr>
                        </m:sSupPr>
                        <m:e>
                          <m:r>
                            <a:rPr lang="es-ES_tradnl" i="1">
                              <a:latin typeface="Cambria Math" panose="02040503050406030204" pitchFamily="18" charset="0"/>
                            </a:rPr>
                            <m:t>10</m:t>
                          </m:r>
                        </m:e>
                        <m:sup>
                          <m:r>
                            <a:rPr lang="es-ES_tradnl" i="1">
                              <a:latin typeface="Cambria Math" panose="02040503050406030204" pitchFamily="18" charset="0"/>
                            </a:rPr>
                            <m:t>−6</m:t>
                          </m:r>
                        </m:sup>
                      </m:sSup>
                      <m:r>
                        <m:rPr>
                          <m:nor/>
                        </m:rPr>
                        <a:rPr lang="es-ES_tradnl"/>
                        <m:t>;</m:t>
                      </m:r>
                    </m:oMath>
                  </m:oMathPara>
                </a14:m>
                <a:endParaRPr lang="es-US"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1</m:t>
                          </m:r>
                        </m:sub>
                      </m:sSub>
                      <m:r>
                        <a:rPr lang="es-US" i="0">
                          <a:latin typeface="Cambria Math" panose="02040503050406030204" pitchFamily="18" charset="0"/>
                        </a:rPr>
                        <m:t>=</m:t>
                      </m:r>
                      <m:r>
                        <m:rPr>
                          <m:sty m:val="p"/>
                        </m:rPr>
                        <a:rPr lang="es-US" i="0">
                          <a:latin typeface="Cambria Math" panose="02040503050406030204" pitchFamily="18" charset="0"/>
                        </a:rPr>
                        <m:t>p</m:t>
                      </m:r>
                      <m:r>
                        <a:rPr lang="es-US" i="0">
                          <a:latin typeface="Cambria Math" panose="02040503050406030204" pitchFamily="18" charset="0"/>
                        </a:rPr>
                        <m:t>=0,238</m:t>
                      </m:r>
                    </m:oMath>
                  </m:oMathPara>
                </a14:m>
                <a:endParaRPr lang="es-US" i="0"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2</m:t>
                          </m:r>
                        </m:sub>
                      </m:sSub>
                      <m:r>
                        <a:rPr lang="es-US" i="0">
                          <a:latin typeface="Cambria Math" panose="02040503050406030204" pitchFamily="18" charset="0"/>
                        </a:rPr>
                        <m:t>=</m:t>
                      </m:r>
                      <m:r>
                        <m:rPr>
                          <m:sty m:val="p"/>
                        </m:rPr>
                        <a:rPr lang="es-US" i="0">
                          <a:latin typeface="Cambria Math" panose="02040503050406030204" pitchFamily="18" charset="0"/>
                        </a:rPr>
                        <m:t>q</m:t>
                      </m:r>
                      <m:r>
                        <a:rPr lang="es-US" i="0">
                          <a:latin typeface="Cambria Math" panose="02040503050406030204" pitchFamily="18" charset="0"/>
                        </a:rPr>
                        <m:t>=3,44</m:t>
                      </m:r>
                    </m:oMath>
                  </m:oMathPara>
                </a14:m>
                <a:endParaRPr lang="es-US" i="0" dirty="0">
                  <a:latin typeface="Cambria Math" panose="02040503050406030204" pitchFamily="18" charset="0"/>
                </a:endParaRPr>
              </a:p>
              <a:p>
                <a14:m>
                  <m:oMath xmlns:m="http://schemas.openxmlformats.org/officeDocument/2006/math">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3</m:t>
                        </m:r>
                      </m:sub>
                    </m:sSub>
                    <m:r>
                      <a:rPr lang="es-US" i="0">
                        <a:latin typeface="Cambria Math" panose="02040503050406030204" pitchFamily="18" charset="0"/>
                      </a:rPr>
                      <m:t>=</m:t>
                    </m:r>
                    <m:r>
                      <m:rPr>
                        <m:sty m:val="p"/>
                      </m:rPr>
                      <a:rPr lang="es-US" i="0">
                        <a:latin typeface="Cambria Math" panose="02040503050406030204" pitchFamily="18" charset="0"/>
                      </a:rPr>
                      <m:t>E</m:t>
                    </m:r>
                    <m:f>
                      <m:fPr>
                        <m:type m:val="lin"/>
                        <m:ctrlPr>
                          <a:rPr lang="es-US" i="1">
                            <a:latin typeface="Cambria Math" panose="02040503050406030204" pitchFamily="18" charset="0"/>
                          </a:rPr>
                        </m:ctrlPr>
                      </m:fPr>
                      <m:num>
                        <m:r>
                          <m:rPr>
                            <m:sty m:val="p"/>
                          </m:rPr>
                          <a:rPr lang="es-US" i="0">
                            <a:latin typeface="Cambria Math" panose="02040503050406030204" pitchFamily="18" charset="0"/>
                          </a:rPr>
                          <m:t>a</m:t>
                        </m:r>
                      </m:num>
                      <m:den>
                        <m:r>
                          <m:rPr>
                            <m:sty m:val="p"/>
                          </m:rPr>
                          <a:rPr lang="es-US" i="0">
                            <a:latin typeface="Cambria Math" panose="02040503050406030204" pitchFamily="18" charset="0"/>
                          </a:rPr>
                          <m:t>R</m:t>
                        </m:r>
                      </m:den>
                    </m:f>
                    <m:r>
                      <a:rPr lang="es-US" i="0">
                        <a:latin typeface="Cambria Math" panose="02040503050406030204" pitchFamily="18" charset="0"/>
                      </a:rPr>
                      <m:t>=</m:t>
                    </m:r>
                    <m:r>
                      <a:rPr lang="es-MX" b="0" i="0" smtClean="0">
                        <a:latin typeface="Cambria Math" panose="02040503050406030204" pitchFamily="18" charset="0"/>
                      </a:rPr>
                      <m:t>0,0</m:t>
                    </m:r>
                  </m:oMath>
                </a14:m>
                <a:r>
                  <a:rPr lang="es-US" dirty="0"/>
                  <a:t>8</a:t>
                </a:r>
              </a:p>
            </p:txBody>
          </p:sp>
        </mc:Choice>
        <mc:Fallback xmlns="">
          <p:sp>
            <p:nvSpPr>
              <p:cNvPr id="13" name="Rectángulo 12">
                <a:extLst>
                  <a:ext uri="{FF2B5EF4-FFF2-40B4-BE49-F238E27FC236}">
                    <a16:creationId xmlns:a16="http://schemas.microsoft.com/office/drawing/2014/main" id="{BAE92E5E-AEE2-4ED8-B80F-0BB43B47D55C}"/>
                  </a:ext>
                </a:extLst>
              </p:cNvPr>
              <p:cNvSpPr>
                <a:spLocks noRot="1" noChangeAspect="1" noMove="1" noResize="1" noEditPoints="1" noAdjustHandles="1" noChangeArrowheads="1" noChangeShapeType="1" noTextEdit="1"/>
              </p:cNvSpPr>
              <p:nvPr/>
            </p:nvSpPr>
            <p:spPr>
              <a:xfrm>
                <a:off x="834282" y="5479976"/>
                <a:ext cx="2990043" cy="1206549"/>
              </a:xfrm>
              <a:prstGeom prst="rect">
                <a:avLst/>
              </a:prstGeom>
              <a:blipFill>
                <a:blip r:embed="rId8"/>
                <a:stretch>
                  <a:fillRect b="-54040"/>
                </a:stretch>
              </a:blipFill>
            </p:spPr>
            <p:txBody>
              <a:bodyPr/>
              <a:lstStyle/>
              <a:p>
                <a:r>
                  <a:rPr lang="es-MX">
                    <a:noFill/>
                  </a:rPr>
                  <a:t> </a:t>
                </a:r>
              </a:p>
            </p:txBody>
          </p:sp>
        </mc:Fallback>
      </mc:AlternateContent>
      <p:graphicFrame>
        <p:nvGraphicFramePr>
          <p:cNvPr id="14" name="Tabla 13">
            <a:extLst>
              <a:ext uri="{FF2B5EF4-FFF2-40B4-BE49-F238E27FC236}">
                <a16:creationId xmlns:a16="http://schemas.microsoft.com/office/drawing/2014/main" id="{B17EE2B0-8D4D-4AA5-8AEB-005E7E3884E2}"/>
              </a:ext>
            </a:extLst>
          </p:cNvPr>
          <p:cNvGraphicFramePr>
            <a:graphicFrameLocks noGrp="1"/>
          </p:cNvGraphicFramePr>
          <p:nvPr>
            <p:extLst>
              <p:ext uri="{D42A27DB-BD31-4B8C-83A1-F6EECF244321}">
                <p14:modId xmlns:p14="http://schemas.microsoft.com/office/powerpoint/2010/main" val="3427591082"/>
              </p:ext>
            </p:extLst>
          </p:nvPr>
        </p:nvGraphicFramePr>
        <p:xfrm>
          <a:off x="6066693" y="3935570"/>
          <a:ext cx="5905343" cy="1828800"/>
        </p:xfrm>
        <a:graphic>
          <a:graphicData uri="http://schemas.openxmlformats.org/drawingml/2006/table">
            <a:tbl>
              <a:tblPr firstRow="1">
                <a:tableStyleId>{3B4B98B0-60AC-42C2-AFA5-B58CD77FA1E5}</a:tableStyleId>
              </a:tblPr>
              <a:tblGrid>
                <a:gridCol w="2124602">
                  <a:extLst>
                    <a:ext uri="{9D8B030D-6E8A-4147-A177-3AD203B41FA5}">
                      <a16:colId xmlns:a16="http://schemas.microsoft.com/office/drawing/2014/main" val="3444051586"/>
                    </a:ext>
                  </a:extLst>
                </a:gridCol>
                <a:gridCol w="2078857">
                  <a:extLst>
                    <a:ext uri="{9D8B030D-6E8A-4147-A177-3AD203B41FA5}">
                      <a16:colId xmlns:a16="http://schemas.microsoft.com/office/drawing/2014/main" val="4049825074"/>
                    </a:ext>
                  </a:extLst>
                </a:gridCol>
                <a:gridCol w="1701884">
                  <a:extLst>
                    <a:ext uri="{9D8B030D-6E8A-4147-A177-3AD203B41FA5}">
                      <a16:colId xmlns:a16="http://schemas.microsoft.com/office/drawing/2014/main" val="843302754"/>
                    </a:ext>
                  </a:extLst>
                </a:gridCol>
              </a:tblGrid>
              <a:tr h="250929">
                <a:tc>
                  <a:txBody>
                    <a:bodyPr/>
                    <a:lstStyle/>
                    <a:p>
                      <a:pPr algn="ctr">
                        <a:lnSpc>
                          <a:spcPct val="150000"/>
                        </a:lnSpc>
                        <a:spcAft>
                          <a:spcPts val="0"/>
                        </a:spcAft>
                      </a:pPr>
                      <a:r>
                        <a:rPr lang="es-ES_tradnl" sz="1600">
                          <a:effectLst/>
                        </a:rPr>
                        <a:t>Ln(-r</a:t>
                      </a:r>
                      <a:r>
                        <a:rPr lang="es-ES_tradnl" sz="1600" baseline="-25000">
                          <a:effectLst/>
                        </a:rPr>
                        <a:t>(NaOH)2</a:t>
                      </a:r>
                      <a:r>
                        <a:rPr lang="es-ES_tradnl" sz="1600">
                          <a:effectLst/>
                        </a:rPr>
                        <a:t>)</a:t>
                      </a:r>
                      <a:r>
                        <a:rPr lang="es-ES_tradnl" sz="1600" baseline="-25000">
                          <a:effectLst/>
                        </a:rPr>
                        <a:t>experimental</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err="1">
                          <a:effectLst/>
                        </a:rPr>
                        <a:t>Ln</a:t>
                      </a:r>
                      <a:r>
                        <a:rPr lang="es-ES_tradnl" sz="1600" dirty="0">
                          <a:effectLst/>
                        </a:rPr>
                        <a:t>(-r</a:t>
                      </a:r>
                      <a:r>
                        <a:rPr lang="es-ES_tradnl" sz="1600" baseline="-25000" dirty="0">
                          <a:effectLst/>
                        </a:rPr>
                        <a:t>(NaOH)2</a:t>
                      </a:r>
                      <a:r>
                        <a:rPr lang="es-ES_tradnl" sz="1600" dirty="0">
                          <a:effectLst/>
                        </a:rPr>
                        <a:t>)</a:t>
                      </a:r>
                      <a:r>
                        <a:rPr lang="es-ES_tradnl" sz="1600" baseline="-25000" dirty="0">
                          <a:effectLst/>
                        </a:rPr>
                        <a:t>calculado</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 desviación</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0636182"/>
                  </a:ext>
                </a:extLst>
              </a:tr>
              <a:tr h="140335">
                <a:tc>
                  <a:txBody>
                    <a:bodyPr/>
                    <a:lstStyle/>
                    <a:p>
                      <a:pPr algn="ctr">
                        <a:lnSpc>
                          <a:spcPct val="150000"/>
                        </a:lnSpc>
                        <a:spcAft>
                          <a:spcPts val="0"/>
                        </a:spcAft>
                      </a:pPr>
                      <a:r>
                        <a:rPr lang="es-ES_tradnl" sz="1600">
                          <a:effectLst/>
                        </a:rPr>
                        <a:t>-9,655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-9,654</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1,4E-03</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12268969"/>
                  </a:ext>
                </a:extLst>
              </a:tr>
              <a:tr h="140335">
                <a:tc>
                  <a:txBody>
                    <a:bodyPr/>
                    <a:lstStyle/>
                    <a:p>
                      <a:pPr algn="ctr">
                        <a:lnSpc>
                          <a:spcPct val="150000"/>
                        </a:lnSpc>
                        <a:spcAft>
                          <a:spcPts val="0"/>
                        </a:spcAft>
                      </a:pPr>
                      <a:r>
                        <a:rPr lang="es-ES_tradnl" sz="1600">
                          <a:effectLst/>
                        </a:rPr>
                        <a:t>-9,898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-9,898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2,7E-03</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9169159"/>
                  </a:ext>
                </a:extLst>
              </a:tr>
              <a:tr h="140335">
                <a:tc>
                  <a:txBody>
                    <a:bodyPr/>
                    <a:lstStyle/>
                    <a:p>
                      <a:pPr algn="ctr">
                        <a:lnSpc>
                          <a:spcPct val="150000"/>
                        </a:lnSpc>
                        <a:spcAft>
                          <a:spcPts val="0"/>
                        </a:spcAft>
                      </a:pPr>
                      <a:r>
                        <a:rPr lang="es-ES_tradnl" sz="1600">
                          <a:effectLst/>
                        </a:rPr>
                        <a:t>-10,971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-10,971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1,8E-03</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49522594"/>
                  </a:ext>
                </a:extLst>
              </a:tr>
              <a:tr h="140335">
                <a:tc>
                  <a:txBody>
                    <a:bodyPr/>
                    <a:lstStyle/>
                    <a:p>
                      <a:pPr algn="ctr">
                        <a:lnSpc>
                          <a:spcPct val="150000"/>
                        </a:lnSpc>
                        <a:spcAft>
                          <a:spcPts val="0"/>
                        </a:spcAft>
                      </a:pPr>
                      <a:r>
                        <a:rPr lang="es-ES_tradnl" sz="1600">
                          <a:effectLst/>
                        </a:rPr>
                        <a:t>-9,322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-9,322</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0,5E-03</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05383056"/>
                  </a:ext>
                </a:extLst>
              </a:tr>
            </a:tbl>
          </a:graphicData>
        </a:graphic>
      </p:graphicFrame>
    </p:spTree>
    <p:extLst>
      <p:ext uri="{BB962C8B-B14F-4D97-AF65-F5344CB8AC3E}">
        <p14:creationId xmlns:p14="http://schemas.microsoft.com/office/powerpoint/2010/main" val="19700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34320B-C6E8-460B-999F-07FEED021F2C}"/>
              </a:ext>
            </a:extLst>
          </p:cNvPr>
          <p:cNvSpPr>
            <a:spLocks noGrp="1"/>
          </p:cNvSpPr>
          <p:nvPr>
            <p:ph type="title"/>
          </p:nvPr>
        </p:nvSpPr>
        <p:spPr>
          <a:xfrm>
            <a:off x="-29307" y="-561256"/>
            <a:ext cx="12250614"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Cinética de las reacciones de neutralización </a:t>
            </a:r>
          </a:p>
        </p:txBody>
      </p:sp>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13E977CB-BFA7-48C0-8307-432319BABC0B}"/>
                  </a:ext>
                </a:extLst>
              </p:cNvPr>
              <p:cNvSpPr/>
              <p:nvPr/>
            </p:nvSpPr>
            <p:spPr>
              <a:xfrm>
                <a:off x="3562518" y="889501"/>
                <a:ext cx="482587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MX" sz="2400" i="0" smtClean="0">
                          <a:latin typeface="Cambria Math" panose="02040503050406030204" pitchFamily="18" charset="0"/>
                        </a:rPr>
                        <m:t>RCOOH</m:t>
                      </m:r>
                      <m:r>
                        <a:rPr lang="es-MX" sz="2400" i="0" smtClean="0">
                          <a:latin typeface="Cambria Math" panose="02040503050406030204" pitchFamily="18" charset="0"/>
                        </a:rPr>
                        <m:t>+</m:t>
                      </m:r>
                      <m:r>
                        <m:rPr>
                          <m:sty m:val="p"/>
                        </m:rPr>
                        <a:rPr lang="es-MX" sz="2400" i="0" smtClean="0">
                          <a:latin typeface="Cambria Math" panose="02040503050406030204" pitchFamily="18" charset="0"/>
                        </a:rPr>
                        <m:t>NaOH</m:t>
                      </m:r>
                      <m:r>
                        <a:rPr lang="es-MX" sz="2400" i="0" smtClean="0">
                          <a:latin typeface="Cambria Math" panose="02040503050406030204" pitchFamily="18" charset="0"/>
                        </a:rPr>
                        <m:t>→</m:t>
                      </m:r>
                      <m:r>
                        <m:rPr>
                          <m:sty m:val="p"/>
                        </m:rPr>
                        <a:rPr lang="es-MX" sz="2400" i="0" smtClean="0">
                          <a:latin typeface="Cambria Math" panose="02040503050406030204" pitchFamily="18" charset="0"/>
                        </a:rPr>
                        <m:t>RCOONa</m:t>
                      </m:r>
                      <m:r>
                        <a:rPr lang="es-MX" sz="2400" i="0" smtClean="0">
                          <a:latin typeface="Cambria Math" panose="02040503050406030204" pitchFamily="18" charset="0"/>
                        </a:rPr>
                        <m:t>+</m:t>
                      </m:r>
                      <m:sSub>
                        <m:sSubPr>
                          <m:ctrlPr>
                            <a:rPr lang="es-MX" sz="2400" i="1" smtClean="0">
                              <a:latin typeface="Cambria Math" panose="02040503050406030204" pitchFamily="18" charset="0"/>
                            </a:rPr>
                          </m:ctrlPr>
                        </m:sSubPr>
                        <m:e>
                          <m:r>
                            <m:rPr>
                              <m:sty m:val="p"/>
                            </m:rPr>
                            <a:rPr lang="es-MX" sz="2400" i="0" smtClean="0">
                              <a:latin typeface="Cambria Math" panose="02040503050406030204" pitchFamily="18" charset="0"/>
                            </a:rPr>
                            <m:t>H</m:t>
                          </m:r>
                        </m:e>
                        <m:sub>
                          <m:r>
                            <a:rPr lang="es-MX" sz="2400" i="0" smtClean="0">
                              <a:latin typeface="Cambria Math" panose="02040503050406030204" pitchFamily="18" charset="0"/>
                            </a:rPr>
                            <m:t>2</m:t>
                          </m:r>
                        </m:sub>
                      </m:sSub>
                      <m:r>
                        <m:rPr>
                          <m:sty m:val="p"/>
                        </m:rPr>
                        <a:rPr lang="es-MX" sz="2400" i="0" smtClean="0">
                          <a:latin typeface="Cambria Math" panose="02040503050406030204" pitchFamily="18" charset="0"/>
                        </a:rPr>
                        <m:t>O</m:t>
                      </m:r>
                    </m:oMath>
                  </m:oMathPara>
                </a14:m>
                <a:endParaRPr lang="es-MX" sz="2400" dirty="0">
                  <a:latin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13E977CB-BFA7-48C0-8307-432319BABC0B}"/>
                  </a:ext>
                </a:extLst>
              </p:cNvPr>
              <p:cNvSpPr>
                <a:spLocks noRot="1" noChangeAspect="1" noMove="1" noResize="1" noEditPoints="1" noAdjustHandles="1" noChangeArrowheads="1" noChangeShapeType="1" noTextEdit="1"/>
              </p:cNvSpPr>
              <p:nvPr/>
            </p:nvSpPr>
            <p:spPr>
              <a:xfrm>
                <a:off x="3562518" y="889501"/>
                <a:ext cx="4825872" cy="461665"/>
              </a:xfrm>
              <a:prstGeom prst="rect">
                <a:avLst/>
              </a:prstGeom>
              <a:blipFill>
                <a:blip r:embed="rId2"/>
                <a:stretch>
                  <a:fillRect b="-263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CD2CA0E3-12B8-4F23-A0F1-3080E6DFCD9C}"/>
                  </a:ext>
                </a:extLst>
              </p:cNvPr>
              <p:cNvSpPr/>
              <p:nvPr/>
            </p:nvSpPr>
            <p:spPr>
              <a:xfrm>
                <a:off x="306634" y="1360566"/>
                <a:ext cx="3011144"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3</m:t>
                              </m:r>
                            </m:sub>
                          </m:sSub>
                        </m:sub>
                      </m:sSub>
                      <m:r>
                        <a:rPr lang="es-MX" i="0">
                          <a:latin typeface="Cambria Math" panose="02040503050406030204" pitchFamily="18" charset="0"/>
                        </a:rPr>
                        <m:t>=</m:t>
                      </m:r>
                      <m:r>
                        <a:rPr lang="es-MX" i="1">
                          <a:latin typeface="Cambria Math" panose="02040503050406030204" pitchFamily="18" charset="0"/>
                        </a:rPr>
                        <m:t>𝑘</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𝑅𝐶𝑂𝑂𝐻</m:t>
                          </m:r>
                        </m:sub>
                        <m:sup>
                          <m:r>
                            <a:rPr lang="es-MX" i="1">
                              <a:latin typeface="Cambria Math" panose="02040503050406030204" pitchFamily="18" charset="0"/>
                            </a:rPr>
                            <m:t>𝑝</m:t>
                          </m:r>
                        </m:sup>
                      </m:sSubSup>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𝑁𝑎𝑂𝐻</m:t>
                          </m:r>
                        </m:sub>
                        <m:sup>
                          <m:r>
                            <a:rPr lang="es-MX" i="1">
                              <a:latin typeface="Cambria Math" panose="02040503050406030204" pitchFamily="18" charset="0"/>
                            </a:rPr>
                            <m:t>𝑞</m:t>
                          </m:r>
                        </m:sup>
                      </m:sSubSup>
                    </m:oMath>
                  </m:oMathPara>
                </a14:m>
                <a:endParaRPr lang="es-MX" dirty="0"/>
              </a:p>
            </p:txBody>
          </p:sp>
        </mc:Choice>
        <mc:Fallback xmlns="">
          <p:sp>
            <p:nvSpPr>
              <p:cNvPr id="3" name="Rectángulo 2">
                <a:extLst>
                  <a:ext uri="{FF2B5EF4-FFF2-40B4-BE49-F238E27FC236}">
                    <a16:creationId xmlns:a16="http://schemas.microsoft.com/office/drawing/2014/main" id="{CD2CA0E3-12B8-4F23-A0F1-3080E6DFCD9C}"/>
                  </a:ext>
                </a:extLst>
              </p:cNvPr>
              <p:cNvSpPr>
                <a:spLocks noRot="1" noChangeAspect="1" noMove="1" noResize="1" noEditPoints="1" noAdjustHandles="1" noChangeArrowheads="1" noChangeShapeType="1" noTextEdit="1"/>
              </p:cNvSpPr>
              <p:nvPr/>
            </p:nvSpPr>
            <p:spPr>
              <a:xfrm>
                <a:off x="306634" y="1360566"/>
                <a:ext cx="3011144" cy="41101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A720A92-60E6-4297-9150-C15482CD6F3B}"/>
                  </a:ext>
                </a:extLst>
              </p:cNvPr>
              <p:cNvSpPr/>
              <p:nvPr/>
            </p:nvSpPr>
            <p:spPr>
              <a:xfrm>
                <a:off x="306634" y="1795602"/>
                <a:ext cx="6011325" cy="4505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sSub>
                            <m:sSubPr>
                              <m:ctrlPr>
                                <a:rPr lang="es-MX" i="1">
                                  <a:latin typeface="Cambria Math" panose="02040503050406030204" pitchFamily="18" charset="0"/>
                                </a:rPr>
                              </m:ctrlPr>
                            </m:sSubPr>
                            <m:e>
                              <m:d>
                                <m:dPr>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3</m:t>
                              </m:r>
                            </m:sub>
                          </m:sSub>
                        </m:sub>
                      </m:sSub>
                      <m:r>
                        <a:rPr lang="es-MX" i="0">
                          <a:latin typeface="Cambria Math" panose="02040503050406030204" pitchFamily="18" charset="0"/>
                        </a:rPr>
                        <m:t>)=</m:t>
                      </m:r>
                      <m:r>
                        <a:rPr lang="es-MX" i="1">
                          <a:latin typeface="Cambria Math" panose="02040503050406030204" pitchFamily="18" charset="0"/>
                        </a:rPr>
                        <m:t>𝑙𝑛</m:t>
                      </m:r>
                      <m:sSub>
                        <m:sSubPr>
                          <m:ctrlPr>
                            <a:rPr lang="es-MX" i="1">
                              <a:latin typeface="Cambria Math" panose="02040503050406030204" pitchFamily="18" charset="0"/>
                            </a:rPr>
                          </m:ctrlPr>
                        </m:sSubPr>
                        <m:e>
                          <m:r>
                            <a:rPr lang="es-MX" i="1">
                              <a:latin typeface="Cambria Math" panose="02040503050406030204" pitchFamily="18" charset="0"/>
                            </a:rPr>
                            <m:t>𝑘</m:t>
                          </m:r>
                        </m:e>
                        <m:sub>
                          <m:r>
                            <a:rPr lang="es-MX" i="0">
                              <a:latin typeface="Cambria Math" panose="02040503050406030204" pitchFamily="18" charset="0"/>
                            </a:rPr>
                            <m:t>0</m:t>
                          </m:r>
                        </m:sub>
                      </m:sSub>
                      <m:r>
                        <a:rPr lang="es-MX" i="0">
                          <a:latin typeface="Cambria Math" panose="02040503050406030204" pitchFamily="18" charset="0"/>
                        </a:rPr>
                        <m:t>+</m:t>
                      </m:r>
                      <m:r>
                        <a:rPr lang="es-MX" i="1">
                          <a:latin typeface="Cambria Math" panose="02040503050406030204" pitchFamily="18" charset="0"/>
                        </a:rPr>
                        <m:t>𝑙𝑛</m:t>
                      </m:r>
                      <m:r>
                        <a:rPr lang="es-MX" i="0">
                          <a:latin typeface="Cambria Math" panose="02040503050406030204" pitchFamily="18" charset="0"/>
                        </a:rPr>
                        <m:t>(</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𝑅𝐶𝑂𝑂𝐻</m:t>
                          </m:r>
                        </m:sub>
                        <m:sup>
                          <m:r>
                            <a:rPr lang="es-MX" i="1">
                              <a:latin typeface="Cambria Math" panose="02040503050406030204" pitchFamily="18" charset="0"/>
                            </a:rPr>
                            <m:t>𝑝</m:t>
                          </m:r>
                        </m:sup>
                      </m:sSubSup>
                      <m:r>
                        <a:rPr lang="es-MX" i="0">
                          <a:latin typeface="Cambria Math" panose="02040503050406030204" pitchFamily="18" charset="0"/>
                        </a:rPr>
                        <m:t>)+</m:t>
                      </m:r>
                      <m:r>
                        <a:rPr lang="es-MX" i="1">
                          <a:latin typeface="Cambria Math" panose="02040503050406030204" pitchFamily="18" charset="0"/>
                        </a:rPr>
                        <m:t>𝑙𝑛</m:t>
                      </m:r>
                      <m:r>
                        <a:rPr lang="es-MX" i="0">
                          <a:latin typeface="Cambria Math" panose="02040503050406030204" pitchFamily="18" charset="0"/>
                        </a:rPr>
                        <m:t>(</m:t>
                      </m:r>
                      <m:sSubSup>
                        <m:sSubSupPr>
                          <m:ctrlPr>
                            <a:rPr lang="es-MX" i="1">
                              <a:latin typeface="Cambria Math" panose="02040503050406030204" pitchFamily="18" charset="0"/>
                            </a:rPr>
                          </m:ctrlPr>
                        </m:sSubSupPr>
                        <m:e>
                          <m:r>
                            <a:rPr lang="es-MX" i="1">
                              <a:latin typeface="Cambria Math" panose="02040503050406030204" pitchFamily="18" charset="0"/>
                            </a:rPr>
                            <m:t>𝐶</m:t>
                          </m:r>
                        </m:e>
                        <m:sub>
                          <m:r>
                            <a:rPr lang="es-MX" i="1">
                              <a:latin typeface="Cambria Math" panose="02040503050406030204" pitchFamily="18" charset="0"/>
                            </a:rPr>
                            <m:t>𝑁𝑎𝑂𝐻</m:t>
                          </m:r>
                        </m:sub>
                        <m:sup>
                          <m:r>
                            <a:rPr lang="es-MX" i="1">
                              <a:latin typeface="Cambria Math" panose="02040503050406030204" pitchFamily="18" charset="0"/>
                            </a:rPr>
                            <m:t>𝑞</m:t>
                          </m:r>
                        </m:sup>
                      </m:sSubSup>
                      <m:r>
                        <a:rPr lang="es-MX" i="0">
                          <a:latin typeface="Cambria Math" panose="02040503050406030204" pitchFamily="18" charset="0"/>
                        </a:rPr>
                        <m:t>)+</m:t>
                      </m:r>
                      <m:f>
                        <m:fPr>
                          <m:type m:val="skw"/>
                          <m:ctrlPr>
                            <a:rPr lang="es-MX" i="1">
                              <a:latin typeface="Cambria Math" panose="02040503050406030204" pitchFamily="18" charset="0"/>
                            </a:rPr>
                          </m:ctrlPr>
                        </m:fPr>
                        <m:num>
                          <m:r>
                            <a:rPr lang="es-MX" i="1">
                              <a:latin typeface="Cambria Math" panose="02040503050406030204" pitchFamily="18" charset="0"/>
                            </a:rPr>
                            <m:t>𝐸𝑎</m:t>
                          </m:r>
                        </m:num>
                        <m:den>
                          <m:r>
                            <a:rPr lang="es-MX" i="1">
                              <a:latin typeface="Cambria Math" panose="02040503050406030204" pitchFamily="18" charset="0"/>
                            </a:rPr>
                            <m:t>𝑅𝑇</m:t>
                          </m:r>
                        </m:den>
                      </m:f>
                    </m:oMath>
                  </m:oMathPara>
                </a14:m>
                <a:endParaRPr lang="es-MX" dirty="0"/>
              </a:p>
            </p:txBody>
          </p:sp>
        </mc:Choice>
        <mc:Fallback xmlns="">
          <p:sp>
            <p:nvSpPr>
              <p:cNvPr id="5" name="Rectángulo 4">
                <a:extLst>
                  <a:ext uri="{FF2B5EF4-FFF2-40B4-BE49-F238E27FC236}">
                    <a16:creationId xmlns:a16="http://schemas.microsoft.com/office/drawing/2014/main" id="{3A720A92-60E6-4297-9150-C15482CD6F3B}"/>
                  </a:ext>
                </a:extLst>
              </p:cNvPr>
              <p:cNvSpPr>
                <a:spLocks noRot="1" noChangeAspect="1" noMove="1" noResize="1" noEditPoints="1" noAdjustHandles="1" noChangeArrowheads="1" noChangeShapeType="1" noTextEdit="1"/>
              </p:cNvSpPr>
              <p:nvPr/>
            </p:nvSpPr>
            <p:spPr>
              <a:xfrm>
                <a:off x="306634" y="1795602"/>
                <a:ext cx="6011325" cy="450573"/>
              </a:xfrm>
              <a:prstGeom prst="rect">
                <a:avLst/>
              </a:prstGeom>
              <a:blipFill>
                <a:blip r:embed="rId4"/>
                <a:stretch>
                  <a:fillRect t="-121918" r="-7809" b="-191781"/>
                </a:stretch>
              </a:blipFill>
            </p:spPr>
            <p:txBody>
              <a:bodyPr/>
              <a:lstStyle/>
              <a:p>
                <a:r>
                  <a:rPr lang="es-MX">
                    <a:noFill/>
                  </a:rPr>
                  <a:t> </a:t>
                </a:r>
              </a:p>
            </p:txBody>
          </p:sp>
        </mc:Fallback>
      </mc:AlternateContent>
      <p:graphicFrame>
        <p:nvGraphicFramePr>
          <p:cNvPr id="6" name="Tabla 5">
            <a:extLst>
              <a:ext uri="{FF2B5EF4-FFF2-40B4-BE49-F238E27FC236}">
                <a16:creationId xmlns:a16="http://schemas.microsoft.com/office/drawing/2014/main" id="{2B9DDE28-E056-4F2E-A833-26BC0D89BF1C}"/>
              </a:ext>
            </a:extLst>
          </p:cNvPr>
          <p:cNvGraphicFramePr>
            <a:graphicFrameLocks noGrp="1"/>
          </p:cNvGraphicFramePr>
          <p:nvPr>
            <p:extLst>
              <p:ext uri="{D42A27DB-BD31-4B8C-83A1-F6EECF244321}">
                <p14:modId xmlns:p14="http://schemas.microsoft.com/office/powerpoint/2010/main" val="3768565791"/>
              </p:ext>
            </p:extLst>
          </p:nvPr>
        </p:nvGraphicFramePr>
        <p:xfrm>
          <a:off x="291215" y="3057444"/>
          <a:ext cx="3623237" cy="2560320"/>
        </p:xfrm>
        <a:graphic>
          <a:graphicData uri="http://schemas.openxmlformats.org/drawingml/2006/table">
            <a:tbl>
              <a:tblPr firstRow="1">
                <a:tableStyleId>{3B4B98B0-60AC-42C2-AFA5-B58CD77FA1E5}</a:tableStyleId>
              </a:tblPr>
              <a:tblGrid>
                <a:gridCol w="1096606">
                  <a:extLst>
                    <a:ext uri="{9D8B030D-6E8A-4147-A177-3AD203B41FA5}">
                      <a16:colId xmlns:a16="http://schemas.microsoft.com/office/drawing/2014/main" val="2703775529"/>
                    </a:ext>
                  </a:extLst>
                </a:gridCol>
                <a:gridCol w="958537">
                  <a:extLst>
                    <a:ext uri="{9D8B030D-6E8A-4147-A177-3AD203B41FA5}">
                      <a16:colId xmlns:a16="http://schemas.microsoft.com/office/drawing/2014/main" val="3935219341"/>
                    </a:ext>
                  </a:extLst>
                </a:gridCol>
                <a:gridCol w="918390">
                  <a:extLst>
                    <a:ext uri="{9D8B030D-6E8A-4147-A177-3AD203B41FA5}">
                      <a16:colId xmlns:a16="http://schemas.microsoft.com/office/drawing/2014/main" val="4033230916"/>
                    </a:ext>
                  </a:extLst>
                </a:gridCol>
                <a:gridCol w="649704">
                  <a:extLst>
                    <a:ext uri="{9D8B030D-6E8A-4147-A177-3AD203B41FA5}">
                      <a16:colId xmlns:a16="http://schemas.microsoft.com/office/drawing/2014/main" val="1688068012"/>
                    </a:ext>
                  </a:extLst>
                </a:gridCol>
              </a:tblGrid>
              <a:tr h="348570">
                <a:tc>
                  <a:txBody>
                    <a:bodyPr/>
                    <a:lstStyle/>
                    <a:p>
                      <a:pPr algn="ctr">
                        <a:lnSpc>
                          <a:spcPct val="150000"/>
                        </a:lnSpc>
                        <a:spcAft>
                          <a:spcPts val="0"/>
                        </a:spcAft>
                      </a:pPr>
                      <a:r>
                        <a:rPr lang="es-ES_tradnl" sz="1600">
                          <a:effectLst/>
                        </a:rPr>
                        <a:t>ln(-r</a:t>
                      </a:r>
                      <a:r>
                        <a:rPr lang="es-ES_tradnl" sz="1600" baseline="-25000">
                          <a:effectLst/>
                        </a:rPr>
                        <a:t>(NaOH)2</a:t>
                      </a:r>
                      <a:r>
                        <a:rPr lang="es-ES_tradnl" sz="1600">
                          <a:effectLst/>
                        </a:rPr>
                        <a:t>)</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tc>
                  <a:txBody>
                    <a:bodyPr/>
                    <a:lstStyle/>
                    <a:p>
                      <a:pPr algn="ctr">
                        <a:lnSpc>
                          <a:spcPct val="150000"/>
                        </a:lnSpc>
                        <a:spcAft>
                          <a:spcPts val="0"/>
                        </a:spcAft>
                      </a:pPr>
                      <a:r>
                        <a:rPr lang="es-ES_tradnl" sz="1600">
                          <a:effectLst/>
                        </a:rPr>
                        <a:t>ln C</a:t>
                      </a:r>
                      <a:r>
                        <a:rPr lang="es-ES_tradnl" sz="1600" baseline="-25000">
                          <a:effectLst/>
                        </a:rPr>
                        <a:t>RCOOH</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tc>
                  <a:txBody>
                    <a:bodyPr/>
                    <a:lstStyle/>
                    <a:p>
                      <a:r>
                        <a:rPr lang="es-ES_tradnl" sz="1600" dirty="0" err="1">
                          <a:effectLst/>
                        </a:rPr>
                        <a:t>ln</a:t>
                      </a:r>
                      <a:r>
                        <a:rPr lang="es-ES_tradnl" sz="1600" dirty="0">
                          <a:effectLst/>
                        </a:rPr>
                        <a:t> </a:t>
                      </a:r>
                      <a:r>
                        <a:rPr lang="es-ES_tradnl" sz="1600" dirty="0" err="1">
                          <a:effectLst/>
                        </a:rPr>
                        <a:t>C</a:t>
                      </a:r>
                      <a:r>
                        <a:rPr lang="es-ES_tradnl" sz="1600" baseline="-25000" dirty="0" err="1">
                          <a:effectLst/>
                        </a:rPr>
                        <a:t>NaOH</a:t>
                      </a:r>
                      <a:endParaRPr lang="es-MX" sz="4400" dirty="0"/>
                    </a:p>
                  </a:txBody>
                  <a:tcPr marL="24448" marR="24448" marT="0" marB="0"/>
                </a:tc>
                <a:tc>
                  <a:txBody>
                    <a:bodyPr/>
                    <a:lstStyle/>
                    <a:p>
                      <a:r>
                        <a:rPr lang="es-ES_tradnl" sz="1600" dirty="0">
                          <a:effectLst/>
                        </a:rPr>
                        <a:t>1/T</a:t>
                      </a:r>
                      <a:endParaRPr lang="es-MX" sz="4400" dirty="0"/>
                    </a:p>
                  </a:txBody>
                  <a:tcPr marL="24448" marR="24448" marT="0" marB="0"/>
                </a:tc>
                <a:extLst>
                  <a:ext uri="{0D108BD9-81ED-4DB2-BD59-A6C34878D82A}">
                    <a16:rowId xmlns:a16="http://schemas.microsoft.com/office/drawing/2014/main" val="224781580"/>
                  </a:ext>
                </a:extLst>
              </a:tr>
              <a:tr h="348570">
                <a:tc>
                  <a:txBody>
                    <a:bodyPr/>
                    <a:lstStyle/>
                    <a:p>
                      <a:pPr algn="ctr">
                        <a:lnSpc>
                          <a:spcPct val="150000"/>
                        </a:lnSpc>
                        <a:spcAft>
                          <a:spcPts val="0"/>
                        </a:spcAft>
                      </a:pPr>
                      <a:r>
                        <a:rPr lang="es-ES_tradnl" sz="1600">
                          <a:effectLst/>
                        </a:rPr>
                        <a:t>-9,926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-32,070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-2,161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4222633038"/>
                  </a:ext>
                </a:extLst>
              </a:tr>
              <a:tr h="348570">
                <a:tc>
                  <a:txBody>
                    <a:bodyPr/>
                    <a:lstStyle/>
                    <a:p>
                      <a:pPr algn="ctr">
                        <a:lnSpc>
                          <a:spcPct val="150000"/>
                        </a:lnSpc>
                        <a:spcAft>
                          <a:spcPts val="0"/>
                        </a:spcAft>
                      </a:pPr>
                      <a:r>
                        <a:rPr lang="es-ES_tradnl" sz="1600">
                          <a:effectLst/>
                        </a:rPr>
                        <a:t>-9,708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-32,066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-2,252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2939483054"/>
                  </a:ext>
                </a:extLst>
              </a:tr>
              <a:tr h="348570">
                <a:tc>
                  <a:txBody>
                    <a:bodyPr/>
                    <a:lstStyle/>
                    <a:p>
                      <a:pPr algn="ctr">
                        <a:lnSpc>
                          <a:spcPct val="150000"/>
                        </a:lnSpc>
                        <a:spcAft>
                          <a:spcPts val="0"/>
                        </a:spcAft>
                      </a:pPr>
                      <a:r>
                        <a:rPr lang="es-ES_tradnl" sz="1600">
                          <a:effectLst/>
                        </a:rPr>
                        <a:t>-9,8366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-31,998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-2,097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1627111586"/>
                  </a:ext>
                </a:extLst>
              </a:tr>
              <a:tr h="348570">
                <a:tc>
                  <a:txBody>
                    <a:bodyPr/>
                    <a:lstStyle/>
                    <a:p>
                      <a:pPr algn="ctr">
                        <a:lnSpc>
                          <a:spcPct val="150000"/>
                        </a:lnSpc>
                        <a:spcAft>
                          <a:spcPts val="0"/>
                        </a:spcAft>
                      </a:pPr>
                      <a:r>
                        <a:rPr lang="es-ES_tradnl" sz="1600">
                          <a:effectLst/>
                        </a:rPr>
                        <a:t>-9,580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-32,188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-2,118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2875766687"/>
                  </a:ext>
                </a:extLst>
              </a:tr>
              <a:tr h="348570">
                <a:tc>
                  <a:txBody>
                    <a:bodyPr/>
                    <a:lstStyle/>
                    <a:p>
                      <a:pPr algn="ctr">
                        <a:lnSpc>
                          <a:spcPct val="150000"/>
                        </a:lnSpc>
                        <a:spcAft>
                          <a:spcPts val="0"/>
                        </a:spcAft>
                      </a:pPr>
                      <a:r>
                        <a:rPr lang="es-ES_tradnl" sz="1600">
                          <a:effectLst/>
                        </a:rPr>
                        <a:t>-10,338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-32,188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-2,494</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3944230852"/>
                  </a:ext>
                </a:extLst>
              </a:tr>
              <a:tr h="348570">
                <a:tc>
                  <a:txBody>
                    <a:bodyPr/>
                    <a:lstStyle/>
                    <a:p>
                      <a:pPr algn="ctr">
                        <a:lnSpc>
                          <a:spcPct val="150000"/>
                        </a:lnSpc>
                        <a:spcAft>
                          <a:spcPts val="0"/>
                        </a:spcAft>
                      </a:pPr>
                      <a:r>
                        <a:rPr lang="es-ES_tradnl" sz="1600">
                          <a:effectLst/>
                        </a:rPr>
                        <a:t>-9,480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-32,158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a:effectLst/>
                        </a:rPr>
                        <a:t>-2,038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nchor="b"/>
                </a:tc>
                <a:tc>
                  <a:txBody>
                    <a:bodyPr/>
                    <a:lstStyle/>
                    <a:p>
                      <a:pPr algn="ctr">
                        <a:lnSpc>
                          <a:spcPct val="150000"/>
                        </a:lnSpc>
                        <a:spcAft>
                          <a:spcPts val="0"/>
                        </a:spcAft>
                      </a:pPr>
                      <a:r>
                        <a:rPr lang="es-ES_tradnl" sz="1600" dirty="0">
                          <a:effectLst/>
                        </a:rPr>
                        <a:t>1</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448" marR="24448" marT="0" marB="0"/>
                </a:tc>
                <a:extLst>
                  <a:ext uri="{0D108BD9-81ED-4DB2-BD59-A6C34878D82A}">
                    <a16:rowId xmlns:a16="http://schemas.microsoft.com/office/drawing/2014/main" val="2015705788"/>
                  </a:ext>
                </a:extLst>
              </a:tr>
            </a:tbl>
          </a:graphicData>
        </a:graphic>
      </p:graphicFrame>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E306B3CE-8F0A-43D1-BC1B-78C0E072242F}"/>
                  </a:ext>
                </a:extLst>
              </p:cNvPr>
              <p:cNvSpPr/>
              <p:nvPr/>
            </p:nvSpPr>
            <p:spPr>
              <a:xfrm>
                <a:off x="7071674" y="1607950"/>
                <a:ext cx="4126451" cy="530530"/>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MX" b="1">
                          <a:latin typeface="Cambria Math" panose="02040503050406030204" pitchFamily="18" charset="0"/>
                        </a:rPr>
                        <m:t>−</m:t>
                      </m:r>
                      <m:sSub>
                        <m:sSubPr>
                          <m:ctrlPr>
                            <a:rPr lang="es-MX" b="1" i="1">
                              <a:latin typeface="Cambria Math" panose="02040503050406030204" pitchFamily="18" charset="0"/>
                            </a:rPr>
                          </m:ctrlPr>
                        </m:sSubPr>
                        <m:e>
                          <m:r>
                            <a:rPr lang="es-MX" b="1" i="1">
                              <a:latin typeface="Cambria Math" panose="02040503050406030204" pitchFamily="18" charset="0"/>
                            </a:rPr>
                            <m:t>𝒓</m:t>
                          </m:r>
                        </m:e>
                        <m:sub>
                          <m:d>
                            <m:dPr>
                              <m:endChr m:val=""/>
                              <m:ctrlPr>
                                <a:rPr lang="es-MX" b="1" i="1">
                                  <a:latin typeface="Cambria Math" panose="02040503050406030204" pitchFamily="18" charset="0"/>
                                </a:rPr>
                              </m:ctrlPr>
                            </m:dPr>
                            <m:e>
                              <m:sSub>
                                <m:sSubPr>
                                  <m:ctrlPr>
                                    <a:rPr lang="es-MX" b="1" i="1">
                                      <a:latin typeface="Cambria Math" panose="02040503050406030204" pitchFamily="18" charset="0"/>
                                    </a:rPr>
                                  </m:ctrlPr>
                                </m:sSubPr>
                                <m:e>
                                  <m:d>
                                    <m:dPr>
                                      <m:begChr m:val=""/>
                                      <m:ctrlPr>
                                        <a:rPr lang="es-MX" b="1" i="1">
                                          <a:latin typeface="Cambria Math" panose="02040503050406030204" pitchFamily="18" charset="0"/>
                                        </a:rPr>
                                      </m:ctrlPr>
                                    </m:dPr>
                                    <m:e>
                                      <m:r>
                                        <a:rPr lang="es-MX" b="1" i="1">
                                          <a:latin typeface="Cambria Math" panose="02040503050406030204" pitchFamily="18" charset="0"/>
                                        </a:rPr>
                                        <m:t>𝑵𝒂𝑶𝑯</m:t>
                                      </m:r>
                                    </m:e>
                                  </m:d>
                                </m:e>
                                <m:sub>
                                  <m:r>
                                    <a:rPr lang="es-MX" b="1" i="0">
                                      <a:latin typeface="Cambria Math" panose="02040503050406030204" pitchFamily="18" charset="0"/>
                                    </a:rPr>
                                    <m:t>𝟑</m:t>
                                  </m:r>
                                </m:sub>
                              </m:sSub>
                            </m:e>
                          </m:d>
                        </m:sub>
                      </m:sSub>
                      <m:r>
                        <a:rPr lang="es-MX" b="1" i="0">
                          <a:latin typeface="Cambria Math" panose="02040503050406030204" pitchFamily="18" charset="0"/>
                        </a:rPr>
                        <m:t>=</m:t>
                      </m:r>
                      <m:r>
                        <a:rPr lang="es-MX" b="1" i="0">
                          <a:latin typeface="Cambria Math" panose="02040503050406030204" pitchFamily="18" charset="0"/>
                        </a:rPr>
                        <m:t>𝟎</m:t>
                      </m:r>
                      <m:r>
                        <a:rPr lang="es-MX" b="1" i="0">
                          <a:latin typeface="Cambria Math" panose="02040503050406030204" pitchFamily="18" charset="0"/>
                        </a:rPr>
                        <m:t>,</m:t>
                      </m:r>
                      <m:r>
                        <a:rPr lang="es-MX" b="1" i="0">
                          <a:latin typeface="Cambria Math" panose="02040503050406030204" pitchFamily="18" charset="0"/>
                        </a:rPr>
                        <m:t>𝟗𝟗</m:t>
                      </m:r>
                      <m:sSup>
                        <m:sSupPr>
                          <m:ctrlPr>
                            <a:rPr lang="es-MX" b="1" i="1">
                              <a:latin typeface="Cambria Math" panose="02040503050406030204" pitchFamily="18" charset="0"/>
                            </a:rPr>
                          </m:ctrlPr>
                        </m:sSupPr>
                        <m:e>
                          <m:r>
                            <a:rPr lang="es-MX" b="1" i="1">
                              <a:latin typeface="Cambria Math" panose="02040503050406030204" pitchFamily="18" charset="0"/>
                            </a:rPr>
                            <m:t>𝒆</m:t>
                          </m:r>
                        </m:e>
                        <m:sup>
                          <m:f>
                            <m:fPr>
                              <m:type m:val="skw"/>
                              <m:ctrlPr>
                                <a:rPr lang="es-MX" b="1" i="1">
                                  <a:latin typeface="Cambria Math" panose="02040503050406030204" pitchFamily="18" charset="0"/>
                                </a:rPr>
                              </m:ctrlPr>
                            </m:fPr>
                            <m:num>
                              <m:r>
                                <a:rPr lang="es-MX" b="1" i="0">
                                  <a:latin typeface="Cambria Math" panose="02040503050406030204" pitchFamily="18" charset="0"/>
                                </a:rPr>
                                <m:t>𝟎</m:t>
                              </m:r>
                              <m:r>
                                <a:rPr lang="es-MX" b="1" i="0">
                                  <a:latin typeface="Cambria Math" panose="02040503050406030204" pitchFamily="18" charset="0"/>
                                </a:rPr>
                                <m:t>,</m:t>
                              </m:r>
                              <m:r>
                                <a:rPr lang="es-MX" b="1" i="0">
                                  <a:latin typeface="Cambria Math" panose="02040503050406030204" pitchFamily="18" charset="0"/>
                                </a:rPr>
                                <m:t>𝟏𝟔</m:t>
                              </m:r>
                            </m:num>
                            <m:den>
                              <m:r>
                                <a:rPr lang="es-MX" b="1" i="1">
                                  <a:latin typeface="Cambria Math" panose="02040503050406030204" pitchFamily="18" charset="0"/>
                                </a:rPr>
                                <m:t>𝑻</m:t>
                              </m:r>
                            </m:den>
                          </m:f>
                        </m:sup>
                      </m:sSup>
                      <m:sSubSup>
                        <m:sSubSupPr>
                          <m:ctrlPr>
                            <a:rPr lang="es-MX" b="1" i="1">
                              <a:latin typeface="Cambria Math" panose="02040503050406030204" pitchFamily="18" charset="0"/>
                            </a:rPr>
                          </m:ctrlPr>
                        </m:sSubSupPr>
                        <m:e>
                          <m:r>
                            <a:rPr lang="es-MX" b="1" i="1">
                              <a:latin typeface="Cambria Math" panose="02040503050406030204" pitchFamily="18" charset="0"/>
                            </a:rPr>
                            <m:t>𝑪</m:t>
                          </m:r>
                        </m:e>
                        <m:sub>
                          <m:r>
                            <a:rPr lang="es-MX" b="1" i="1">
                              <a:latin typeface="Cambria Math" panose="02040503050406030204" pitchFamily="18" charset="0"/>
                            </a:rPr>
                            <m:t>𝑹𝑪𝑶𝑶𝑯</m:t>
                          </m:r>
                        </m:sub>
                        <m:sup>
                          <m:r>
                            <a:rPr lang="es-MX" b="1" i="0">
                              <a:latin typeface="Cambria Math" panose="02040503050406030204" pitchFamily="18" charset="0"/>
                            </a:rPr>
                            <m:t>𝟎</m:t>
                          </m:r>
                          <m:r>
                            <a:rPr lang="es-MX" b="1" i="0">
                              <a:latin typeface="Cambria Math" panose="02040503050406030204" pitchFamily="18" charset="0"/>
                            </a:rPr>
                            <m:t>,</m:t>
                          </m:r>
                          <m:r>
                            <a:rPr lang="es-MX" b="1" i="0">
                              <a:latin typeface="Cambria Math" panose="02040503050406030204" pitchFamily="18" charset="0"/>
                            </a:rPr>
                            <m:t>𝟐𝟐𝟔</m:t>
                          </m:r>
                        </m:sup>
                      </m:sSubSup>
                      <m:sSubSup>
                        <m:sSubSupPr>
                          <m:ctrlPr>
                            <a:rPr lang="es-MX" b="1" i="1">
                              <a:latin typeface="Cambria Math" panose="02040503050406030204" pitchFamily="18" charset="0"/>
                            </a:rPr>
                          </m:ctrlPr>
                        </m:sSubSupPr>
                        <m:e>
                          <m:r>
                            <a:rPr lang="es-MX" b="1" i="1">
                              <a:latin typeface="Cambria Math" panose="02040503050406030204" pitchFamily="18" charset="0"/>
                            </a:rPr>
                            <m:t>𝑪</m:t>
                          </m:r>
                        </m:e>
                        <m:sub>
                          <m:r>
                            <a:rPr lang="es-MX" b="1" i="1">
                              <a:latin typeface="Cambria Math" panose="02040503050406030204" pitchFamily="18" charset="0"/>
                            </a:rPr>
                            <m:t>𝑵𝒂𝑶𝑯</m:t>
                          </m:r>
                        </m:sub>
                        <m:sup>
                          <m:r>
                            <a:rPr lang="es-MX" b="1" i="0">
                              <a:latin typeface="Cambria Math" panose="02040503050406030204" pitchFamily="18" charset="0"/>
                            </a:rPr>
                            <m:t>𝟏</m:t>
                          </m:r>
                          <m:r>
                            <a:rPr lang="es-MX" b="1" i="0">
                              <a:latin typeface="Cambria Math" panose="02040503050406030204" pitchFamily="18" charset="0"/>
                            </a:rPr>
                            <m:t>,</m:t>
                          </m:r>
                          <m:r>
                            <a:rPr lang="es-MX" b="1" i="0">
                              <a:latin typeface="Cambria Math" panose="02040503050406030204" pitchFamily="18" charset="0"/>
                            </a:rPr>
                            <m:t>𝟏𝟓𝟖</m:t>
                          </m:r>
                        </m:sup>
                      </m:sSubSup>
                    </m:oMath>
                  </m:oMathPara>
                </a14:m>
                <a:endParaRPr lang="es-MX" sz="2000" b="1" dirty="0"/>
              </a:p>
            </p:txBody>
          </p:sp>
        </mc:Choice>
        <mc:Fallback xmlns="">
          <p:sp>
            <p:nvSpPr>
              <p:cNvPr id="7" name="Rectángulo 6">
                <a:extLst>
                  <a:ext uri="{FF2B5EF4-FFF2-40B4-BE49-F238E27FC236}">
                    <a16:creationId xmlns:a16="http://schemas.microsoft.com/office/drawing/2014/main" id="{E306B3CE-8F0A-43D1-BC1B-78C0E072242F}"/>
                  </a:ext>
                </a:extLst>
              </p:cNvPr>
              <p:cNvSpPr>
                <a:spLocks noRot="1" noChangeAspect="1" noMove="1" noResize="1" noEditPoints="1" noAdjustHandles="1" noChangeArrowheads="1" noChangeShapeType="1" noTextEdit="1"/>
              </p:cNvSpPr>
              <p:nvPr/>
            </p:nvSpPr>
            <p:spPr>
              <a:xfrm>
                <a:off x="7071674" y="1607950"/>
                <a:ext cx="4126451" cy="530530"/>
              </a:xfrm>
              <a:prstGeom prst="rect">
                <a:avLst/>
              </a:prstGeom>
              <a:blipFill>
                <a:blip r:embed="rId5"/>
                <a:stretch>
                  <a:fillRect/>
                </a:stretch>
              </a:blipFill>
              <a:ln>
                <a:solidFill>
                  <a:srgbClr val="FF0000"/>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4EFB3E1-00CE-4E29-881C-DFD2ACAAA72F}"/>
                  </a:ext>
                </a:extLst>
              </p:cNvPr>
              <p:cNvSpPr/>
              <p:nvPr/>
            </p:nvSpPr>
            <p:spPr>
              <a:xfrm>
                <a:off x="3584264" y="2900403"/>
                <a:ext cx="8788503" cy="11129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a:latin typeface="Cambria Math" panose="02040503050406030204" pitchFamily="18" charset="0"/>
                        </a:rPr>
                        <m:t>%</m:t>
                      </m:r>
                      <m:r>
                        <a:rPr lang="es-MX" i="1">
                          <a:latin typeface="Cambria Math" panose="02040503050406030204" pitchFamily="18" charset="0"/>
                        </a:rPr>
                        <m:t>𝑑𝑒𝑠𝑣𝑖𝑎𝑐𝑖</m:t>
                      </m:r>
                      <m:r>
                        <a:rPr lang="es-MX" i="0">
                          <a:latin typeface="Cambria Math" panose="02040503050406030204" pitchFamily="18" charset="0"/>
                        </a:rPr>
                        <m:t>ó</m:t>
                      </m:r>
                      <m:r>
                        <a:rPr lang="es-MX" i="1">
                          <a:latin typeface="Cambria Math" panose="02040503050406030204" pitchFamily="18" charset="0"/>
                        </a:rPr>
                        <m:t>𝑛</m:t>
                      </m:r>
                      <m:r>
                        <a:rPr lang="es-MX" i="0">
                          <a:latin typeface="Cambria Math" panose="02040503050406030204" pitchFamily="18" charset="0"/>
                        </a:rPr>
                        <m:t>=</m:t>
                      </m:r>
                      <m:d>
                        <m:dPr>
                          <m:begChr m:val="|"/>
                          <m:endChr m:val="|"/>
                          <m:ctrlPr>
                            <a:rPr lang="es-MX" i="1">
                              <a:latin typeface="Cambria Math" panose="02040503050406030204" pitchFamily="18" charset="0"/>
                            </a:rPr>
                          </m:ctrlPr>
                        </m:dPr>
                        <m:e>
                          <m:f>
                            <m:fPr>
                              <m:ctrlPr>
                                <a:rPr lang="es-MX" i="1">
                                  <a:latin typeface="Cambria Math" panose="02040503050406030204" pitchFamily="18" charset="0"/>
                                </a:rPr>
                              </m:ctrlPr>
                            </m:fPr>
                            <m:num>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d>
                                            <m:dPr>
                                              <m:endChr m:val=""/>
                                              <m:ctrlPr>
                                                <a:rPr lang="es-MX" i="1">
                                                  <a:latin typeface="Cambria Math" panose="02040503050406030204" pitchFamily="18" charset="0"/>
                                                </a:rPr>
                                              </m:ctrlPr>
                                            </m:dPr>
                                            <m:e>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3</m:t>
                                                  </m:r>
                                                </m:sub>
                                              </m:sSub>
                                            </m:e>
                                          </m:d>
                                        </m:sub>
                                      </m:sSub>
                                    </m:e>
                                  </m:d>
                                </m:e>
                                <m:sub>
                                  <m:r>
                                    <a:rPr lang="es-MX" i="1">
                                      <a:latin typeface="Cambria Math" panose="02040503050406030204" pitchFamily="18" charset="0"/>
                                    </a:rPr>
                                    <m:t>𝑐𝑎𝑙𝑐𝑢𝑙𝑎𝑑𝑜</m:t>
                                  </m:r>
                                </m:sub>
                              </m:sSub>
                              <m:r>
                                <a:rPr lang="es-MX" i="0">
                                  <a:latin typeface="Cambria Math" panose="02040503050406030204" pitchFamily="18" charset="0"/>
                                </a:rPr>
                                <m:t>−</m:t>
                              </m:r>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d>
                                            <m:dPr>
                                              <m:endChr m:val=""/>
                                              <m:ctrlPr>
                                                <a:rPr lang="es-MX" i="1">
                                                  <a:latin typeface="Cambria Math" panose="02040503050406030204" pitchFamily="18" charset="0"/>
                                                </a:rPr>
                                              </m:ctrlPr>
                                            </m:dPr>
                                            <m:e>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3</m:t>
                                                  </m:r>
                                                </m:sub>
                                              </m:sSub>
                                            </m:e>
                                          </m:d>
                                        </m:sub>
                                      </m:sSub>
                                    </m:e>
                                  </m:d>
                                </m:e>
                                <m:sub>
                                  <m:r>
                                    <a:rPr lang="es-MX" i="1">
                                      <a:latin typeface="Cambria Math" panose="02040503050406030204" pitchFamily="18" charset="0"/>
                                    </a:rPr>
                                    <m:t>𝑒𝑥𝑝𝑒𝑟𝑖𝑚𝑒𝑛𝑡𝑎𝑙</m:t>
                                  </m:r>
                                </m:sub>
                              </m:sSub>
                            </m:num>
                            <m:den>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𝑙𝑛</m:t>
                                      </m:r>
                                      <m:r>
                                        <a:rPr lang="es-MX" i="0">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𝑟</m:t>
                                          </m:r>
                                        </m:e>
                                        <m:sub>
                                          <m:d>
                                            <m:dPr>
                                              <m:endChr m:val=""/>
                                              <m:ctrlPr>
                                                <a:rPr lang="es-MX" i="1">
                                                  <a:latin typeface="Cambria Math" panose="02040503050406030204" pitchFamily="18" charset="0"/>
                                                </a:rPr>
                                              </m:ctrlPr>
                                            </m:dPr>
                                            <m:e>
                                              <m:sSub>
                                                <m:sSubPr>
                                                  <m:ctrlPr>
                                                    <a:rPr lang="es-MX" i="1">
                                                      <a:latin typeface="Cambria Math" panose="02040503050406030204" pitchFamily="18" charset="0"/>
                                                    </a:rPr>
                                                  </m:ctrlPr>
                                                </m:sSubPr>
                                                <m:e>
                                                  <m:d>
                                                    <m:dPr>
                                                      <m:begChr m:val=""/>
                                                      <m:ctrlPr>
                                                        <a:rPr lang="es-MX" i="1">
                                                          <a:latin typeface="Cambria Math" panose="02040503050406030204" pitchFamily="18" charset="0"/>
                                                        </a:rPr>
                                                      </m:ctrlPr>
                                                    </m:dPr>
                                                    <m:e>
                                                      <m:r>
                                                        <a:rPr lang="es-MX" i="1">
                                                          <a:latin typeface="Cambria Math" panose="02040503050406030204" pitchFamily="18" charset="0"/>
                                                        </a:rPr>
                                                        <m:t>𝑁𝑎𝑂𝐻</m:t>
                                                      </m:r>
                                                    </m:e>
                                                  </m:d>
                                                </m:e>
                                                <m:sub>
                                                  <m:r>
                                                    <a:rPr lang="es-MX" i="0">
                                                      <a:latin typeface="Cambria Math" panose="02040503050406030204" pitchFamily="18" charset="0"/>
                                                    </a:rPr>
                                                    <m:t>3</m:t>
                                                  </m:r>
                                                </m:sub>
                                              </m:sSub>
                                            </m:e>
                                          </m:d>
                                        </m:sub>
                                      </m:sSub>
                                    </m:e>
                                  </m:d>
                                </m:e>
                                <m:sub>
                                  <m:r>
                                    <a:rPr lang="es-MX" i="1">
                                      <a:latin typeface="Cambria Math" panose="02040503050406030204" pitchFamily="18" charset="0"/>
                                    </a:rPr>
                                    <m:t>𝑒𝑥𝑝𝑒𝑟𝑖𝑚𝑒𝑛𝑡𝑎𝑙</m:t>
                                  </m:r>
                                </m:sub>
                              </m:sSub>
                            </m:den>
                          </m:f>
                        </m:e>
                      </m:d>
                      <m:r>
                        <a:rPr lang="es-MX" i="0">
                          <a:latin typeface="Cambria Math" panose="02040503050406030204" pitchFamily="18" charset="0"/>
                        </a:rPr>
                        <m:t>∗100</m:t>
                      </m:r>
                    </m:oMath>
                  </m:oMathPara>
                </a14:m>
                <a:endParaRPr lang="es-MX" dirty="0"/>
              </a:p>
            </p:txBody>
          </p:sp>
        </mc:Choice>
        <mc:Fallback xmlns="">
          <p:sp>
            <p:nvSpPr>
              <p:cNvPr id="8" name="Rectángulo 7">
                <a:extLst>
                  <a:ext uri="{FF2B5EF4-FFF2-40B4-BE49-F238E27FC236}">
                    <a16:creationId xmlns:a16="http://schemas.microsoft.com/office/drawing/2014/main" id="{04EFB3E1-00CE-4E29-881C-DFD2ACAAA72F}"/>
                  </a:ext>
                </a:extLst>
              </p:cNvPr>
              <p:cNvSpPr>
                <a:spLocks noRot="1" noChangeAspect="1" noMove="1" noResize="1" noEditPoints="1" noAdjustHandles="1" noChangeArrowheads="1" noChangeShapeType="1" noTextEdit="1"/>
              </p:cNvSpPr>
              <p:nvPr/>
            </p:nvSpPr>
            <p:spPr>
              <a:xfrm>
                <a:off x="3584264" y="2900403"/>
                <a:ext cx="8788503" cy="1112933"/>
              </a:xfrm>
              <a:prstGeom prst="rect">
                <a:avLst/>
              </a:prstGeom>
              <a:blipFill>
                <a:blip r:embed="rId6"/>
                <a:stretch>
                  <a:fillRect/>
                </a:stretch>
              </a:blipFill>
            </p:spPr>
            <p:txBody>
              <a:bodyPr/>
              <a:lstStyle/>
              <a:p>
                <a:r>
                  <a:rPr lang="es-MX">
                    <a:noFill/>
                  </a:rPr>
                  <a:t> </a:t>
                </a:r>
              </a:p>
            </p:txBody>
          </p:sp>
        </mc:Fallback>
      </mc:AlternateContent>
      <p:graphicFrame>
        <p:nvGraphicFramePr>
          <p:cNvPr id="9" name="Tabla 8">
            <a:extLst>
              <a:ext uri="{FF2B5EF4-FFF2-40B4-BE49-F238E27FC236}">
                <a16:creationId xmlns:a16="http://schemas.microsoft.com/office/drawing/2014/main" id="{F9F57D39-34A0-4D48-A232-71AA7D1FFB7C}"/>
              </a:ext>
            </a:extLst>
          </p:cNvPr>
          <p:cNvGraphicFramePr>
            <a:graphicFrameLocks noGrp="1"/>
          </p:cNvGraphicFramePr>
          <p:nvPr>
            <p:extLst>
              <p:ext uri="{D42A27DB-BD31-4B8C-83A1-F6EECF244321}">
                <p14:modId xmlns:p14="http://schemas.microsoft.com/office/powerpoint/2010/main" val="3748844524"/>
              </p:ext>
            </p:extLst>
          </p:nvPr>
        </p:nvGraphicFramePr>
        <p:xfrm>
          <a:off x="4590849" y="4257077"/>
          <a:ext cx="6775331" cy="2560320"/>
        </p:xfrm>
        <a:graphic>
          <a:graphicData uri="http://schemas.openxmlformats.org/drawingml/2006/table">
            <a:tbl>
              <a:tblPr firstRow="1">
                <a:tableStyleId>{3B4B98B0-60AC-42C2-AFA5-B58CD77FA1E5}</a:tableStyleId>
              </a:tblPr>
              <a:tblGrid>
                <a:gridCol w="2437516">
                  <a:extLst>
                    <a:ext uri="{9D8B030D-6E8A-4147-A177-3AD203B41FA5}">
                      <a16:colId xmlns:a16="http://schemas.microsoft.com/office/drawing/2014/main" val="2429379861"/>
                    </a:ext>
                  </a:extLst>
                </a:gridCol>
                <a:gridCol w="2034826">
                  <a:extLst>
                    <a:ext uri="{9D8B030D-6E8A-4147-A177-3AD203B41FA5}">
                      <a16:colId xmlns:a16="http://schemas.microsoft.com/office/drawing/2014/main" val="1315296248"/>
                    </a:ext>
                  </a:extLst>
                </a:gridCol>
                <a:gridCol w="2302989">
                  <a:extLst>
                    <a:ext uri="{9D8B030D-6E8A-4147-A177-3AD203B41FA5}">
                      <a16:colId xmlns:a16="http://schemas.microsoft.com/office/drawing/2014/main" val="910780049"/>
                    </a:ext>
                  </a:extLst>
                </a:gridCol>
              </a:tblGrid>
              <a:tr h="150495">
                <a:tc>
                  <a:txBody>
                    <a:bodyPr/>
                    <a:lstStyle/>
                    <a:p>
                      <a:pPr algn="ctr">
                        <a:lnSpc>
                          <a:spcPct val="150000"/>
                        </a:lnSpc>
                        <a:spcAft>
                          <a:spcPts val="0"/>
                        </a:spcAft>
                      </a:pPr>
                      <a:r>
                        <a:rPr lang="es-ES_tradnl" sz="1600">
                          <a:effectLst/>
                        </a:rPr>
                        <a:t>Ln(-r</a:t>
                      </a:r>
                      <a:r>
                        <a:rPr lang="es-ES_tradnl" sz="1600" baseline="-25000">
                          <a:effectLst/>
                        </a:rPr>
                        <a:t>(NaOH)3</a:t>
                      </a:r>
                      <a:r>
                        <a:rPr lang="es-ES_tradnl" sz="1600">
                          <a:effectLst/>
                        </a:rPr>
                        <a:t>)</a:t>
                      </a:r>
                      <a:r>
                        <a:rPr lang="es-ES_tradnl" sz="1600" baseline="-25000">
                          <a:effectLst/>
                        </a:rPr>
                        <a:t>experimental</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Ln(-r</a:t>
                      </a:r>
                      <a:r>
                        <a:rPr lang="es-ES_tradnl" sz="1600" baseline="-25000">
                          <a:effectLst/>
                        </a:rPr>
                        <a:t>(NaOH)3</a:t>
                      </a:r>
                      <a:r>
                        <a:rPr lang="es-ES_tradnl" sz="1600">
                          <a:effectLst/>
                        </a:rPr>
                        <a:t>)</a:t>
                      </a:r>
                      <a:r>
                        <a:rPr lang="es-ES_tradnl" sz="1600" baseline="-25000">
                          <a:effectLst/>
                        </a:rPr>
                        <a:t>calculado</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 desviación</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9731718"/>
                  </a:ext>
                </a:extLst>
              </a:tr>
              <a:tr h="150495">
                <a:tc>
                  <a:txBody>
                    <a:bodyPr/>
                    <a:lstStyle/>
                    <a:p>
                      <a:pPr algn="ctr">
                        <a:lnSpc>
                          <a:spcPct val="150000"/>
                        </a:lnSpc>
                        <a:spcAft>
                          <a:spcPts val="0"/>
                        </a:spcAft>
                      </a:pPr>
                      <a:r>
                        <a:rPr lang="es-ES_tradnl" sz="1600">
                          <a:effectLst/>
                        </a:rPr>
                        <a:t>-9,926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-9,926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1,35E-06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66981183"/>
                  </a:ext>
                </a:extLst>
              </a:tr>
              <a:tr h="150495">
                <a:tc>
                  <a:txBody>
                    <a:bodyPr/>
                    <a:lstStyle/>
                    <a:p>
                      <a:pPr algn="ctr">
                        <a:lnSpc>
                          <a:spcPct val="150000"/>
                        </a:lnSpc>
                        <a:spcAft>
                          <a:spcPts val="0"/>
                        </a:spcAft>
                      </a:pPr>
                      <a:r>
                        <a:rPr lang="es-ES_tradnl" sz="1600">
                          <a:effectLst/>
                        </a:rPr>
                        <a:t>-9,708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-9,708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2,34E-05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58210985"/>
                  </a:ext>
                </a:extLst>
              </a:tr>
              <a:tr h="150495">
                <a:tc>
                  <a:txBody>
                    <a:bodyPr/>
                    <a:lstStyle/>
                    <a:p>
                      <a:pPr algn="ctr">
                        <a:lnSpc>
                          <a:spcPct val="150000"/>
                        </a:lnSpc>
                        <a:spcAft>
                          <a:spcPts val="0"/>
                        </a:spcAft>
                      </a:pPr>
                      <a:r>
                        <a:rPr lang="es-ES_tradnl" sz="1600">
                          <a:effectLst/>
                        </a:rPr>
                        <a:t>-9,836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-9,836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1,18E-05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29561736"/>
                  </a:ext>
                </a:extLst>
              </a:tr>
              <a:tr h="150495">
                <a:tc>
                  <a:txBody>
                    <a:bodyPr/>
                    <a:lstStyle/>
                    <a:p>
                      <a:pPr algn="ctr">
                        <a:lnSpc>
                          <a:spcPct val="150000"/>
                        </a:lnSpc>
                        <a:spcAft>
                          <a:spcPts val="0"/>
                        </a:spcAft>
                      </a:pPr>
                      <a:r>
                        <a:rPr lang="es-ES_tradnl" sz="1600">
                          <a:effectLst/>
                        </a:rPr>
                        <a:t>-9,580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-9,580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1,31E-05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88433703"/>
                  </a:ext>
                </a:extLst>
              </a:tr>
              <a:tr h="150495">
                <a:tc>
                  <a:txBody>
                    <a:bodyPr/>
                    <a:lstStyle/>
                    <a:p>
                      <a:pPr algn="ctr">
                        <a:lnSpc>
                          <a:spcPct val="150000"/>
                        </a:lnSpc>
                        <a:spcAft>
                          <a:spcPts val="0"/>
                        </a:spcAft>
                      </a:pPr>
                      <a:r>
                        <a:rPr lang="es-ES_tradnl" sz="1600">
                          <a:effectLst/>
                        </a:rPr>
                        <a:t>-10,338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-10,338</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a:effectLst/>
                        </a:rPr>
                        <a:t>9,93E-06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22946646"/>
                  </a:ext>
                </a:extLst>
              </a:tr>
              <a:tr h="150495">
                <a:tc>
                  <a:txBody>
                    <a:bodyPr/>
                    <a:lstStyle/>
                    <a:p>
                      <a:pPr algn="ctr">
                        <a:lnSpc>
                          <a:spcPct val="150000"/>
                        </a:lnSpc>
                        <a:spcAft>
                          <a:spcPts val="0"/>
                        </a:spcAft>
                      </a:pPr>
                      <a:r>
                        <a:rPr lang="es-ES_tradnl" sz="1600">
                          <a:effectLst/>
                        </a:rPr>
                        <a:t>-9,480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-9,480</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spcAft>
                          <a:spcPts val="0"/>
                        </a:spcAft>
                      </a:pPr>
                      <a:r>
                        <a:rPr lang="es-ES_tradnl" sz="1600" dirty="0">
                          <a:effectLst/>
                        </a:rPr>
                        <a:t>1,06E-05</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80758908"/>
                  </a:ext>
                </a:extLst>
              </a:tr>
            </a:tbl>
          </a:graphicData>
        </a:graphic>
      </p:graphicFrame>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C0D437D9-1505-4748-BF5A-5AF3185EA99B}"/>
                  </a:ext>
                </a:extLst>
              </p:cNvPr>
              <p:cNvSpPr/>
              <p:nvPr/>
            </p:nvSpPr>
            <p:spPr>
              <a:xfrm>
                <a:off x="1050782" y="5582973"/>
                <a:ext cx="2533482" cy="1200329"/>
              </a:xfrm>
              <a:prstGeom prst="rect">
                <a:avLst/>
              </a:prstGeom>
            </p:spPr>
            <p:txBody>
              <a:bodyPr wrap="square">
                <a:spAutoFit/>
              </a:bodyPr>
              <a:lstStyle/>
              <a:p>
                <a:r>
                  <a:rPr lang="es-ES_tradnl" dirty="0">
                    <a:latin typeface="Arial" panose="020B0604020202020204" pitchFamily="34" charset="0"/>
                    <a:ea typeface="Times New Roman" panose="02020603050405020304" pitchFamily="18" charset="0"/>
                  </a:rPr>
                  <a:t>a</a:t>
                </a:r>
                <a:r>
                  <a:rPr lang="es-ES_tradnl" baseline="-25000" dirty="0">
                    <a:latin typeface="Arial" panose="020B0604020202020204" pitchFamily="34" charset="0"/>
                    <a:ea typeface="Times New Roman" panose="02020603050405020304" pitchFamily="18" charset="0"/>
                  </a:rPr>
                  <a:t>0</a:t>
                </a:r>
                <a:r>
                  <a:rPr lang="es-ES_tradnl" dirty="0">
                    <a:latin typeface="Arial" panose="020B0604020202020204" pitchFamily="34" charset="0"/>
                    <a:ea typeface="Times New Roman" panose="02020603050405020304" pitchFamily="18" charset="0"/>
                  </a:rPr>
                  <a:t>=lnk</a:t>
                </a:r>
                <a:r>
                  <a:rPr lang="es-ES_tradnl" baseline="-25000" dirty="0">
                    <a:latin typeface="Arial" panose="020B0604020202020204" pitchFamily="34" charset="0"/>
                    <a:ea typeface="Times New Roman" panose="02020603050405020304" pitchFamily="18" charset="0"/>
                  </a:rPr>
                  <a:t>0</a:t>
                </a:r>
                <a:r>
                  <a:rPr lang="es-ES_tradnl" dirty="0">
                    <a:latin typeface="Arial" panose="020B0604020202020204" pitchFamily="34" charset="0"/>
                    <a:ea typeface="Times New Roman" panose="02020603050405020304" pitchFamily="18" charset="0"/>
                  </a:rPr>
                  <a:t>=</a:t>
                </a:r>
                <a14:m>
                  <m:oMath xmlns:m="http://schemas.openxmlformats.org/officeDocument/2006/math">
                    <m:r>
                      <a:rPr lang="es-ES_tradnl" i="1">
                        <a:latin typeface="Cambria Math" panose="02040503050406030204" pitchFamily="18" charset="0"/>
                        <a:ea typeface="Times New Roman" panose="02020603050405020304" pitchFamily="18" charset="0"/>
                        <a:cs typeface="Arial" panose="020B0604020202020204" pitchFamily="34" charset="0"/>
                      </a:rPr>
                      <m:t>−7,09∗</m:t>
                    </m:r>
                    <m:sSup>
                      <m:sSupPr>
                        <m:ctrlPr>
                          <a:rPr lang="es-MX" i="1">
                            <a:effectLst/>
                            <a:latin typeface="Cambria Math" panose="02040503050406030204" pitchFamily="18" charset="0"/>
                            <a:cs typeface="Arial" panose="020B0604020202020204" pitchFamily="34" charset="0"/>
                          </a:rPr>
                        </m:ctrlPr>
                      </m:sSupPr>
                      <m:e>
                        <m:r>
                          <a:rPr lang="es-ES_tradnl" i="1">
                            <a:latin typeface="Cambria Math" panose="02040503050406030204" pitchFamily="18" charset="0"/>
                            <a:ea typeface="Times New Roman" panose="02020603050405020304" pitchFamily="18" charset="0"/>
                            <a:cs typeface="Arial" panose="020B0604020202020204" pitchFamily="34" charset="0"/>
                          </a:rPr>
                          <m:t>10</m:t>
                        </m:r>
                      </m:e>
                      <m:sup>
                        <m:r>
                          <a:rPr lang="es-ES_tradnl" i="1">
                            <a:latin typeface="Cambria Math" panose="02040503050406030204" pitchFamily="18" charset="0"/>
                            <a:ea typeface="Times New Roman" panose="02020603050405020304" pitchFamily="18" charset="0"/>
                            <a:cs typeface="Arial" panose="020B0604020202020204" pitchFamily="34" charset="0"/>
                          </a:rPr>
                          <m:t>−8</m:t>
                        </m:r>
                      </m:sup>
                    </m:sSup>
                  </m:oMath>
                </a14:m>
                <a:r>
                  <a:rPr lang="es-ES_tradnl" dirty="0">
                    <a:latin typeface="Arial" panose="020B0604020202020204" pitchFamily="34" charset="0"/>
                    <a:ea typeface="Times New Roman" panose="02020603050405020304" pitchFamily="18" charset="0"/>
                  </a:rPr>
                  <a:t>; a</a:t>
                </a:r>
                <a:r>
                  <a:rPr lang="es-ES_tradnl" baseline="-25000" dirty="0">
                    <a:latin typeface="Arial" panose="020B0604020202020204" pitchFamily="34" charset="0"/>
                    <a:ea typeface="Times New Roman" panose="02020603050405020304" pitchFamily="18" charset="0"/>
                  </a:rPr>
                  <a:t>1</a:t>
                </a:r>
                <a:r>
                  <a:rPr lang="es-ES_tradnl" dirty="0">
                    <a:latin typeface="Arial" panose="020B0604020202020204" pitchFamily="34" charset="0"/>
                    <a:ea typeface="Times New Roman" panose="02020603050405020304" pitchFamily="18" charset="0"/>
                  </a:rPr>
                  <a:t> = p = 0,226;</a:t>
                </a:r>
              </a:p>
              <a:p>
                <a:r>
                  <a:rPr lang="es-ES_tradnl" dirty="0">
                    <a:latin typeface="Arial" panose="020B0604020202020204" pitchFamily="34" charset="0"/>
                    <a:ea typeface="Times New Roman" panose="02020603050405020304" pitchFamily="18" charset="0"/>
                  </a:rPr>
                  <a:t>a</a:t>
                </a:r>
                <a:r>
                  <a:rPr lang="es-ES_tradnl" baseline="-25000" dirty="0">
                    <a:latin typeface="Arial" panose="020B0604020202020204" pitchFamily="34" charset="0"/>
                    <a:ea typeface="Times New Roman" panose="02020603050405020304" pitchFamily="18" charset="0"/>
                  </a:rPr>
                  <a:t>2 </a:t>
                </a:r>
                <a:r>
                  <a:rPr lang="es-ES_tradnl" dirty="0">
                    <a:latin typeface="Arial" panose="020B0604020202020204" pitchFamily="34" charset="0"/>
                    <a:ea typeface="Times New Roman" panose="02020603050405020304" pitchFamily="18" charset="0"/>
                  </a:rPr>
                  <a:t>= q = 1,158; </a:t>
                </a:r>
              </a:p>
              <a:p>
                <a:r>
                  <a:rPr lang="es-ES_tradnl" dirty="0">
                    <a:latin typeface="Arial" panose="020B0604020202020204" pitchFamily="34" charset="0"/>
                    <a:ea typeface="Times New Roman" panose="02020603050405020304" pitchFamily="18" charset="0"/>
                  </a:rPr>
                  <a:t>a</a:t>
                </a:r>
                <a:r>
                  <a:rPr lang="es-ES_tradnl" baseline="-25000" dirty="0">
                    <a:latin typeface="Arial" panose="020B0604020202020204" pitchFamily="34" charset="0"/>
                    <a:ea typeface="Times New Roman" panose="02020603050405020304" pitchFamily="18" charset="0"/>
                  </a:rPr>
                  <a:t>3 </a:t>
                </a:r>
                <a:r>
                  <a:rPr lang="es-ES_tradnl" dirty="0">
                    <a:latin typeface="Arial" panose="020B0604020202020204" pitchFamily="34" charset="0"/>
                    <a:ea typeface="Times New Roman" panose="02020603050405020304" pitchFamily="18" charset="0"/>
                  </a:rPr>
                  <a:t>= -</a:t>
                </a:r>
                <a:r>
                  <a:rPr lang="es-ES_tradnl" dirty="0" err="1">
                    <a:latin typeface="Arial" panose="020B0604020202020204" pitchFamily="34" charset="0"/>
                    <a:ea typeface="Times New Roman" panose="02020603050405020304" pitchFamily="18" charset="0"/>
                  </a:rPr>
                  <a:t>E</a:t>
                </a:r>
                <a:r>
                  <a:rPr lang="es-ES_tradnl" baseline="-25000" dirty="0" err="1">
                    <a:latin typeface="Arial" panose="020B0604020202020204" pitchFamily="34" charset="0"/>
                    <a:ea typeface="Times New Roman" panose="02020603050405020304" pitchFamily="18" charset="0"/>
                  </a:rPr>
                  <a:t>a</a:t>
                </a:r>
                <a:r>
                  <a:rPr lang="es-ES_tradnl" dirty="0">
                    <a:latin typeface="Arial" panose="020B0604020202020204" pitchFamily="34" charset="0"/>
                    <a:ea typeface="Times New Roman" panose="02020603050405020304" pitchFamily="18" charset="0"/>
                  </a:rPr>
                  <a:t>/R = 0,16</a:t>
                </a:r>
                <a:endParaRPr lang="es-MX" dirty="0"/>
              </a:p>
            </p:txBody>
          </p:sp>
        </mc:Choice>
        <mc:Fallback xmlns="">
          <p:sp>
            <p:nvSpPr>
              <p:cNvPr id="10" name="Rectángulo 9">
                <a:extLst>
                  <a:ext uri="{FF2B5EF4-FFF2-40B4-BE49-F238E27FC236}">
                    <a16:creationId xmlns:a16="http://schemas.microsoft.com/office/drawing/2014/main" id="{C0D437D9-1505-4748-BF5A-5AF3185EA99B}"/>
                  </a:ext>
                </a:extLst>
              </p:cNvPr>
              <p:cNvSpPr>
                <a:spLocks noRot="1" noChangeAspect="1" noMove="1" noResize="1" noEditPoints="1" noAdjustHandles="1" noChangeArrowheads="1" noChangeShapeType="1" noTextEdit="1"/>
              </p:cNvSpPr>
              <p:nvPr/>
            </p:nvSpPr>
            <p:spPr>
              <a:xfrm>
                <a:off x="1050782" y="5582973"/>
                <a:ext cx="2533482" cy="1200329"/>
              </a:xfrm>
              <a:prstGeom prst="rect">
                <a:avLst/>
              </a:prstGeom>
              <a:blipFill>
                <a:blip r:embed="rId7"/>
                <a:stretch>
                  <a:fillRect l="-1923" t="-3046" b="-710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602B8482-9326-4709-85F9-EBCEEDDEB1C3}"/>
                  </a:ext>
                </a:extLst>
              </p:cNvPr>
              <p:cNvSpPr/>
              <p:nvPr/>
            </p:nvSpPr>
            <p:spPr>
              <a:xfrm>
                <a:off x="356351" y="2401454"/>
                <a:ext cx="30920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US">
                          <a:latin typeface="Cambria Math" panose="02040503050406030204" pitchFamily="18" charset="0"/>
                        </a:rPr>
                        <m:t>y</m:t>
                      </m:r>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0</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1</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1</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2</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2</m:t>
                          </m:r>
                        </m:sub>
                      </m:sSub>
                      <m:r>
                        <a:rPr lang="es-US" i="0">
                          <a:latin typeface="Cambria Math" panose="02040503050406030204" pitchFamily="18" charset="0"/>
                        </a:rPr>
                        <m:t>+</m:t>
                      </m:r>
                      <m:sSub>
                        <m:sSubPr>
                          <m:ctrlPr>
                            <a:rPr lang="es-US" i="1">
                              <a:latin typeface="Cambria Math" panose="02040503050406030204" pitchFamily="18" charset="0"/>
                            </a:rPr>
                          </m:ctrlPr>
                        </m:sSubPr>
                        <m:e>
                          <m:r>
                            <m:rPr>
                              <m:sty m:val="p"/>
                            </m:rPr>
                            <a:rPr lang="es-US" i="0">
                              <a:latin typeface="Cambria Math" panose="02040503050406030204" pitchFamily="18" charset="0"/>
                            </a:rPr>
                            <m:t>a</m:t>
                          </m:r>
                        </m:e>
                        <m:sub>
                          <m:r>
                            <a:rPr lang="es-US" i="0">
                              <a:latin typeface="Cambria Math" panose="02040503050406030204" pitchFamily="18" charset="0"/>
                            </a:rPr>
                            <m:t>3</m:t>
                          </m:r>
                        </m:sub>
                      </m:sSub>
                      <m:sSub>
                        <m:sSubPr>
                          <m:ctrlPr>
                            <a:rPr lang="es-US" i="1">
                              <a:latin typeface="Cambria Math" panose="02040503050406030204" pitchFamily="18" charset="0"/>
                            </a:rPr>
                          </m:ctrlPr>
                        </m:sSubPr>
                        <m:e>
                          <m:r>
                            <m:rPr>
                              <m:sty m:val="p"/>
                            </m:rPr>
                            <a:rPr lang="es-US" i="0">
                              <a:latin typeface="Cambria Math" panose="02040503050406030204" pitchFamily="18" charset="0"/>
                            </a:rPr>
                            <m:t>x</m:t>
                          </m:r>
                        </m:e>
                        <m:sub>
                          <m:r>
                            <a:rPr lang="es-US" i="0">
                              <a:latin typeface="Cambria Math" panose="02040503050406030204" pitchFamily="18" charset="0"/>
                            </a:rPr>
                            <m:t>3</m:t>
                          </m:r>
                        </m:sub>
                      </m:sSub>
                      <m:r>
                        <a:rPr lang="es-US" i="0">
                          <a:latin typeface="Cambria Math" panose="02040503050406030204" pitchFamily="18" charset="0"/>
                        </a:rPr>
                        <m:t> </m:t>
                      </m:r>
                    </m:oMath>
                  </m:oMathPara>
                </a14:m>
                <a:endParaRPr lang="es-US" dirty="0"/>
              </a:p>
            </p:txBody>
          </p:sp>
        </mc:Choice>
        <mc:Fallback xmlns="">
          <p:sp>
            <p:nvSpPr>
              <p:cNvPr id="11" name="Rectángulo 10">
                <a:extLst>
                  <a:ext uri="{FF2B5EF4-FFF2-40B4-BE49-F238E27FC236}">
                    <a16:creationId xmlns:a16="http://schemas.microsoft.com/office/drawing/2014/main" id="{602B8482-9326-4709-85F9-EBCEEDDEB1C3}"/>
                  </a:ext>
                </a:extLst>
              </p:cNvPr>
              <p:cNvSpPr>
                <a:spLocks noRot="1" noChangeAspect="1" noMove="1" noResize="1" noEditPoints="1" noAdjustHandles="1" noChangeArrowheads="1" noChangeShapeType="1" noTextEdit="1"/>
              </p:cNvSpPr>
              <p:nvPr/>
            </p:nvSpPr>
            <p:spPr>
              <a:xfrm>
                <a:off x="356351" y="2401454"/>
                <a:ext cx="3092000" cy="369332"/>
              </a:xfrm>
              <a:prstGeom prst="rect">
                <a:avLst/>
              </a:prstGeom>
              <a:blipFill>
                <a:blip r:embed="rId8"/>
                <a:stretch>
                  <a:fillRect b="-6557"/>
                </a:stretch>
              </a:blipFill>
            </p:spPr>
            <p:txBody>
              <a:bodyPr/>
              <a:lstStyle/>
              <a:p>
                <a:r>
                  <a:rPr lang="es-MX">
                    <a:noFill/>
                  </a:rPr>
                  <a:t> </a:t>
                </a:r>
              </a:p>
            </p:txBody>
          </p:sp>
        </mc:Fallback>
      </mc:AlternateContent>
    </p:spTree>
    <p:extLst>
      <p:ext uri="{BB962C8B-B14F-4D97-AF65-F5344CB8AC3E}">
        <p14:creationId xmlns:p14="http://schemas.microsoft.com/office/powerpoint/2010/main" val="275196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83A20-34D3-4BC4-844C-81EAF99886BD}"/>
              </a:ext>
            </a:extLst>
          </p:cNvPr>
          <p:cNvSpPr>
            <a:spLocks noGrp="1"/>
          </p:cNvSpPr>
          <p:nvPr>
            <p:ph type="title"/>
          </p:nvPr>
        </p:nvSpPr>
        <p:spPr>
          <a:xfrm>
            <a:off x="-29307" y="0"/>
            <a:ext cx="12250614"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Definición de las funciones objetivos</a:t>
            </a:r>
          </a:p>
        </p:txBody>
      </p:sp>
      <p:sp>
        <p:nvSpPr>
          <p:cNvPr id="3" name="Marcador de contenido 2">
            <a:extLst>
              <a:ext uri="{FF2B5EF4-FFF2-40B4-BE49-F238E27FC236}">
                <a16:creationId xmlns:a16="http://schemas.microsoft.com/office/drawing/2014/main" id="{8CF84B26-C495-41A2-9507-64580CF5E516}"/>
              </a:ext>
            </a:extLst>
          </p:cNvPr>
          <p:cNvSpPr>
            <a:spLocks noGrp="1"/>
          </p:cNvSpPr>
          <p:nvPr>
            <p:ph idx="1"/>
          </p:nvPr>
        </p:nvSpPr>
        <p:spPr>
          <a:xfrm>
            <a:off x="477715" y="2297371"/>
            <a:ext cx="11236569" cy="3992359"/>
          </a:xfrm>
        </p:spPr>
        <p:txBody>
          <a:bodyPr>
            <a:noAutofit/>
          </a:bodyPr>
          <a:lstStyle/>
          <a:p>
            <a:pPr lvl="0"/>
            <a:r>
              <a:rPr lang="es-US" sz="2800" b="1" dirty="0">
                <a:solidFill>
                  <a:schemeClr val="tx1"/>
                </a:solidFill>
              </a:rPr>
              <a:t>Acidez y azufre total en el Jet A-1: </a:t>
            </a:r>
            <a:r>
              <a:rPr lang="es-US" sz="2800" dirty="0">
                <a:solidFill>
                  <a:schemeClr val="tx1"/>
                </a:solidFill>
              </a:rPr>
              <a:t>son considerados parámetros de calidad fundamentales por lo que son el principal objetivo a cumplir </a:t>
            </a:r>
          </a:p>
          <a:p>
            <a:pPr lvl="0"/>
            <a:r>
              <a:rPr lang="es-US" sz="2800" b="1" dirty="0">
                <a:solidFill>
                  <a:schemeClr val="tx1"/>
                </a:solidFill>
              </a:rPr>
              <a:t>Consumo de sosa: </a:t>
            </a:r>
            <a:r>
              <a:rPr lang="es-US" sz="2800" dirty="0">
                <a:solidFill>
                  <a:schemeClr val="tx1"/>
                </a:solidFill>
              </a:rPr>
              <a:t>es un producto costoso y que genera grandes cantidades de agua sulfurosas alcalinas las cuales no son tratadas correctamente en la actualidad por lo que es necesario disminuir su consumo.</a:t>
            </a:r>
          </a:p>
          <a:p>
            <a:pPr lvl="0"/>
            <a:r>
              <a:rPr lang="es-US" sz="2800" b="1" dirty="0">
                <a:solidFill>
                  <a:schemeClr val="tx1"/>
                </a:solidFill>
              </a:rPr>
              <a:t>El costo total de producción unitario (</a:t>
            </a:r>
            <a:r>
              <a:rPr lang="es-US" sz="2800" b="1" dirty="0" err="1">
                <a:solidFill>
                  <a:schemeClr val="tx1"/>
                </a:solidFill>
              </a:rPr>
              <a:t>CTPu</a:t>
            </a:r>
            <a:r>
              <a:rPr lang="es-US" sz="2800" b="1" dirty="0">
                <a:solidFill>
                  <a:schemeClr val="tx1"/>
                </a:solidFill>
              </a:rPr>
              <a:t>):  </a:t>
            </a:r>
            <a:r>
              <a:rPr lang="es-US" sz="2800" dirty="0">
                <a:solidFill>
                  <a:schemeClr val="tx1"/>
                </a:solidFill>
              </a:rPr>
              <a:t>los materiales que influyen son el agua utilizada en la preparación de la solución alcalina y la sosa cáustica.</a:t>
            </a:r>
          </a:p>
          <a:p>
            <a:endParaRPr lang="es-US" sz="2800" dirty="0">
              <a:solidFill>
                <a:schemeClr val="tx1"/>
              </a:solidFill>
            </a:endParaRPr>
          </a:p>
        </p:txBody>
      </p:sp>
    </p:spTree>
    <p:extLst>
      <p:ext uri="{BB962C8B-B14F-4D97-AF65-F5344CB8AC3E}">
        <p14:creationId xmlns:p14="http://schemas.microsoft.com/office/powerpoint/2010/main" val="241004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1FD6F-2DE9-4180-A313-DFA472C9BFB1}"/>
              </a:ext>
            </a:extLst>
          </p:cNvPr>
          <p:cNvSpPr>
            <a:spLocks noGrp="1"/>
          </p:cNvSpPr>
          <p:nvPr>
            <p:ph type="title"/>
          </p:nvPr>
        </p:nvSpPr>
        <p:spPr>
          <a:xfrm>
            <a:off x="1066800" y="-383101"/>
            <a:ext cx="10058400" cy="1450757"/>
          </a:xfrm>
        </p:spPr>
        <p:txBody>
          <a:bodyPr/>
          <a:lstStyle/>
          <a:p>
            <a:pPr algn="ctr"/>
            <a:r>
              <a:rPr lang="es-MX" u="sng" dirty="0">
                <a:solidFill>
                  <a:schemeClr val="tx1"/>
                </a:solidFill>
                <a:effectLst>
                  <a:outerShdw blurRad="38100" dist="38100" dir="2700000" algn="tl">
                    <a:srgbClr val="000000">
                      <a:alpha val="43137"/>
                    </a:srgbClr>
                  </a:outerShdw>
                </a:effectLst>
              </a:rPr>
              <a:t>Introducción</a:t>
            </a:r>
          </a:p>
        </p:txBody>
      </p:sp>
      <p:grpSp>
        <p:nvGrpSpPr>
          <p:cNvPr id="4" name="Grupo 3">
            <a:extLst>
              <a:ext uri="{FF2B5EF4-FFF2-40B4-BE49-F238E27FC236}">
                <a16:creationId xmlns:a16="http://schemas.microsoft.com/office/drawing/2014/main" id="{7F7CA74D-888D-4327-9648-00CE0630F6E3}"/>
              </a:ext>
            </a:extLst>
          </p:cNvPr>
          <p:cNvGrpSpPr/>
          <p:nvPr/>
        </p:nvGrpSpPr>
        <p:grpSpPr>
          <a:xfrm>
            <a:off x="345374" y="1067656"/>
            <a:ext cx="3684185" cy="3364859"/>
            <a:chOff x="2093766" y="1870582"/>
            <a:chExt cx="3836798" cy="3834114"/>
          </a:xfrm>
        </p:grpSpPr>
        <p:pic>
          <p:nvPicPr>
            <p:cNvPr id="5" name="Imagen 4">
              <a:extLst>
                <a:ext uri="{FF2B5EF4-FFF2-40B4-BE49-F238E27FC236}">
                  <a16:creationId xmlns:a16="http://schemas.microsoft.com/office/drawing/2014/main" id="{24188E24-E91A-4BB1-B53E-E6865BF53762}"/>
                </a:ext>
              </a:extLst>
            </p:cNvPr>
            <p:cNvPicPr>
              <a:picLocks noChangeAspect="1"/>
            </p:cNvPicPr>
            <p:nvPr/>
          </p:nvPicPr>
          <p:blipFill>
            <a:blip r:embed="rId3" cstate="print"/>
            <a:stretch>
              <a:fillRect/>
            </a:stretch>
          </p:blipFill>
          <p:spPr>
            <a:xfrm>
              <a:off x="2093766" y="1870582"/>
              <a:ext cx="3836798" cy="3834114"/>
            </a:xfrm>
            <a:prstGeom prst="ellipse">
              <a:avLst/>
            </a:prstGeom>
            <a:ln>
              <a:noFill/>
            </a:ln>
            <a:effectLst>
              <a:softEdge rad="112500"/>
            </a:effectLst>
          </p:spPr>
        </p:pic>
        <p:sp>
          <p:nvSpPr>
            <p:cNvPr id="6" name="Rectángulo 5">
              <a:extLst>
                <a:ext uri="{FF2B5EF4-FFF2-40B4-BE49-F238E27FC236}">
                  <a16:creationId xmlns:a16="http://schemas.microsoft.com/office/drawing/2014/main" id="{F34B0C4C-1546-4828-9155-02467D1E862F}"/>
                </a:ext>
              </a:extLst>
            </p:cNvPr>
            <p:cNvSpPr/>
            <p:nvPr/>
          </p:nvSpPr>
          <p:spPr>
            <a:xfrm>
              <a:off x="2526769" y="3063047"/>
              <a:ext cx="2818208" cy="1077218"/>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Refinería</a:t>
              </a:r>
            </a:p>
            <a:p>
              <a:pPr algn="ctr"/>
              <a:r>
                <a:rPr lang="es-ES" sz="3200" b="1" dirty="0">
                  <a:ln w="9525">
                    <a:solidFill>
                      <a:schemeClr val="bg1"/>
                    </a:solidFill>
                    <a:prstDash val="solid"/>
                  </a:ln>
                  <a:effectLst>
                    <a:outerShdw blurRad="12700" dist="38100" dir="2700000" algn="tl" rotWithShape="0">
                      <a:schemeClr val="bg1">
                        <a:lumMod val="50000"/>
                      </a:schemeClr>
                    </a:outerShdw>
                  </a:effectLst>
                </a:rPr>
                <a:t>Cienfuegos S.A.</a:t>
              </a:r>
              <a:endParaRPr lang="es-E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
        <p:nvSpPr>
          <p:cNvPr id="13" name="Flecha derecha 9">
            <a:extLst>
              <a:ext uri="{FF2B5EF4-FFF2-40B4-BE49-F238E27FC236}">
                <a16:creationId xmlns:a16="http://schemas.microsoft.com/office/drawing/2014/main" id="{136729D7-96DE-4311-9932-112AB86BCE0C}"/>
              </a:ext>
            </a:extLst>
          </p:cNvPr>
          <p:cNvSpPr/>
          <p:nvPr/>
        </p:nvSpPr>
        <p:spPr>
          <a:xfrm>
            <a:off x="4032031" y="2450565"/>
            <a:ext cx="1542385" cy="261638"/>
          </a:xfrm>
          <a:prstGeom prst="rightArrow">
            <a:avLst/>
          </a:prstGeom>
          <a:solidFill>
            <a:schemeClr val="bg2">
              <a:lumMod val="75000"/>
            </a:schemeClr>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 name="CuadroTexto 13">
            <a:extLst>
              <a:ext uri="{FF2B5EF4-FFF2-40B4-BE49-F238E27FC236}">
                <a16:creationId xmlns:a16="http://schemas.microsoft.com/office/drawing/2014/main" id="{7359D504-7DAC-4FF4-9606-753603CD66A0}"/>
              </a:ext>
            </a:extLst>
          </p:cNvPr>
          <p:cNvSpPr txBox="1"/>
          <p:nvPr/>
        </p:nvSpPr>
        <p:spPr>
          <a:xfrm>
            <a:off x="4153546" y="2114176"/>
            <a:ext cx="1420870" cy="369332"/>
          </a:xfrm>
          <a:prstGeom prst="rect">
            <a:avLst/>
          </a:prstGeom>
          <a:noFill/>
        </p:spPr>
        <p:txBody>
          <a:bodyPr wrap="square" rtlCol="0">
            <a:spAutoFit/>
          </a:bodyPr>
          <a:lstStyle/>
          <a:p>
            <a:r>
              <a:rPr lang="es-MX" b="1" dirty="0"/>
              <a:t>Emisiones</a:t>
            </a:r>
          </a:p>
        </p:txBody>
      </p:sp>
      <p:sp>
        <p:nvSpPr>
          <p:cNvPr id="17" name="CuadroTexto 16">
            <a:extLst>
              <a:ext uri="{FF2B5EF4-FFF2-40B4-BE49-F238E27FC236}">
                <a16:creationId xmlns:a16="http://schemas.microsoft.com/office/drawing/2014/main" id="{90FEA320-52A5-486E-8D7A-E309A5D05C07}"/>
              </a:ext>
            </a:extLst>
          </p:cNvPr>
          <p:cNvSpPr txBox="1"/>
          <p:nvPr/>
        </p:nvSpPr>
        <p:spPr>
          <a:xfrm>
            <a:off x="5196343" y="1931791"/>
            <a:ext cx="6995657" cy="1200329"/>
          </a:xfrm>
          <a:prstGeom prst="rect">
            <a:avLst/>
          </a:prstGeom>
          <a:noFill/>
        </p:spPr>
        <p:txBody>
          <a:bodyPr wrap="square" rtlCol="0">
            <a:spAutoFit/>
          </a:bodyPr>
          <a:lstStyle/>
          <a:p>
            <a:pPr algn="ctr"/>
            <a:r>
              <a:rPr lang="es-MX" b="1" u="sng" dirty="0">
                <a:solidFill>
                  <a:srgbClr val="FF0000"/>
                </a:solidFill>
              </a:rPr>
              <a:t>Gaseosas:</a:t>
            </a:r>
          </a:p>
          <a:p>
            <a:pPr algn="ctr"/>
            <a:r>
              <a:rPr lang="es-MX" dirty="0">
                <a:solidFill>
                  <a:srgbClr val="FF0000"/>
                </a:solidFill>
              </a:rPr>
              <a:t> </a:t>
            </a:r>
            <a:r>
              <a:rPr lang="es-ES" dirty="0">
                <a:solidFill>
                  <a:srgbClr val="FF0000"/>
                </a:solidFill>
                <a:latin typeface="Arial" panose="020B0604020202020204" pitchFamily="34" charset="0"/>
                <a:cs typeface="Arial" panose="020B0604020202020204" pitchFamily="34" charset="0"/>
              </a:rPr>
              <a:t>CO</a:t>
            </a:r>
            <a:r>
              <a:rPr lang="es-ES" baseline="-25000" dirty="0">
                <a:solidFill>
                  <a:srgbClr val="FF0000"/>
                </a:solidFill>
                <a:latin typeface="Arial" panose="020B0604020202020204" pitchFamily="34" charset="0"/>
                <a:cs typeface="Arial" panose="020B0604020202020204" pitchFamily="34" charset="0"/>
              </a:rPr>
              <a:t>2</a:t>
            </a:r>
            <a:r>
              <a:rPr lang="es-E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dirty="0">
                <a:solidFill>
                  <a:srgbClr val="FF0000"/>
                </a:solidFill>
                <a:latin typeface="Arial" panose="020B0604020202020204" pitchFamily="34" charset="0"/>
                <a:cs typeface="Arial" panose="020B0604020202020204" pitchFamily="34" charset="0"/>
              </a:rPr>
              <a:t>SO</a:t>
            </a:r>
            <a:r>
              <a:rPr lang="es-ES" baseline="-25000" dirty="0">
                <a:solidFill>
                  <a:srgbClr val="FF0000"/>
                </a:solidFill>
                <a:latin typeface="Arial" panose="020B0604020202020204" pitchFamily="34" charset="0"/>
                <a:cs typeface="Arial" panose="020B0604020202020204" pitchFamily="34" charset="0"/>
              </a:rPr>
              <a:t>X</a:t>
            </a:r>
            <a:r>
              <a:rPr lang="es-E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dirty="0">
                <a:solidFill>
                  <a:srgbClr val="FF0000"/>
                </a:solidFill>
                <a:latin typeface="Arial" panose="020B0604020202020204" pitchFamily="34" charset="0"/>
                <a:cs typeface="Arial" panose="020B0604020202020204" pitchFamily="34" charset="0"/>
              </a:rPr>
              <a:t>NO</a:t>
            </a:r>
            <a:r>
              <a:rPr lang="es-ES" baseline="-25000" dirty="0">
                <a:solidFill>
                  <a:srgbClr val="FF0000"/>
                </a:solidFill>
                <a:latin typeface="Arial" panose="020B0604020202020204" pitchFamily="34" charset="0"/>
                <a:cs typeface="Arial" panose="020B0604020202020204" pitchFamily="34" charset="0"/>
              </a:rPr>
              <a:t>X</a:t>
            </a:r>
            <a:r>
              <a:rPr lang="es-ES" dirty="0">
                <a:solidFill>
                  <a:srgbClr val="FF0000"/>
                </a:solidFill>
                <a:latin typeface="Arial" panose="020B0604020202020204" pitchFamily="34" charset="0"/>
                <a:cs typeface="Arial" panose="020B0604020202020204" pitchFamily="34" charset="0"/>
              </a:rPr>
              <a:t>, </a:t>
            </a:r>
            <a:r>
              <a:rPr lang="es-MX" dirty="0">
                <a:solidFill>
                  <a:srgbClr val="FF0000"/>
                </a:solidFill>
                <a:ea typeface="Times New Roman"/>
              </a:rPr>
              <a:t>H</a:t>
            </a:r>
            <a:r>
              <a:rPr lang="es-MX" baseline="-25000" dirty="0">
                <a:solidFill>
                  <a:srgbClr val="FF0000"/>
                </a:solidFill>
                <a:ea typeface="Times New Roman"/>
              </a:rPr>
              <a:t>2</a:t>
            </a:r>
            <a:r>
              <a:rPr lang="es-MX" dirty="0">
                <a:solidFill>
                  <a:srgbClr val="FF0000"/>
                </a:solidFill>
                <a:ea typeface="Times New Roman"/>
              </a:rPr>
              <a:t>S</a:t>
            </a:r>
          </a:p>
          <a:p>
            <a:pPr algn="ctr"/>
            <a:r>
              <a:rPr lang="es-MX" b="1" u="sng" dirty="0">
                <a:solidFill>
                  <a:srgbClr val="FF0000"/>
                </a:solidFill>
                <a:ea typeface="Times New Roman"/>
              </a:rPr>
              <a:t>Líquidas: </a:t>
            </a:r>
          </a:p>
          <a:p>
            <a:pPr algn="ctr"/>
            <a:r>
              <a:rPr lang="es-MX" dirty="0">
                <a:solidFill>
                  <a:srgbClr val="FF0000"/>
                </a:solidFill>
                <a:ea typeface="Times New Roman"/>
              </a:rPr>
              <a:t>Aguas oleosas, </a:t>
            </a:r>
            <a:r>
              <a:rPr lang="es-MX" u="sng" dirty="0">
                <a:solidFill>
                  <a:srgbClr val="FF0000"/>
                </a:solidFill>
                <a:ea typeface="Times New Roman"/>
              </a:rPr>
              <a:t>Aguas sulfurosas, Aguas sulfurosas alcalinas</a:t>
            </a:r>
          </a:p>
        </p:txBody>
      </p:sp>
      <p:grpSp>
        <p:nvGrpSpPr>
          <p:cNvPr id="7" name="Grupo 6">
            <a:extLst>
              <a:ext uri="{FF2B5EF4-FFF2-40B4-BE49-F238E27FC236}">
                <a16:creationId xmlns:a16="http://schemas.microsoft.com/office/drawing/2014/main" id="{F315A120-6EE6-4B99-89FB-3995E42DFBC4}"/>
              </a:ext>
            </a:extLst>
          </p:cNvPr>
          <p:cNvGrpSpPr/>
          <p:nvPr/>
        </p:nvGrpSpPr>
        <p:grpSpPr>
          <a:xfrm>
            <a:off x="5196343" y="3866417"/>
            <a:ext cx="6288560" cy="1655589"/>
            <a:chOff x="5574416" y="3132120"/>
            <a:chExt cx="6272210" cy="1655589"/>
          </a:xfrm>
        </p:grpSpPr>
        <p:sp>
          <p:nvSpPr>
            <p:cNvPr id="18" name="Rectángulo 17">
              <a:extLst>
                <a:ext uri="{FF2B5EF4-FFF2-40B4-BE49-F238E27FC236}">
                  <a16:creationId xmlns:a16="http://schemas.microsoft.com/office/drawing/2014/main" id="{9695CDD2-6310-4EDD-BEB5-D54467ACE969}"/>
                </a:ext>
              </a:extLst>
            </p:cNvPr>
            <p:cNvSpPr/>
            <p:nvPr/>
          </p:nvSpPr>
          <p:spPr>
            <a:xfrm>
              <a:off x="5609883" y="3218049"/>
              <a:ext cx="6236743" cy="1569660"/>
            </a:xfrm>
            <a:prstGeom prst="rect">
              <a:avLst/>
            </a:prstGeom>
          </p:spPr>
          <p:txBody>
            <a:bodyPr wrap="square">
              <a:spAutoFit/>
            </a:bodyPr>
            <a:lstStyle/>
            <a:p>
              <a:pPr algn="just"/>
              <a:r>
                <a:rPr lang="es-US" sz="2400" dirty="0">
                  <a:latin typeface="Arial" panose="020B0604020202020204" pitchFamily="34" charset="0"/>
                  <a:ea typeface="Calibri" panose="020F0502020204030204" pitchFamily="34" charset="0"/>
                </a:rPr>
                <a:t>No existen en estos momentos las </a:t>
              </a:r>
              <a:r>
                <a:rPr lang="es-US" sz="2400" b="1" dirty="0">
                  <a:latin typeface="Arial" panose="020B0604020202020204" pitchFamily="34" charset="0"/>
                  <a:ea typeface="Calibri" panose="020F0502020204030204" pitchFamily="34" charset="0"/>
                </a:rPr>
                <a:t>condiciones tecnológicas </a:t>
              </a:r>
              <a:r>
                <a:rPr lang="es-US" sz="2400" dirty="0">
                  <a:latin typeface="Arial" panose="020B0604020202020204" pitchFamily="34" charset="0"/>
                  <a:ea typeface="Calibri" panose="020F0502020204030204" pitchFamily="34" charset="0"/>
                </a:rPr>
                <a:t>necesarias para la mitigación del </a:t>
              </a:r>
              <a:r>
                <a:rPr lang="es-US" sz="2400" b="1" dirty="0">
                  <a:latin typeface="Arial" panose="020B0604020202020204" pitchFamily="34" charset="0"/>
                  <a:ea typeface="Calibri" panose="020F0502020204030204" pitchFamily="34" charset="0"/>
                </a:rPr>
                <a:t>impacto medioambiental </a:t>
              </a:r>
              <a:r>
                <a:rPr lang="es-US" sz="2400" dirty="0">
                  <a:latin typeface="Arial" panose="020B0604020202020204" pitchFamily="34" charset="0"/>
                  <a:ea typeface="Calibri" panose="020F0502020204030204" pitchFamily="34" charset="0"/>
                </a:rPr>
                <a:t>que estos producen.</a:t>
              </a:r>
              <a:endParaRPr lang="es-US" sz="2400" dirty="0"/>
            </a:p>
          </p:txBody>
        </p:sp>
        <p:sp>
          <p:nvSpPr>
            <p:cNvPr id="3" name="Rectángulo: esquinas redondeadas 2">
              <a:extLst>
                <a:ext uri="{FF2B5EF4-FFF2-40B4-BE49-F238E27FC236}">
                  <a16:creationId xmlns:a16="http://schemas.microsoft.com/office/drawing/2014/main" id="{A02C914D-DE31-4A86-AEBE-3AA54B69D663}"/>
                </a:ext>
              </a:extLst>
            </p:cNvPr>
            <p:cNvSpPr/>
            <p:nvPr/>
          </p:nvSpPr>
          <p:spPr>
            <a:xfrm>
              <a:off x="5574416" y="3132120"/>
              <a:ext cx="6272210" cy="165558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s-MX" sz="2000"/>
            </a:p>
          </p:txBody>
        </p:sp>
      </p:grpSp>
    </p:spTree>
    <p:extLst>
      <p:ext uri="{BB962C8B-B14F-4D97-AF65-F5344CB8AC3E}">
        <p14:creationId xmlns:p14="http://schemas.microsoft.com/office/powerpoint/2010/main" val="334429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D8066-1172-4363-AB2E-3754001E1BA7}"/>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PRIMERA FUNCIÓN</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73F6359D-797F-40C8-9E6D-AF00FC86F020}"/>
                  </a:ext>
                </a:extLst>
              </p:cNvPr>
              <p:cNvSpPr/>
              <p:nvPr/>
            </p:nvSpPr>
            <p:spPr>
              <a:xfrm>
                <a:off x="3152651" y="2001666"/>
                <a:ext cx="6084678" cy="5222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_tradnl" sz="2400" i="0">
                          <a:latin typeface="Cambria Math" panose="02040503050406030204" pitchFamily="18" charset="0"/>
                        </a:rPr>
                        <m:t>Acidez</m:t>
                      </m:r>
                      <m:r>
                        <a:rPr lang="es-ES_tradnl" sz="2400" i="0">
                          <a:latin typeface="Cambria Math" panose="02040503050406030204" pitchFamily="18" charset="0"/>
                        </a:rPr>
                        <m:t> </m:t>
                      </m:r>
                      <m:r>
                        <m:rPr>
                          <m:sty m:val="p"/>
                        </m:rPr>
                        <a:rPr lang="es-ES_tradnl" sz="2400" i="0">
                          <a:latin typeface="Cambria Math" panose="02040503050406030204" pitchFamily="18" charset="0"/>
                        </a:rPr>
                        <m:t>Final</m:t>
                      </m:r>
                      <m:r>
                        <a:rPr lang="es-ES" sz="2400" i="0">
                          <a:latin typeface="Cambria Math" panose="02040503050406030204" pitchFamily="18" charset="0"/>
                        </a:rPr>
                        <m:t>=</m:t>
                      </m:r>
                      <m:d>
                        <m:dPr>
                          <m:begChr m:val="["/>
                          <m:endChr m:val="]"/>
                          <m:ctrlPr>
                            <a:rPr lang="es-MX" sz="2400" i="1">
                              <a:latin typeface="Cambria Math" panose="02040503050406030204" pitchFamily="18" charset="0"/>
                            </a:rPr>
                          </m:ctrlPr>
                        </m:dPr>
                        <m:e>
                          <m:r>
                            <a:rPr lang="es-ES" sz="2400" i="0">
                              <a:latin typeface="Cambria Math" panose="02040503050406030204" pitchFamily="18" charset="0"/>
                            </a:rPr>
                            <m:t>(</m:t>
                          </m:r>
                          <m:sSub>
                            <m:sSubPr>
                              <m:ctrlPr>
                                <a:rPr lang="es-MX" sz="2400" i="1">
                                  <a:latin typeface="Cambria Math" panose="02040503050406030204" pitchFamily="18" charset="0"/>
                                </a:rPr>
                              </m:ctrlPr>
                            </m:sSubPr>
                            <m:e>
                              <m:r>
                                <m:rPr>
                                  <m:sty m:val="p"/>
                                </m:rPr>
                                <a:rPr lang="es-ES_tradnl" sz="2400" i="0">
                                  <a:latin typeface="Cambria Math" panose="02040503050406030204" pitchFamily="18" charset="0"/>
                                </a:rPr>
                                <m:t>C</m:t>
                              </m:r>
                            </m:e>
                            <m:sub>
                              <m:sSub>
                                <m:sSubPr>
                                  <m:ctrlPr>
                                    <a:rPr lang="es-MX" sz="2400" i="1">
                                      <a:latin typeface="Cambria Math" panose="02040503050406030204" pitchFamily="18" charset="0"/>
                                    </a:rPr>
                                  </m:ctrlPr>
                                </m:sSubPr>
                                <m:e>
                                  <m:r>
                                    <m:rPr>
                                      <m:sty m:val="p"/>
                                    </m:rPr>
                                    <a:rPr lang="es-ES_tradnl" sz="2400" i="0">
                                      <a:latin typeface="Cambria Math" panose="02040503050406030204" pitchFamily="18" charset="0"/>
                                    </a:rPr>
                                    <m:t>RCOOH</m:t>
                                  </m:r>
                                </m:e>
                                <m:sub>
                                  <m:r>
                                    <a:rPr lang="es-ES" sz="2400" i="0">
                                      <a:latin typeface="Cambria Math" panose="02040503050406030204" pitchFamily="18" charset="0"/>
                                    </a:rPr>
                                    <m:t>0</m:t>
                                  </m:r>
                                </m:sub>
                              </m:sSub>
                            </m:sub>
                          </m:sSub>
                          <m:r>
                            <a:rPr lang="es-ES" sz="2400" i="0">
                              <a:latin typeface="Cambria Math" panose="02040503050406030204" pitchFamily="18" charset="0"/>
                            </a:rPr>
                            <m:t> − </m:t>
                          </m:r>
                          <m:r>
                            <m:rPr>
                              <m:sty m:val="p"/>
                            </m:rPr>
                            <a:rPr lang="es-ES_tradnl" sz="2400" i="0">
                              <a:latin typeface="Cambria Math" panose="02040503050406030204" pitchFamily="18" charset="0"/>
                            </a:rPr>
                            <m:t>t</m:t>
                          </m:r>
                          <m:r>
                            <a:rPr lang="es-ES" sz="2400" i="0">
                              <a:latin typeface="Cambria Math" panose="02040503050406030204" pitchFamily="18" charset="0"/>
                            </a:rPr>
                            <m:t>∗</m:t>
                          </m:r>
                          <m:sSub>
                            <m:sSubPr>
                              <m:ctrlPr>
                                <a:rPr lang="es-MX" sz="2400" i="1">
                                  <a:latin typeface="Cambria Math" panose="02040503050406030204" pitchFamily="18" charset="0"/>
                                </a:rPr>
                              </m:ctrlPr>
                            </m:sSubPr>
                            <m:e>
                              <m:r>
                                <m:rPr>
                                  <m:sty m:val="p"/>
                                </m:rPr>
                                <a:rPr lang="es-ES_tradnl" sz="2400" i="0">
                                  <a:latin typeface="Cambria Math" panose="02040503050406030204" pitchFamily="18" charset="0"/>
                                </a:rPr>
                                <m:t>C</m:t>
                              </m:r>
                            </m:e>
                            <m:sub>
                              <m:sSub>
                                <m:sSubPr>
                                  <m:ctrlPr>
                                    <a:rPr lang="es-MX" sz="2400" i="1">
                                      <a:latin typeface="Cambria Math" panose="02040503050406030204" pitchFamily="18" charset="0"/>
                                    </a:rPr>
                                  </m:ctrlPr>
                                </m:sSubPr>
                                <m:e>
                                  <m:r>
                                    <m:rPr>
                                      <m:sty m:val="p"/>
                                    </m:rPr>
                                    <a:rPr lang="es-ES_tradnl" sz="2400" i="0">
                                      <a:latin typeface="Cambria Math" panose="02040503050406030204" pitchFamily="18" charset="0"/>
                                    </a:rPr>
                                    <m:t>ROOH</m:t>
                                  </m:r>
                                </m:e>
                                <m:sub>
                                  <m:r>
                                    <m:rPr>
                                      <m:sty m:val="p"/>
                                    </m:rPr>
                                    <a:rPr lang="es-ES_tradnl" sz="2400" i="0">
                                      <a:latin typeface="Cambria Math" panose="02040503050406030204" pitchFamily="18" charset="0"/>
                                    </a:rPr>
                                    <m:t>reacci</m:t>
                                  </m:r>
                                  <m:r>
                                    <a:rPr lang="es-ES" sz="2400" i="0">
                                      <a:latin typeface="Cambria Math" panose="02040503050406030204" pitchFamily="18" charset="0"/>
                                    </a:rPr>
                                    <m:t>ó</m:t>
                                  </m:r>
                                  <m:r>
                                    <m:rPr>
                                      <m:sty m:val="p"/>
                                    </m:rPr>
                                    <a:rPr lang="es-ES_tradnl" sz="2400" i="0">
                                      <a:latin typeface="Cambria Math" panose="02040503050406030204" pitchFamily="18" charset="0"/>
                                    </a:rPr>
                                    <m:t>n</m:t>
                                  </m:r>
                                </m:sub>
                              </m:sSub>
                            </m:sub>
                          </m:sSub>
                          <m:r>
                            <a:rPr lang="es-ES" sz="2400" i="0">
                              <a:latin typeface="Cambria Math" panose="02040503050406030204" pitchFamily="18" charset="0"/>
                            </a:rPr>
                            <m:t>)</m:t>
                          </m:r>
                        </m:e>
                      </m:d>
                    </m:oMath>
                  </m:oMathPara>
                </a14:m>
                <a:endParaRPr lang="es-MX" sz="2400" dirty="0"/>
              </a:p>
            </p:txBody>
          </p:sp>
        </mc:Choice>
        <mc:Fallback xmlns="">
          <p:sp>
            <p:nvSpPr>
              <p:cNvPr id="3" name="Rectángulo 2">
                <a:extLst>
                  <a:ext uri="{FF2B5EF4-FFF2-40B4-BE49-F238E27FC236}">
                    <a16:creationId xmlns:a16="http://schemas.microsoft.com/office/drawing/2014/main" id="{73F6359D-797F-40C8-9E6D-AF00FC86F020}"/>
                  </a:ext>
                </a:extLst>
              </p:cNvPr>
              <p:cNvSpPr>
                <a:spLocks noRot="1" noChangeAspect="1" noMove="1" noResize="1" noEditPoints="1" noAdjustHandles="1" noChangeArrowheads="1" noChangeShapeType="1" noTextEdit="1"/>
              </p:cNvSpPr>
              <p:nvPr/>
            </p:nvSpPr>
            <p:spPr>
              <a:xfrm>
                <a:off x="3152651" y="2001666"/>
                <a:ext cx="6084678" cy="522259"/>
              </a:xfrm>
              <a:prstGeom prst="rect">
                <a:avLst/>
              </a:prstGeom>
              <a:blipFill>
                <a:blip r:embed="rId2"/>
                <a:stretch>
                  <a:fillRect/>
                </a:stretch>
              </a:blipFill>
            </p:spPr>
            <p:txBody>
              <a:bodyPr/>
              <a:lstStyle/>
              <a:p>
                <a:r>
                  <a:rPr lang="es-MX">
                    <a:noFill/>
                  </a:rPr>
                  <a:t> </a:t>
                </a:r>
              </a:p>
            </p:txBody>
          </p:sp>
        </mc:Fallback>
      </mc:AlternateContent>
      <p:grpSp>
        <p:nvGrpSpPr>
          <p:cNvPr id="7" name="Grupo 6">
            <a:extLst>
              <a:ext uri="{FF2B5EF4-FFF2-40B4-BE49-F238E27FC236}">
                <a16:creationId xmlns:a16="http://schemas.microsoft.com/office/drawing/2014/main" id="{5DFAE364-867B-4AF9-A3D2-0DD2BCC50086}"/>
              </a:ext>
            </a:extLst>
          </p:cNvPr>
          <p:cNvGrpSpPr/>
          <p:nvPr/>
        </p:nvGrpSpPr>
        <p:grpSpPr>
          <a:xfrm>
            <a:off x="2051614" y="3123449"/>
            <a:ext cx="8286751" cy="2421253"/>
            <a:chOff x="2193680" y="2788231"/>
            <a:chExt cx="8286751" cy="2421253"/>
          </a:xfrm>
        </p:grpSpPr>
        <p:sp>
          <p:nvSpPr>
            <p:cNvPr id="6" name="Rectángulo 5">
              <a:extLst>
                <a:ext uri="{FF2B5EF4-FFF2-40B4-BE49-F238E27FC236}">
                  <a16:creationId xmlns:a16="http://schemas.microsoft.com/office/drawing/2014/main" id="{D429A5C3-9E83-4601-8D51-222113E03DD9}"/>
                </a:ext>
              </a:extLst>
            </p:cNvPr>
            <p:cNvSpPr/>
            <p:nvPr/>
          </p:nvSpPr>
          <p:spPr>
            <a:xfrm>
              <a:off x="2193680" y="2788231"/>
              <a:ext cx="8286751" cy="2421253"/>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C10E9F0-DA23-4565-9F7E-307D7D8279C1}"/>
                    </a:ext>
                  </a:extLst>
                </p:cNvPr>
                <p:cNvSpPr/>
                <p:nvPr/>
              </p:nvSpPr>
              <p:spPr>
                <a:xfrm>
                  <a:off x="2317207" y="2904425"/>
                  <a:ext cx="8070767" cy="668453"/>
                </a:xfrm>
                <a:prstGeom prst="rect">
                  <a:avLst/>
                </a:prstGeom>
                <a:ln w="28575">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rPr>
                          <m:t>𝐴𝑐𝑖𝑑𝑒𝑧</m:t>
                        </m:r>
                        <m:r>
                          <a:rPr lang="es-MX" sz="2400" i="0">
                            <a:latin typeface="Cambria Math" panose="02040503050406030204" pitchFamily="18" charset="0"/>
                          </a:rPr>
                          <m:t> </m:t>
                        </m:r>
                        <m:r>
                          <a:rPr lang="es-MX" sz="2400" i="1">
                            <a:latin typeface="Cambria Math" panose="02040503050406030204" pitchFamily="18" charset="0"/>
                          </a:rPr>
                          <m:t>𝐹𝑖𝑛𝑎𝑙</m:t>
                        </m:r>
                        <m:r>
                          <a:rPr lang="es-MX" sz="2400" i="0">
                            <a:latin typeface="Cambria Math" panose="02040503050406030204" pitchFamily="18" charset="0"/>
                          </a:rPr>
                          <m:t>=</m:t>
                        </m:r>
                        <m:d>
                          <m:dPr>
                            <m:begChr m:val="["/>
                            <m:endChr m:val="]"/>
                            <m:ctrlPr>
                              <a:rPr lang="es-MX" sz="2400" i="1">
                                <a:latin typeface="Cambria Math" panose="02040503050406030204" pitchFamily="18" charset="0"/>
                              </a:rPr>
                            </m:ctrlPr>
                          </m:dPr>
                          <m:e>
                            <m:d>
                              <m:dPr>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𝑅𝐶𝑂𝑂𝐻</m:t>
                                        </m:r>
                                      </m:e>
                                      <m:sub>
                                        <m:r>
                                          <a:rPr lang="es-MX" sz="2400" i="0">
                                            <a:latin typeface="Cambria Math" panose="02040503050406030204" pitchFamily="18" charset="0"/>
                                          </a:rPr>
                                          <m:t>0</m:t>
                                        </m:r>
                                      </m:sub>
                                    </m:sSub>
                                  </m:sub>
                                </m:sSub>
                                <m:r>
                                  <a:rPr lang="es-MX" sz="2400" i="0">
                                    <a:latin typeface="Cambria Math" panose="02040503050406030204" pitchFamily="18" charset="0"/>
                                  </a:rPr>
                                  <m:t> − </m:t>
                                </m:r>
                                <m:r>
                                  <a:rPr lang="es-MX" sz="2400" i="1">
                                    <a:latin typeface="Cambria Math" panose="02040503050406030204" pitchFamily="18" charset="0"/>
                                  </a:rPr>
                                  <m:t>𝑡</m:t>
                                </m:r>
                                <m:r>
                                  <a:rPr lang="es-MX" sz="2400" i="0">
                                    <a:latin typeface="Cambria Math" panose="02040503050406030204" pitchFamily="18" charset="0"/>
                                  </a:rPr>
                                  <m:t>∗0,99</m:t>
                                </m:r>
                                <m:sSup>
                                  <m:sSupPr>
                                    <m:ctrlPr>
                                      <a:rPr lang="es-MX" sz="2400" i="1">
                                        <a:latin typeface="Cambria Math" panose="02040503050406030204" pitchFamily="18" charset="0"/>
                                      </a:rPr>
                                    </m:ctrlPr>
                                  </m:sSupPr>
                                  <m:e>
                                    <m:r>
                                      <a:rPr lang="es-MX" sz="2400" i="1">
                                        <a:latin typeface="Cambria Math" panose="02040503050406030204" pitchFamily="18" charset="0"/>
                                      </a:rPr>
                                      <m:t>𝑒</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0,16</m:t>
                                        </m:r>
                                      </m:num>
                                      <m:den>
                                        <m:r>
                                          <a:rPr lang="es-MX" sz="2400" i="1">
                                            <a:latin typeface="Cambria Math" panose="02040503050406030204" pitchFamily="18" charset="0"/>
                                          </a:rPr>
                                          <m:t>𝑇</m:t>
                                        </m:r>
                                      </m:den>
                                    </m:f>
                                  </m:sup>
                                </m:s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𝑅𝐶𝑂𝑂𝐻</m:t>
                                    </m:r>
                                  </m:sub>
                                  <m:sup>
                                    <m:r>
                                      <a:rPr lang="es-MX" sz="2400" i="0">
                                        <a:latin typeface="Cambria Math" panose="02040503050406030204" pitchFamily="18" charset="0"/>
                                      </a:rPr>
                                      <m:t>0,226</m:t>
                                    </m:r>
                                  </m:sup>
                                </m:sSub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𝑁𝑎𝑂𝐻</m:t>
                                    </m:r>
                                  </m:sub>
                                  <m:sup>
                                    <m:r>
                                      <a:rPr lang="es-MX" sz="2400" i="0">
                                        <a:latin typeface="Cambria Math" panose="02040503050406030204" pitchFamily="18" charset="0"/>
                                      </a:rPr>
                                      <m:t>1,158</m:t>
                                    </m:r>
                                  </m:sup>
                                </m:sSubSup>
                              </m:e>
                            </m:d>
                          </m:e>
                        </m:d>
                      </m:oMath>
                    </m:oMathPara>
                  </a14:m>
                  <a:endParaRPr lang="es-MX" sz="2400" dirty="0"/>
                </a:p>
              </p:txBody>
            </p:sp>
          </mc:Choice>
          <mc:Fallback xmlns="">
            <p:sp>
              <p:nvSpPr>
                <p:cNvPr id="4" name="Rectángulo 3">
                  <a:extLst>
                    <a:ext uri="{FF2B5EF4-FFF2-40B4-BE49-F238E27FC236}">
                      <a16:creationId xmlns:a16="http://schemas.microsoft.com/office/drawing/2014/main" id="{2C10E9F0-DA23-4565-9F7E-307D7D8279C1}"/>
                    </a:ext>
                  </a:extLst>
                </p:cNvPr>
                <p:cNvSpPr>
                  <a:spLocks noRot="1" noChangeAspect="1" noMove="1" noResize="1" noEditPoints="1" noAdjustHandles="1" noChangeArrowheads="1" noChangeShapeType="1" noTextEdit="1"/>
                </p:cNvSpPr>
                <p:nvPr/>
              </p:nvSpPr>
              <p:spPr>
                <a:xfrm>
                  <a:off x="2317207" y="2904425"/>
                  <a:ext cx="8070767" cy="668453"/>
                </a:xfrm>
                <a:prstGeom prst="rect">
                  <a:avLst/>
                </a:prstGeom>
                <a:blipFill>
                  <a:blip r:embed="rId3"/>
                  <a:stretch>
                    <a:fillRect/>
                  </a:stretch>
                </a:blipFill>
                <a:ln w="28575">
                  <a:solidFill>
                    <a:schemeClr val="bg1"/>
                  </a:solidFill>
                </a:ln>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56D0D75-80A8-4574-A5A4-5B98733666A7}"/>
                    </a:ext>
                  </a:extLst>
                </p:cNvPr>
                <p:cNvSpPr/>
                <p:nvPr/>
              </p:nvSpPr>
              <p:spPr>
                <a:xfrm>
                  <a:off x="2412973" y="3506926"/>
                  <a:ext cx="7879631" cy="1686616"/>
                </a:xfrm>
                <a:prstGeom prst="rect">
                  <a:avLst/>
                </a:prstGeom>
              </p:spPr>
              <p:txBody>
                <a:bodyPr wrap="square">
                  <a:spAutoFit/>
                </a:bodyPr>
                <a:lstStyle/>
                <a:p>
                  <a:pPr algn="ctr">
                    <a:lnSpc>
                      <a:spcPct val="150000"/>
                    </a:lnSpc>
                    <a:spcAft>
                      <a:spcPts val="0"/>
                    </a:spcAft>
                  </a:pPr>
                  <a:r>
                    <a:rPr lang="es-ES_tradnl" sz="2800" b="1" u="sng" dirty="0">
                      <a:latin typeface="Arial" panose="020B0604020202020204" pitchFamily="34" charset="0"/>
                      <a:ea typeface="Times New Roman" panose="02020603050405020304" pitchFamily="18" charset="0"/>
                      <a:cs typeface="Arial" panose="020B0604020202020204" pitchFamily="34" charset="0"/>
                    </a:rPr>
                    <a:t>Restricciones:</a:t>
                  </a:r>
                  <a:endParaRPr lang="es-MX" sz="2800" b="1" u="sng" dirty="0">
                    <a:latin typeface="Arial" panose="020B0604020202020204" pitchFamily="34" charset="0"/>
                    <a:ea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Acidez</m:t>
                        </m:r>
                        <m:r>
                          <a:rPr lang="es-ES_tradnl" sz="2800">
                            <a:latin typeface="Cambria Math" panose="02040503050406030204" pitchFamily="18" charset="0"/>
                            <a:ea typeface="Times New Roman" panose="02020603050405020304" pitchFamily="18" charset="0"/>
                            <a:cs typeface="Arial" panose="020B0604020202020204" pitchFamily="34" charset="0"/>
                          </a:rPr>
                          <m:t> </m:t>
                        </m:r>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Final</m:t>
                        </m:r>
                        <m:r>
                          <a:rPr lang="es-ES_tradnl" sz="2800">
                            <a:latin typeface="Cambria Math" panose="02040503050406030204" pitchFamily="18" charset="0"/>
                            <a:ea typeface="Times New Roman" panose="02020603050405020304" pitchFamily="18" charset="0"/>
                            <a:cs typeface="Arial" panose="020B0604020202020204" pitchFamily="34" charset="0"/>
                          </a:rPr>
                          <m:t>&lt;0,011 </m:t>
                        </m:r>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mgKOH</m:t>
                        </m:r>
                        <m:r>
                          <a:rPr lang="es-ES_tradnl" sz="2800" i="1">
                            <a:latin typeface="Cambria Math" panose="02040503050406030204" pitchFamily="18" charset="0"/>
                            <a:ea typeface="Times New Roman" panose="02020603050405020304" pitchFamily="18" charset="0"/>
                            <a:cs typeface="Arial" panose="020B0604020202020204" pitchFamily="34" charset="0"/>
                          </a:rPr>
                          <m:t>∗</m:t>
                        </m:r>
                        <m:sSubSup>
                          <m:sSubSupPr>
                            <m:ctrlPr>
                              <a:rPr lang="es-MX" sz="2800" i="1" smtClean="0">
                                <a:effectLst/>
                                <a:latin typeface="Cambria Math" panose="02040503050406030204" pitchFamily="18" charset="0"/>
                                <a:cs typeface="Arial" panose="020B0604020202020204" pitchFamily="34" charset="0"/>
                              </a:rPr>
                            </m:ctrlPr>
                          </m:sSubSupPr>
                          <m:e>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g</m:t>
                            </m:r>
                          </m:e>
                          <m:sub>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jet</m:t>
                            </m:r>
                            <m:r>
                              <a:rPr lang="es-ES_tradnl" sz="2800" i="1">
                                <a:latin typeface="Cambria Math" panose="02040503050406030204" pitchFamily="18" charset="0"/>
                                <a:ea typeface="Times New Roman" panose="02020603050405020304" pitchFamily="18" charset="0"/>
                                <a:cs typeface="Arial" panose="020B0604020202020204" pitchFamily="34" charset="0"/>
                              </a:rPr>
                              <m:t>−</m:t>
                            </m:r>
                            <m:r>
                              <m:rPr>
                                <m:sty m:val="p"/>
                              </m:rPr>
                              <a:rPr lang="es-ES_tradnl" sz="2800">
                                <a:latin typeface="Cambria Math" panose="02040503050406030204" pitchFamily="18" charset="0"/>
                                <a:ea typeface="Times New Roman" panose="02020603050405020304" pitchFamily="18" charset="0"/>
                                <a:cs typeface="Arial" panose="020B0604020202020204" pitchFamily="34" charset="0"/>
                              </a:rPr>
                              <m:t>A</m:t>
                            </m:r>
                            <m:r>
                              <a:rPr lang="es-ES_tradnl" sz="2800">
                                <a:latin typeface="Cambria Math" panose="02040503050406030204" pitchFamily="18" charset="0"/>
                                <a:ea typeface="Times New Roman" panose="02020603050405020304" pitchFamily="18" charset="0"/>
                                <a:cs typeface="Arial" panose="020B0604020202020204" pitchFamily="34" charset="0"/>
                              </a:rPr>
                              <m:t>1</m:t>
                            </m:r>
                          </m:sub>
                          <m:sup>
                            <m:r>
                              <a:rPr lang="es-ES_tradnl" sz="2800" i="1">
                                <a:latin typeface="Cambria Math" panose="02040503050406030204" pitchFamily="18" charset="0"/>
                                <a:ea typeface="Times New Roman" panose="02020603050405020304" pitchFamily="18" charset="0"/>
                                <a:cs typeface="Arial" panose="020B0604020202020204" pitchFamily="34" charset="0"/>
                              </a:rPr>
                              <m:t>−</m:t>
                            </m:r>
                            <m:r>
                              <a:rPr lang="es-ES_tradnl" sz="2800">
                                <a:latin typeface="Cambria Math" panose="02040503050406030204" pitchFamily="18" charset="0"/>
                                <a:ea typeface="Times New Roman" panose="02020603050405020304" pitchFamily="18" charset="0"/>
                                <a:cs typeface="Arial" panose="020B0604020202020204" pitchFamily="34" charset="0"/>
                              </a:rPr>
                              <m:t>1</m:t>
                            </m:r>
                          </m:sup>
                        </m:sSubSup>
                      </m:oMath>
                    </m:oMathPara>
                  </a14:m>
                  <a:endParaRPr lang="es-ES_tradnl" sz="2800" dirty="0">
                    <a:latin typeface="Arial" panose="020B0604020202020204" pitchFamily="34" charset="0"/>
                    <a:ea typeface="Times New Roman" panose="02020603050405020304" pitchFamily="18" charset="0"/>
                  </a:endParaRPr>
                </a:p>
                <a:p>
                  <a:pPr algn="ctr"/>
                  <a:r>
                    <a:rPr lang="es-MX" sz="2800" b="1" dirty="0"/>
                    <a:t>  </a:t>
                  </a:r>
                  <a14:m>
                    <m:oMath xmlns:m="http://schemas.openxmlformats.org/officeDocument/2006/math">
                      <m:sSub>
                        <m:sSubPr>
                          <m:ctrlPr>
                            <a:rPr lang="es-MX" sz="2800" b="1" i="1">
                              <a:latin typeface="Cambria Math" panose="02040503050406030204" pitchFamily="18" charset="0"/>
                            </a:rPr>
                          </m:ctrlPr>
                        </m:sSubPr>
                        <m:e>
                          <m:r>
                            <a:rPr lang="es-ES_tradnl" sz="2800" b="1" i="1">
                              <a:latin typeface="Cambria Math" panose="02040503050406030204" pitchFamily="18" charset="0"/>
                            </a:rPr>
                            <m:t>𝑪</m:t>
                          </m:r>
                        </m:e>
                        <m:sub>
                          <m:r>
                            <a:rPr lang="es-ES_tradnl" sz="2800" b="1" i="1">
                              <a:latin typeface="Cambria Math" panose="02040503050406030204" pitchFamily="18" charset="0"/>
                            </a:rPr>
                            <m:t>𝑹𝑪𝑶𝑶𝑯</m:t>
                          </m:r>
                        </m:sub>
                      </m:sSub>
                      <m:r>
                        <a:rPr lang="es-ES_tradnl" sz="2800" b="1">
                          <a:latin typeface="Cambria Math" panose="02040503050406030204" pitchFamily="18" charset="0"/>
                        </a:rPr>
                        <m:t>&lt;</m:t>
                      </m:r>
                      <m:r>
                        <a:rPr lang="es-ES_tradnl" sz="2800" b="1" i="1">
                          <a:latin typeface="Cambria Math" panose="02040503050406030204" pitchFamily="18" charset="0"/>
                        </a:rPr>
                        <m:t>𝟏</m:t>
                      </m:r>
                      <m:r>
                        <a:rPr lang="es-ES_tradnl" sz="2800" b="1">
                          <a:latin typeface="Cambria Math" panose="02040503050406030204" pitchFamily="18" charset="0"/>
                        </a:rPr>
                        <m:t>,</m:t>
                      </m:r>
                      <m:r>
                        <a:rPr lang="es-ES_tradnl" sz="2800" b="1" i="1">
                          <a:latin typeface="Cambria Math" panose="02040503050406030204" pitchFamily="18" charset="0"/>
                        </a:rPr>
                        <m:t>𝟎𝟐</m:t>
                      </m:r>
                      <m:r>
                        <a:rPr lang="es-ES_tradnl" sz="2800" b="1" i="1">
                          <a:latin typeface="Cambria Math" panose="02040503050406030204" pitchFamily="18" charset="0"/>
                        </a:rPr>
                        <m:t>∗</m:t>
                      </m:r>
                      <m:sSup>
                        <m:sSupPr>
                          <m:ctrlPr>
                            <a:rPr lang="es-MX" sz="2800" b="1" i="1">
                              <a:latin typeface="Cambria Math" panose="02040503050406030204" pitchFamily="18" charset="0"/>
                            </a:rPr>
                          </m:ctrlPr>
                        </m:sSupPr>
                        <m:e>
                          <m:r>
                            <a:rPr lang="es-ES_tradnl" sz="2800" b="1" i="1">
                              <a:latin typeface="Cambria Math" panose="02040503050406030204" pitchFamily="18" charset="0"/>
                            </a:rPr>
                            <m:t>𝟏𝟎</m:t>
                          </m:r>
                        </m:e>
                        <m:sup>
                          <m:r>
                            <a:rPr lang="es-ES_tradnl" sz="2800" b="1" i="1">
                              <a:latin typeface="Cambria Math" panose="02040503050406030204" pitchFamily="18" charset="0"/>
                            </a:rPr>
                            <m:t>−</m:t>
                          </m:r>
                          <m:r>
                            <a:rPr lang="es-ES_tradnl" sz="2800" b="1" i="1">
                              <a:latin typeface="Cambria Math" panose="02040503050406030204" pitchFamily="18" charset="0"/>
                            </a:rPr>
                            <m:t>𝟏𝟒</m:t>
                          </m:r>
                        </m:sup>
                      </m:sSup>
                      <m:r>
                        <a:rPr lang="es-ES_tradnl" sz="2800" b="1" i="1">
                          <a:latin typeface="Cambria Math" panose="02040503050406030204" pitchFamily="18" charset="0"/>
                        </a:rPr>
                        <m:t>𝒎𝒐𝒍</m:t>
                      </m:r>
                      <m:r>
                        <a:rPr lang="es-ES_tradnl" sz="2800" b="1" i="1">
                          <a:latin typeface="Cambria Math" panose="02040503050406030204" pitchFamily="18" charset="0"/>
                        </a:rPr>
                        <m:t>∗</m:t>
                      </m:r>
                      <m:sSup>
                        <m:sSupPr>
                          <m:ctrlPr>
                            <a:rPr lang="es-MX" sz="2800" b="1" i="1">
                              <a:latin typeface="Cambria Math" panose="02040503050406030204" pitchFamily="18" charset="0"/>
                            </a:rPr>
                          </m:ctrlPr>
                        </m:sSupPr>
                        <m:e>
                          <m:r>
                            <a:rPr lang="es-ES_tradnl" sz="2800" b="1" i="1">
                              <a:latin typeface="Cambria Math" panose="02040503050406030204" pitchFamily="18" charset="0"/>
                            </a:rPr>
                            <m:t>𝑳</m:t>
                          </m:r>
                        </m:e>
                        <m:sup>
                          <m:r>
                            <a:rPr lang="es-ES_tradnl" sz="2800" b="1" i="1">
                              <a:latin typeface="Cambria Math" panose="02040503050406030204" pitchFamily="18" charset="0"/>
                            </a:rPr>
                            <m:t>−</m:t>
                          </m:r>
                          <m:r>
                            <a:rPr lang="es-ES_tradnl" sz="2800" b="1" i="1">
                              <a:latin typeface="Cambria Math" panose="02040503050406030204" pitchFamily="18" charset="0"/>
                            </a:rPr>
                            <m:t>𝟏</m:t>
                          </m:r>
                        </m:sup>
                      </m:sSup>
                    </m:oMath>
                  </a14:m>
                  <a:r>
                    <a:rPr lang="es-ES_tradnl" sz="2800" b="1" dirty="0">
                      <a:latin typeface="Arial" panose="020B0604020202020204" pitchFamily="34" charset="0"/>
                      <a:ea typeface="Times New Roman" panose="02020603050405020304" pitchFamily="18" charset="0"/>
                    </a:rPr>
                    <a:t> </a:t>
                  </a:r>
                  <a:endParaRPr lang="es-MX" sz="2800" b="1" dirty="0"/>
                </a:p>
              </p:txBody>
            </p:sp>
          </mc:Choice>
          <mc:Fallback xmlns="">
            <p:sp>
              <p:nvSpPr>
                <p:cNvPr id="5" name="Rectángulo 4">
                  <a:extLst>
                    <a:ext uri="{FF2B5EF4-FFF2-40B4-BE49-F238E27FC236}">
                      <a16:creationId xmlns:a16="http://schemas.microsoft.com/office/drawing/2014/main" id="{556D0D75-80A8-4574-A5A4-5B98733666A7}"/>
                    </a:ext>
                  </a:extLst>
                </p:cNvPr>
                <p:cNvSpPr>
                  <a:spLocks noRot="1" noChangeAspect="1" noMove="1" noResize="1" noEditPoints="1" noAdjustHandles="1" noChangeArrowheads="1" noChangeShapeType="1" noTextEdit="1"/>
                </p:cNvSpPr>
                <p:nvPr/>
              </p:nvSpPr>
              <p:spPr>
                <a:xfrm>
                  <a:off x="2412973" y="3506926"/>
                  <a:ext cx="7879631" cy="1686616"/>
                </a:xfrm>
                <a:prstGeom prst="rect">
                  <a:avLst/>
                </a:prstGeom>
                <a:blipFill>
                  <a:blip r:embed="rId4"/>
                  <a:stretch>
                    <a:fillRect/>
                  </a:stretch>
                </a:blipFill>
              </p:spPr>
              <p:txBody>
                <a:bodyPr/>
                <a:lstStyle/>
                <a:p>
                  <a:r>
                    <a:rPr lang="es-MX">
                      <a:noFill/>
                    </a:rPr>
                    <a:t> </a:t>
                  </a:r>
                </a:p>
              </p:txBody>
            </p:sp>
          </mc:Fallback>
        </mc:AlternateContent>
      </p:grpSp>
    </p:spTree>
    <p:extLst>
      <p:ext uri="{BB962C8B-B14F-4D97-AF65-F5344CB8AC3E}">
        <p14:creationId xmlns:p14="http://schemas.microsoft.com/office/powerpoint/2010/main" val="190847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385987B-BF07-4D21-8F53-B8BA248FD8AC}"/>
              </a:ext>
            </a:extLst>
          </p:cNvPr>
          <p:cNvSpPr>
            <a:spLocks noGrp="1"/>
          </p:cNvSpPr>
          <p:nvPr>
            <p:ph type="title"/>
          </p:nvPr>
        </p:nvSpPr>
        <p:spPr>
          <a:xfrm>
            <a:off x="1066800" y="0"/>
            <a:ext cx="10058400" cy="145075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SEGUNDA FUNCIÓN</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25D46441-8238-401B-802C-CD62DE131AB2}"/>
                  </a:ext>
                </a:extLst>
              </p:cNvPr>
              <p:cNvSpPr/>
              <p:nvPr/>
            </p:nvSpPr>
            <p:spPr>
              <a:xfrm>
                <a:off x="35169" y="1567458"/>
                <a:ext cx="12426461" cy="9366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MX" sz="2400">
                          <a:latin typeface="Cambria Math" panose="02040503050406030204" pitchFamily="18" charset="0"/>
                        </a:rPr>
                        <m:t>A</m:t>
                      </m:r>
                      <m:r>
                        <m:rPr>
                          <m:sty m:val="p"/>
                        </m:rPr>
                        <a:rPr lang="es-MX" sz="2400" i="0">
                          <a:latin typeface="Cambria Math" panose="02040503050406030204" pitchFamily="18" charset="0"/>
                        </a:rPr>
                        <m:t>z</m:t>
                      </m:r>
                      <m:r>
                        <a:rPr lang="es-MX" sz="2400" i="0">
                          <a:latin typeface="Cambria Math" panose="02040503050406030204" pitchFamily="18" charset="0"/>
                        </a:rPr>
                        <m:t>. </m:t>
                      </m:r>
                      <m:r>
                        <m:rPr>
                          <m:sty m:val="p"/>
                        </m:rPr>
                        <a:rPr lang="es-MX" sz="2400" i="0">
                          <a:latin typeface="Cambria Math" panose="02040503050406030204" pitchFamily="18" charset="0"/>
                        </a:rPr>
                        <m:t>total</m:t>
                      </m:r>
                      <m:r>
                        <a:rPr lang="es-MX" sz="2400" i="0">
                          <a:latin typeface="Cambria Math" panose="02040503050406030204" pitchFamily="18" charset="0"/>
                        </a:rPr>
                        <m:t>. =</m:t>
                      </m:r>
                      <m:f>
                        <m:fPr>
                          <m:ctrlPr>
                            <a:rPr lang="es-MX" sz="2400" i="1">
                              <a:latin typeface="Cambria Math" panose="02040503050406030204" pitchFamily="18" charset="0"/>
                            </a:rPr>
                          </m:ctrlPr>
                        </m:fPr>
                        <m:num>
                          <m:sSup>
                            <m:sSupPr>
                              <m:ctrlPr>
                                <a:rPr lang="es-MX" sz="2400" i="1">
                                  <a:latin typeface="Cambria Math" panose="02040503050406030204" pitchFamily="18" charset="0"/>
                                </a:rPr>
                              </m:ctrlPr>
                            </m:sSupPr>
                            <m:e>
                              <m:r>
                                <a:rPr lang="es-MX" sz="2400" i="0">
                                  <a:latin typeface="Cambria Math" panose="02040503050406030204" pitchFamily="18" charset="0"/>
                                </a:rPr>
                                <m:t>10</m:t>
                              </m:r>
                            </m:e>
                            <m:sup>
                              <m:r>
                                <a:rPr lang="es-MX" sz="2400" i="0">
                                  <a:latin typeface="Cambria Math" panose="02040503050406030204" pitchFamily="18" charset="0"/>
                                </a:rPr>
                                <m:t>6</m:t>
                              </m:r>
                            </m:sup>
                          </m:sSup>
                        </m:num>
                        <m:den>
                          <m:sSub>
                            <m:sSubPr>
                              <m:ctrlPr>
                                <a:rPr lang="es-MX" sz="2400" i="1">
                                  <a:latin typeface="Cambria Math" panose="02040503050406030204" pitchFamily="18" charset="0"/>
                                </a:rPr>
                              </m:ctrlPr>
                            </m:sSubPr>
                            <m:e>
                              <m:r>
                                <m:rPr>
                                  <m:sty m:val="p"/>
                                </m:rPr>
                                <a:rPr lang="es-MX" sz="2400" i="0">
                                  <a:latin typeface="Cambria Math" panose="02040503050406030204" pitchFamily="18" charset="0"/>
                                </a:rPr>
                                <m:t>m</m:t>
                              </m:r>
                            </m:e>
                            <m:sub>
                              <m:r>
                                <m:rPr>
                                  <m:sty m:val="p"/>
                                </m:rPr>
                                <a:rPr lang="es-MX" sz="2400" i="0">
                                  <a:latin typeface="Cambria Math" panose="02040503050406030204" pitchFamily="18" charset="0"/>
                                </a:rPr>
                                <m:t>Jet</m:t>
                              </m:r>
                              <m:r>
                                <a:rPr lang="es-MX" sz="2400" i="0">
                                  <a:latin typeface="Cambria Math" panose="02040503050406030204" pitchFamily="18" charset="0"/>
                                </a:rPr>
                                <m:t>−</m:t>
                              </m:r>
                              <m:r>
                                <m:rPr>
                                  <m:sty m:val="p"/>
                                </m:rPr>
                                <a:rPr lang="es-MX" sz="2400" i="0">
                                  <a:latin typeface="Cambria Math" panose="02040503050406030204" pitchFamily="18" charset="0"/>
                                </a:rPr>
                                <m:t>A</m:t>
                              </m:r>
                              <m:r>
                                <a:rPr lang="es-MX" sz="2400" i="0">
                                  <a:latin typeface="Cambria Math" panose="02040503050406030204" pitchFamily="18" charset="0"/>
                                </a:rPr>
                                <m:t>1</m:t>
                              </m:r>
                            </m:sub>
                          </m:sSub>
                        </m:den>
                      </m:f>
                      <m:r>
                        <a:rPr lang="es-MX" sz="2400" i="0">
                          <a:latin typeface="Cambria Math" panose="02040503050406030204" pitchFamily="18" charset="0"/>
                        </a:rPr>
                        <m:t>∗</m:t>
                      </m:r>
                      <m:d>
                        <m:dPr>
                          <m:begChr m:val="["/>
                          <m:endChr m:val="]"/>
                          <m:ctrlPr>
                            <a:rPr lang="es-MX" sz="2400" i="1">
                              <a:latin typeface="Cambria Math" panose="02040503050406030204" pitchFamily="18" charset="0"/>
                            </a:rPr>
                          </m:ctrlPr>
                        </m:dPr>
                        <m:e>
                          <m:d>
                            <m:dPr>
                              <m:begChr m:val=""/>
                              <m:ctrlPr>
                                <a:rPr lang="es-MX" sz="2400" i="1">
                                  <a:latin typeface="Cambria Math" panose="02040503050406030204" pitchFamily="18" charset="0"/>
                                </a:rPr>
                              </m:ctrlPr>
                            </m:dPr>
                            <m:e>
                              <m:sSub>
                                <m:sSubPr>
                                  <m:ctrlPr>
                                    <a:rPr lang="es-MX" sz="2400" i="1">
                                      <a:latin typeface="Cambria Math" panose="02040503050406030204" pitchFamily="18" charset="0"/>
                                    </a:rPr>
                                  </m:ctrlPr>
                                </m:sSubPr>
                                <m:e>
                                  <m:r>
                                    <m:rPr>
                                      <m:sty m:val="p"/>
                                    </m:rPr>
                                    <a:rPr lang="es-MX" sz="2400" i="0">
                                      <a:latin typeface="Cambria Math" panose="02040503050406030204" pitchFamily="18" charset="0"/>
                                    </a:rPr>
                                    <m:t>V</m:t>
                                  </m:r>
                                </m:e>
                                <m:sub>
                                  <m:r>
                                    <m:rPr>
                                      <m:sty m:val="p"/>
                                    </m:rPr>
                                    <a:rPr lang="es-MX" sz="2400" i="0">
                                      <a:latin typeface="Cambria Math" panose="02040503050406030204" pitchFamily="18" charset="0"/>
                                    </a:rPr>
                                    <m:t>fracci</m:t>
                                  </m:r>
                                  <m:r>
                                    <a:rPr lang="es-MX" sz="2400" i="0">
                                      <a:latin typeface="Cambria Math" panose="02040503050406030204" pitchFamily="18" charset="0"/>
                                    </a:rPr>
                                    <m:t>ó</m:t>
                                  </m:r>
                                  <m:r>
                                    <m:rPr>
                                      <m:sty m:val="p"/>
                                    </m:rPr>
                                    <a:rPr lang="es-MX" sz="2400" i="0">
                                      <a:latin typeface="Cambria Math" panose="02040503050406030204" pitchFamily="18" charset="0"/>
                                    </a:rPr>
                                    <m:t>n</m:t>
                                  </m:r>
                                  <m:r>
                                    <a:rPr lang="es-MX" sz="2400" i="0">
                                      <a:latin typeface="Cambria Math" panose="02040503050406030204" pitchFamily="18" charset="0"/>
                                    </a:rPr>
                                    <m:t> </m:t>
                                  </m:r>
                                  <m:r>
                                    <m:rPr>
                                      <m:sty m:val="p"/>
                                    </m:rPr>
                                    <a:rPr lang="es-MX" sz="2400" i="0">
                                      <a:latin typeface="Cambria Math" panose="02040503050406030204" pitchFamily="18" charset="0"/>
                                    </a:rPr>
                                    <m:t>turbo</m:t>
                                  </m:r>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𝐻</m:t>
                                      </m:r>
                                    </m:e>
                                    <m:sub>
                                      <m:r>
                                        <a:rPr lang="es-MX" sz="2400" i="0">
                                          <a:latin typeface="Cambria Math" panose="02040503050406030204" pitchFamily="18" charset="0"/>
                                        </a:rPr>
                                        <m:t>2</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0">
                                          <a:latin typeface="Cambria Math" panose="02040503050406030204" pitchFamily="18" charset="0"/>
                                        </a:rPr>
                                        <m:t>0</m:t>
                                      </m:r>
                                    </m:sub>
                                  </m:sSub>
                                </m:sub>
                              </m:sSub>
                              <m:r>
                                <a:rPr lang="es-MX" sz="2400" i="0">
                                  <a:latin typeface="Cambria Math" panose="02040503050406030204" pitchFamily="18" charset="0"/>
                                </a:rPr>
                                <m:t>− </m:t>
                              </m:r>
                              <m:r>
                                <a:rPr lang="es-MX" sz="2400" i="1">
                                  <a:latin typeface="Cambria Math" panose="02040503050406030204" pitchFamily="18" charset="0"/>
                                </a:rPr>
                                <m:t>𝑡</m:t>
                              </m:r>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𝐻</m:t>
                                      </m:r>
                                    </m:e>
                                    <m:sub>
                                      <m:r>
                                        <a:rPr lang="es-MX" sz="2400" i="0">
                                          <a:latin typeface="Cambria Math" panose="02040503050406030204" pitchFamily="18" charset="0"/>
                                        </a:rPr>
                                        <m:t>2</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1">
                                          <a:latin typeface="Cambria Math" panose="02040503050406030204" pitchFamily="18" charset="0"/>
                                        </a:rPr>
                                        <m:t>𝑟𝑒𝑎𝑐𝑐𝑖</m:t>
                                      </m:r>
                                      <m:r>
                                        <a:rPr lang="es-MX" sz="2400" i="0">
                                          <a:latin typeface="Cambria Math" panose="02040503050406030204" pitchFamily="18" charset="0"/>
                                        </a:rPr>
                                        <m:t>ó</m:t>
                                      </m:r>
                                      <m:r>
                                        <a:rPr lang="es-MX" sz="2400" i="1">
                                          <a:latin typeface="Cambria Math" panose="02040503050406030204" pitchFamily="18" charset="0"/>
                                        </a:rPr>
                                        <m:t>𝑛</m:t>
                                      </m:r>
                                    </m:sub>
                                  </m:sSub>
                                </m:sub>
                              </m:sSub>
                              <m:r>
                                <a:rPr lang="es-MX" sz="2400" i="0">
                                  <a:latin typeface="Cambria Math" panose="02040503050406030204" pitchFamily="18" charset="0"/>
                                </a:rPr>
                                <m:t>)+(</m:t>
                              </m:r>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𝑅</m:t>
                                      </m:r>
                                      <m:r>
                                        <a:rPr lang="es-MX" sz="2400" i="0">
                                          <a:latin typeface="Cambria Math" panose="02040503050406030204" pitchFamily="18" charset="0"/>
                                        </a:rPr>
                                        <m:t>−</m:t>
                                      </m:r>
                                      <m:r>
                                        <a:rPr lang="es-MX" sz="2400" i="1">
                                          <a:latin typeface="Cambria Math" panose="02040503050406030204" pitchFamily="18" charset="0"/>
                                        </a:rPr>
                                        <m:t>𝑆𝐻</m:t>
                                      </m:r>
                                    </m:e>
                                    <m:sub>
                                      <m:r>
                                        <a:rPr lang="es-MX" sz="2400" i="0">
                                          <a:latin typeface="Cambria Math" panose="02040503050406030204" pitchFamily="18" charset="0"/>
                                        </a:rPr>
                                        <m:t>0</m:t>
                                      </m:r>
                                    </m:sub>
                                  </m:sSub>
                                </m:sub>
                              </m:sSub>
                              <m:r>
                                <a:rPr lang="es-MX" sz="2400" i="0">
                                  <a:latin typeface="Cambria Math" panose="02040503050406030204" pitchFamily="18" charset="0"/>
                                </a:rPr>
                                <m:t>− </m:t>
                              </m:r>
                              <m:r>
                                <a:rPr lang="es-MX" sz="2400" i="1">
                                  <a:latin typeface="Cambria Math" panose="02040503050406030204" pitchFamily="18" charset="0"/>
                                </a:rPr>
                                <m:t>𝑡</m:t>
                              </m:r>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𝑅</m:t>
                                      </m:r>
                                      <m:r>
                                        <a:rPr lang="es-MX" sz="2400" i="0">
                                          <a:latin typeface="Cambria Math" panose="02040503050406030204" pitchFamily="18" charset="0"/>
                                        </a:rPr>
                                        <m:t>−</m:t>
                                      </m:r>
                                      <m:r>
                                        <a:rPr lang="es-MX" sz="2400" i="1">
                                          <a:latin typeface="Cambria Math" panose="02040503050406030204" pitchFamily="18" charset="0"/>
                                        </a:rPr>
                                        <m:t>𝑆𝐻</m:t>
                                      </m:r>
                                    </m:e>
                                    <m:sub>
                                      <m:r>
                                        <a:rPr lang="es-MX" sz="2400" i="1">
                                          <a:latin typeface="Cambria Math" panose="02040503050406030204" pitchFamily="18" charset="0"/>
                                        </a:rPr>
                                        <m:t>𝑟𝑒𝑎𝑐𝑐𝑖</m:t>
                                      </m:r>
                                      <m:r>
                                        <a:rPr lang="es-MX" sz="2400" i="0">
                                          <a:latin typeface="Cambria Math" panose="02040503050406030204" pitchFamily="18" charset="0"/>
                                        </a:rPr>
                                        <m:t>ó</m:t>
                                      </m:r>
                                      <m:r>
                                        <a:rPr lang="es-MX" sz="2400" i="1">
                                          <a:latin typeface="Cambria Math" panose="02040503050406030204" pitchFamily="18" charset="0"/>
                                        </a:rPr>
                                        <m:t>𝑛</m:t>
                                      </m:r>
                                    </m:sub>
                                  </m:sSub>
                                </m:sub>
                              </m:sSub>
                              <m:r>
                                <a:rPr lang="es-MX" sz="2400" i="0">
                                  <a:latin typeface="Cambria Math" panose="02040503050406030204" pitchFamily="18" charset="0"/>
                                </a:rPr>
                                <m:t>)</m:t>
                              </m:r>
                            </m:e>
                          </m:d>
                        </m:e>
                      </m:d>
                    </m:oMath>
                  </m:oMathPara>
                </a14:m>
                <a:endParaRPr lang="es-MX" sz="2400" dirty="0"/>
              </a:p>
            </p:txBody>
          </p:sp>
        </mc:Choice>
        <mc:Fallback xmlns="">
          <p:sp>
            <p:nvSpPr>
              <p:cNvPr id="5" name="Rectángulo 4">
                <a:extLst>
                  <a:ext uri="{FF2B5EF4-FFF2-40B4-BE49-F238E27FC236}">
                    <a16:creationId xmlns:a16="http://schemas.microsoft.com/office/drawing/2014/main" id="{25D46441-8238-401B-802C-CD62DE131AB2}"/>
                  </a:ext>
                </a:extLst>
              </p:cNvPr>
              <p:cNvSpPr>
                <a:spLocks noRot="1" noChangeAspect="1" noMove="1" noResize="1" noEditPoints="1" noAdjustHandles="1" noChangeArrowheads="1" noChangeShapeType="1" noTextEdit="1"/>
              </p:cNvSpPr>
              <p:nvPr/>
            </p:nvSpPr>
            <p:spPr>
              <a:xfrm>
                <a:off x="35169" y="1567458"/>
                <a:ext cx="12426461" cy="936603"/>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CD02B111-3AD5-4885-B28D-7AEC95CBC1A7}"/>
                  </a:ext>
                </a:extLst>
              </p:cNvPr>
              <p:cNvSpPr/>
              <p:nvPr/>
            </p:nvSpPr>
            <p:spPr>
              <a:xfrm>
                <a:off x="3506015" y="2620762"/>
                <a:ext cx="5353453" cy="6444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𝐻</m:t>
                              </m:r>
                            </m:e>
                            <m:sub>
                              <m:r>
                                <a:rPr lang="es-MX" sz="2400" i="0">
                                  <a:latin typeface="Cambria Math" panose="02040503050406030204" pitchFamily="18" charset="0"/>
                                </a:rPr>
                                <m:t>2</m:t>
                              </m:r>
                            </m:sub>
                          </m:sSub>
                          <m:sSub>
                            <m:sSubPr>
                              <m:ctrlPr>
                                <a:rPr lang="es-MX" sz="2400" i="1">
                                  <a:latin typeface="Cambria Math" panose="02040503050406030204" pitchFamily="18" charset="0"/>
                                </a:rPr>
                              </m:ctrlPr>
                            </m:sSubPr>
                            <m:e>
                              <m:r>
                                <a:rPr lang="es-MX" sz="2400" i="1">
                                  <a:latin typeface="Cambria Math" panose="02040503050406030204" pitchFamily="18" charset="0"/>
                                </a:rPr>
                                <m:t>𝑆</m:t>
                              </m:r>
                            </m:e>
                            <m:sub>
                              <m:r>
                                <a:rPr lang="es-MX" sz="2400" i="1">
                                  <a:latin typeface="Cambria Math" panose="02040503050406030204" pitchFamily="18" charset="0"/>
                                </a:rPr>
                                <m:t>𝑟𝑒𝑎𝑐𝑐𝑖</m:t>
                              </m:r>
                              <m:r>
                                <a:rPr lang="es-MX" sz="2400" i="0">
                                  <a:latin typeface="Cambria Math" panose="02040503050406030204" pitchFamily="18" charset="0"/>
                                </a:rPr>
                                <m:t>ó</m:t>
                              </m:r>
                              <m:r>
                                <a:rPr lang="es-MX" sz="2400" i="1">
                                  <a:latin typeface="Cambria Math" panose="02040503050406030204" pitchFamily="18" charset="0"/>
                                </a:rPr>
                                <m:t>𝑛</m:t>
                              </m:r>
                            </m:sub>
                          </m:sSub>
                        </m:sub>
                      </m:sSub>
                      <m:r>
                        <a:rPr lang="es-MX" sz="2400" i="0">
                          <a:latin typeface="Cambria Math" panose="02040503050406030204" pitchFamily="18" charset="0"/>
                        </a:rPr>
                        <m:t>=</m:t>
                      </m:r>
                      <m:sSup>
                        <m:sSupPr>
                          <m:ctrlPr>
                            <a:rPr lang="es-MX" sz="2400" i="1">
                              <a:latin typeface="Cambria Math" panose="02040503050406030204" pitchFamily="18" charset="0"/>
                            </a:rPr>
                          </m:ctrlPr>
                        </m:sSupPr>
                        <m:e>
                          <m:r>
                            <a:rPr lang="es-MX" sz="2400" i="0">
                              <a:latin typeface="Cambria Math" panose="02040503050406030204" pitchFamily="18" charset="0"/>
                            </a:rPr>
                            <m:t>34,1∗</m:t>
                          </m:r>
                          <m:r>
                            <m:rPr>
                              <m:sty m:val="p"/>
                            </m:rPr>
                            <a:rPr lang="es-MX" sz="2400" i="0">
                              <a:latin typeface="Cambria Math" panose="02040503050406030204" pitchFamily="18" charset="0"/>
                            </a:rPr>
                            <m:t>e</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0,006</m:t>
                              </m:r>
                            </m:num>
                            <m:den>
                              <m:r>
                                <m:rPr>
                                  <m:sty m:val="p"/>
                                </m:rPr>
                                <a:rPr lang="es-MX" sz="2400" i="0">
                                  <a:latin typeface="Cambria Math" panose="02040503050406030204" pitchFamily="18" charset="0"/>
                                </a:rPr>
                                <m:t>T</m:t>
                              </m:r>
                            </m:den>
                          </m:f>
                        </m:sup>
                      </m:sSup>
                      <m:sSubSup>
                        <m:sSubSupPr>
                          <m:ctrlPr>
                            <a:rPr lang="es-MX" sz="2400" i="1">
                              <a:latin typeface="Cambria Math" panose="02040503050406030204" pitchFamily="18" charset="0"/>
                            </a:rPr>
                          </m:ctrlPr>
                        </m:sSubSupPr>
                        <m:e>
                          <m:r>
                            <m:rPr>
                              <m:sty m:val="p"/>
                            </m:rPr>
                            <a:rPr lang="es-MX" sz="2400" i="0">
                              <a:latin typeface="Cambria Math" panose="02040503050406030204" pitchFamily="18" charset="0"/>
                            </a:rPr>
                            <m:t>C</m:t>
                          </m:r>
                        </m:e>
                        <m:sub>
                          <m:sSub>
                            <m:sSubPr>
                              <m:ctrlPr>
                                <a:rPr lang="es-MX" sz="2400" i="1">
                                  <a:latin typeface="Cambria Math" panose="02040503050406030204" pitchFamily="18" charset="0"/>
                                </a:rPr>
                              </m:ctrlPr>
                            </m:sSubPr>
                            <m:e>
                              <m:r>
                                <m:rPr>
                                  <m:sty m:val="p"/>
                                </m:rPr>
                                <a:rPr lang="es-MX" sz="2400" i="0">
                                  <a:latin typeface="Cambria Math" panose="02040503050406030204" pitchFamily="18" charset="0"/>
                                </a:rPr>
                                <m:t>H</m:t>
                              </m:r>
                            </m:e>
                            <m:sub>
                              <m:r>
                                <a:rPr lang="es-MX" sz="2400" i="0">
                                  <a:latin typeface="Cambria Math" panose="02040503050406030204" pitchFamily="18" charset="0"/>
                                </a:rPr>
                                <m:t>2</m:t>
                              </m:r>
                            </m:sub>
                          </m:sSub>
                          <m:r>
                            <m:rPr>
                              <m:sty m:val="p"/>
                            </m:rPr>
                            <a:rPr lang="es-MX" sz="2400" i="0">
                              <a:latin typeface="Cambria Math" panose="02040503050406030204" pitchFamily="18" charset="0"/>
                            </a:rPr>
                            <m:t>S</m:t>
                          </m:r>
                        </m:sub>
                        <m:sup>
                          <m:r>
                            <a:rPr lang="es-MX" sz="2400" i="0">
                              <a:latin typeface="Cambria Math" panose="02040503050406030204" pitchFamily="18" charset="0"/>
                            </a:rPr>
                            <m:t>0,33</m:t>
                          </m:r>
                        </m:sup>
                      </m:sSubSup>
                      <m:sSubSup>
                        <m:sSubSupPr>
                          <m:ctrlPr>
                            <a:rPr lang="es-MX" sz="2400" i="1">
                              <a:latin typeface="Cambria Math" panose="02040503050406030204" pitchFamily="18" charset="0"/>
                            </a:rPr>
                          </m:ctrlPr>
                        </m:sSubSupPr>
                        <m:e>
                          <m:r>
                            <m:rPr>
                              <m:sty m:val="p"/>
                            </m:rPr>
                            <a:rPr lang="es-MX" sz="2400" i="0">
                              <a:latin typeface="Cambria Math" panose="02040503050406030204" pitchFamily="18" charset="0"/>
                            </a:rPr>
                            <m:t>C</m:t>
                          </m:r>
                        </m:e>
                        <m:sub>
                          <m:r>
                            <m:rPr>
                              <m:sty m:val="p"/>
                            </m:rPr>
                            <a:rPr lang="es-MX" sz="2400" i="0">
                              <a:latin typeface="Cambria Math" panose="02040503050406030204" pitchFamily="18" charset="0"/>
                            </a:rPr>
                            <m:t>NaOH</m:t>
                          </m:r>
                        </m:sub>
                        <m:sup>
                          <m:r>
                            <a:rPr lang="es-MX" sz="2400" i="0">
                              <a:latin typeface="Cambria Math" panose="02040503050406030204" pitchFamily="18" charset="0"/>
                            </a:rPr>
                            <m:t>3,82</m:t>
                          </m:r>
                        </m:sup>
                      </m:sSubSup>
                    </m:oMath>
                  </m:oMathPara>
                </a14:m>
                <a:endParaRPr lang="es-MX" sz="2400" dirty="0"/>
              </a:p>
            </p:txBody>
          </p:sp>
        </mc:Choice>
        <mc:Fallback xmlns="">
          <p:sp>
            <p:nvSpPr>
              <p:cNvPr id="6" name="Rectángulo 5">
                <a:extLst>
                  <a:ext uri="{FF2B5EF4-FFF2-40B4-BE49-F238E27FC236}">
                    <a16:creationId xmlns:a16="http://schemas.microsoft.com/office/drawing/2014/main" id="{CD02B111-3AD5-4885-B28D-7AEC95CBC1A7}"/>
                  </a:ext>
                </a:extLst>
              </p:cNvPr>
              <p:cNvSpPr>
                <a:spLocks noRot="1" noChangeAspect="1" noMove="1" noResize="1" noEditPoints="1" noAdjustHandles="1" noChangeArrowheads="1" noChangeShapeType="1" noTextEdit="1"/>
              </p:cNvSpPr>
              <p:nvPr/>
            </p:nvSpPr>
            <p:spPr>
              <a:xfrm>
                <a:off x="3506015" y="2620762"/>
                <a:ext cx="5353453" cy="644472"/>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BF63ECD-A20A-47BE-9776-6E15042BDFCB}"/>
                  </a:ext>
                </a:extLst>
              </p:cNvPr>
              <p:cNvSpPr/>
              <p:nvPr/>
            </p:nvSpPr>
            <p:spPr>
              <a:xfrm>
                <a:off x="3352800" y="3333725"/>
                <a:ext cx="5765233" cy="595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m:rPr>
                              <m:sty m:val="p"/>
                            </m:rPr>
                            <a:rPr lang="es-MX" sz="2400">
                              <a:latin typeface="Cambria Math" panose="02040503050406030204" pitchFamily="18" charset="0"/>
                            </a:rPr>
                            <m:t>C</m:t>
                          </m:r>
                        </m:e>
                        <m:sub>
                          <m:sSub>
                            <m:sSubPr>
                              <m:ctrlPr>
                                <a:rPr lang="es-MX" sz="2400" i="1">
                                  <a:latin typeface="Cambria Math" panose="02040503050406030204" pitchFamily="18" charset="0"/>
                                </a:rPr>
                              </m:ctrlPr>
                            </m:sSubPr>
                            <m:e>
                              <m:r>
                                <m:rPr>
                                  <m:sty m:val="p"/>
                                </m:rPr>
                                <a:rPr lang="es-MX" sz="2400" i="0">
                                  <a:latin typeface="Cambria Math" panose="02040503050406030204" pitchFamily="18" charset="0"/>
                                </a:rPr>
                                <m:t>R</m:t>
                              </m:r>
                              <m:r>
                                <a:rPr lang="es-MX" sz="2400" i="0">
                                  <a:latin typeface="Cambria Math" panose="02040503050406030204" pitchFamily="18" charset="0"/>
                                </a:rPr>
                                <m:t>−</m:t>
                              </m:r>
                              <m:r>
                                <m:rPr>
                                  <m:sty m:val="p"/>
                                </m:rPr>
                                <a:rPr lang="es-MX" sz="2400" i="0">
                                  <a:latin typeface="Cambria Math" panose="02040503050406030204" pitchFamily="18" charset="0"/>
                                </a:rPr>
                                <m:t>SH</m:t>
                              </m:r>
                            </m:e>
                            <m:sub>
                              <m:r>
                                <m:rPr>
                                  <m:sty m:val="p"/>
                                </m:rPr>
                                <a:rPr lang="es-MX" sz="2400" i="0">
                                  <a:latin typeface="Cambria Math" panose="02040503050406030204" pitchFamily="18" charset="0"/>
                                </a:rPr>
                                <m:t>reacci</m:t>
                              </m:r>
                              <m:r>
                                <a:rPr lang="es-MX" sz="2400" i="0">
                                  <a:latin typeface="Cambria Math" panose="02040503050406030204" pitchFamily="18" charset="0"/>
                                </a:rPr>
                                <m:t>ó</m:t>
                              </m:r>
                              <m:r>
                                <m:rPr>
                                  <m:sty m:val="p"/>
                                </m:rPr>
                                <a:rPr lang="es-MX" sz="2400" i="0">
                                  <a:latin typeface="Cambria Math" panose="02040503050406030204" pitchFamily="18" charset="0"/>
                                </a:rPr>
                                <m:t>n</m:t>
                              </m:r>
                            </m:sub>
                          </m:sSub>
                        </m:sub>
                      </m:sSub>
                      <m:r>
                        <a:rPr lang="es-MX" sz="2400" i="0">
                          <a:latin typeface="Cambria Math" panose="02040503050406030204" pitchFamily="18" charset="0"/>
                        </a:rPr>
                        <m:t>=61,38∗</m:t>
                      </m:r>
                      <m:sSup>
                        <m:sSupPr>
                          <m:ctrlPr>
                            <a:rPr lang="es-MX" sz="2400" i="1">
                              <a:latin typeface="Cambria Math" panose="02040503050406030204" pitchFamily="18" charset="0"/>
                            </a:rPr>
                          </m:ctrlPr>
                        </m:sSupPr>
                        <m:e>
                          <m:r>
                            <m:rPr>
                              <m:sty m:val="p"/>
                            </m:rPr>
                            <a:rPr lang="es-MX" sz="2400" i="0">
                              <a:latin typeface="Cambria Math" panose="02040503050406030204" pitchFamily="18" charset="0"/>
                            </a:rPr>
                            <m:t>e</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0.08</m:t>
                              </m:r>
                            </m:num>
                            <m:den>
                              <m:r>
                                <m:rPr>
                                  <m:sty m:val="p"/>
                                </m:rPr>
                                <a:rPr lang="es-MX" sz="2400" i="0">
                                  <a:latin typeface="Cambria Math" panose="02040503050406030204" pitchFamily="18" charset="0"/>
                                </a:rPr>
                                <m:t>T</m:t>
                              </m:r>
                            </m:den>
                          </m:f>
                        </m:sup>
                      </m:sSup>
                      <m:sSubSup>
                        <m:sSubSupPr>
                          <m:ctrlPr>
                            <a:rPr lang="es-MX" sz="2400" i="1">
                              <a:latin typeface="Cambria Math" panose="02040503050406030204" pitchFamily="18" charset="0"/>
                            </a:rPr>
                          </m:ctrlPr>
                        </m:sSubSupPr>
                        <m:e>
                          <m:r>
                            <m:rPr>
                              <m:sty m:val="p"/>
                            </m:rPr>
                            <a:rPr lang="es-MX" sz="2400" i="0">
                              <a:latin typeface="Cambria Math" panose="02040503050406030204" pitchFamily="18" charset="0"/>
                            </a:rPr>
                            <m:t>C</m:t>
                          </m:r>
                        </m:e>
                        <m:sub>
                          <m:r>
                            <m:rPr>
                              <m:sty m:val="p"/>
                            </m:rPr>
                            <a:rPr lang="es-MX" sz="2400" i="0">
                              <a:latin typeface="Cambria Math" panose="02040503050406030204" pitchFamily="18" charset="0"/>
                            </a:rPr>
                            <m:t>R</m:t>
                          </m:r>
                          <m:r>
                            <a:rPr lang="es-MX" sz="2400" i="0">
                              <a:latin typeface="Cambria Math" panose="02040503050406030204" pitchFamily="18" charset="0"/>
                            </a:rPr>
                            <m:t>−</m:t>
                          </m:r>
                          <m:r>
                            <m:rPr>
                              <m:sty m:val="p"/>
                            </m:rPr>
                            <a:rPr lang="es-MX" sz="2400" i="0">
                              <a:latin typeface="Cambria Math" panose="02040503050406030204" pitchFamily="18" charset="0"/>
                            </a:rPr>
                            <m:t>SH</m:t>
                          </m:r>
                        </m:sub>
                        <m:sup>
                          <m:r>
                            <a:rPr lang="es-MX" sz="2400" i="0">
                              <a:latin typeface="Cambria Math" panose="02040503050406030204" pitchFamily="18" charset="0"/>
                            </a:rPr>
                            <m:t>0,238</m:t>
                          </m:r>
                        </m:sup>
                      </m:sSubSup>
                      <m:sSubSup>
                        <m:sSubSupPr>
                          <m:ctrlPr>
                            <a:rPr lang="es-MX" sz="2400" i="1">
                              <a:latin typeface="Cambria Math" panose="02040503050406030204" pitchFamily="18" charset="0"/>
                            </a:rPr>
                          </m:ctrlPr>
                        </m:sSubSupPr>
                        <m:e>
                          <m:r>
                            <m:rPr>
                              <m:sty m:val="p"/>
                            </m:rPr>
                            <a:rPr lang="es-MX" sz="2400" i="0">
                              <a:latin typeface="Cambria Math" panose="02040503050406030204" pitchFamily="18" charset="0"/>
                            </a:rPr>
                            <m:t>C</m:t>
                          </m:r>
                        </m:e>
                        <m:sub>
                          <m:r>
                            <m:rPr>
                              <m:sty m:val="p"/>
                            </m:rPr>
                            <a:rPr lang="es-MX" sz="2400" i="0">
                              <a:latin typeface="Cambria Math" panose="02040503050406030204" pitchFamily="18" charset="0"/>
                            </a:rPr>
                            <m:t>NaOH</m:t>
                          </m:r>
                        </m:sub>
                        <m:sup>
                          <m:r>
                            <a:rPr lang="es-MX" sz="2400" i="0">
                              <a:latin typeface="Cambria Math" panose="02040503050406030204" pitchFamily="18" charset="0"/>
                            </a:rPr>
                            <m:t>3,44</m:t>
                          </m:r>
                        </m:sup>
                      </m:sSubSup>
                    </m:oMath>
                  </m:oMathPara>
                </a14:m>
                <a:endParaRPr lang="es-MX" sz="2400" dirty="0"/>
              </a:p>
            </p:txBody>
          </p:sp>
        </mc:Choice>
        <mc:Fallback xmlns="">
          <p:sp>
            <p:nvSpPr>
              <p:cNvPr id="7" name="Rectángulo 6">
                <a:extLst>
                  <a:ext uri="{FF2B5EF4-FFF2-40B4-BE49-F238E27FC236}">
                    <a16:creationId xmlns:a16="http://schemas.microsoft.com/office/drawing/2014/main" id="{4BF63ECD-A20A-47BE-9776-6E15042BDFCB}"/>
                  </a:ext>
                </a:extLst>
              </p:cNvPr>
              <p:cNvSpPr>
                <a:spLocks noRot="1" noChangeAspect="1" noMove="1" noResize="1" noEditPoints="1" noAdjustHandles="1" noChangeArrowheads="1" noChangeShapeType="1" noTextEdit="1"/>
              </p:cNvSpPr>
              <p:nvPr/>
            </p:nvSpPr>
            <p:spPr>
              <a:xfrm>
                <a:off x="3352800" y="3333725"/>
                <a:ext cx="5765233" cy="595099"/>
              </a:xfrm>
              <a:prstGeom prst="rect">
                <a:avLst/>
              </a:prstGeom>
              <a:blipFill>
                <a:blip r:embed="rId4"/>
                <a:stretch>
                  <a:fillRect/>
                </a:stretch>
              </a:blipFill>
            </p:spPr>
            <p:txBody>
              <a:bodyPr/>
              <a:lstStyle/>
              <a:p>
                <a:r>
                  <a:rPr lang="es-MX">
                    <a:noFill/>
                  </a:rPr>
                  <a:t> </a:t>
                </a:r>
              </a:p>
            </p:txBody>
          </p:sp>
        </mc:Fallback>
      </mc:AlternateContent>
      <p:grpSp>
        <p:nvGrpSpPr>
          <p:cNvPr id="11" name="Grupo 10">
            <a:extLst>
              <a:ext uri="{FF2B5EF4-FFF2-40B4-BE49-F238E27FC236}">
                <a16:creationId xmlns:a16="http://schemas.microsoft.com/office/drawing/2014/main" id="{E8D10E8E-1C01-48BC-B69B-E66C7D9CA695}"/>
              </a:ext>
            </a:extLst>
          </p:cNvPr>
          <p:cNvGrpSpPr/>
          <p:nvPr/>
        </p:nvGrpSpPr>
        <p:grpSpPr>
          <a:xfrm>
            <a:off x="-117231" y="4353940"/>
            <a:ext cx="12426461" cy="1624829"/>
            <a:chOff x="-117231" y="4353940"/>
            <a:chExt cx="12426461" cy="1624829"/>
          </a:xfrm>
        </p:grpSpPr>
        <p:sp>
          <p:nvSpPr>
            <p:cNvPr id="10" name="Rectángulo 9">
              <a:extLst>
                <a:ext uri="{FF2B5EF4-FFF2-40B4-BE49-F238E27FC236}">
                  <a16:creationId xmlns:a16="http://schemas.microsoft.com/office/drawing/2014/main" id="{552DD160-5261-46DB-BED1-3B18308EA637}"/>
                </a:ext>
              </a:extLst>
            </p:cNvPr>
            <p:cNvSpPr/>
            <p:nvPr/>
          </p:nvSpPr>
          <p:spPr>
            <a:xfrm>
              <a:off x="35169" y="4353940"/>
              <a:ext cx="12156831" cy="162482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590A3641-61DC-40F3-8926-3F894920F8EF}"/>
                    </a:ext>
                  </a:extLst>
                </p:cNvPr>
                <p:cNvSpPr/>
                <p:nvPr/>
              </p:nvSpPr>
              <p:spPr>
                <a:xfrm>
                  <a:off x="-117231" y="4353940"/>
                  <a:ext cx="12426461" cy="7254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MX">
                            <a:latin typeface="Cambria Math" panose="02040503050406030204" pitchFamily="18" charset="0"/>
                          </a:rPr>
                          <m:t>A</m:t>
                        </m:r>
                        <m:r>
                          <m:rPr>
                            <m:sty m:val="p"/>
                          </m:rPr>
                          <a:rPr lang="es-MX" i="0">
                            <a:latin typeface="Cambria Math" panose="02040503050406030204" pitchFamily="18" charset="0"/>
                          </a:rPr>
                          <m:t>z</m:t>
                        </m:r>
                        <m:r>
                          <a:rPr lang="es-MX" i="0">
                            <a:latin typeface="Cambria Math" panose="02040503050406030204" pitchFamily="18" charset="0"/>
                          </a:rPr>
                          <m:t>. </m:t>
                        </m:r>
                        <m:r>
                          <m:rPr>
                            <m:sty m:val="p"/>
                          </m:rPr>
                          <a:rPr lang="es-MX" i="0">
                            <a:latin typeface="Cambria Math" panose="02040503050406030204" pitchFamily="18" charset="0"/>
                          </a:rPr>
                          <m:t>total</m:t>
                        </m:r>
                        <m:r>
                          <a:rPr lang="es-MX" i="0">
                            <a:latin typeface="Cambria Math" panose="02040503050406030204" pitchFamily="18" charset="0"/>
                          </a:rPr>
                          <m:t>. =</m:t>
                        </m:r>
                        <m:f>
                          <m:fPr>
                            <m:ctrlPr>
                              <a:rPr lang="es-MX" i="1">
                                <a:latin typeface="Cambria Math" panose="02040503050406030204" pitchFamily="18" charset="0"/>
                              </a:rPr>
                            </m:ctrlPr>
                          </m:fPr>
                          <m:num>
                            <m:sSup>
                              <m:sSupPr>
                                <m:ctrlPr>
                                  <a:rPr lang="es-MX" i="1">
                                    <a:latin typeface="Cambria Math" panose="02040503050406030204" pitchFamily="18" charset="0"/>
                                  </a:rPr>
                                </m:ctrlPr>
                              </m:sSupPr>
                              <m:e>
                                <m:r>
                                  <a:rPr lang="es-MX" i="0">
                                    <a:latin typeface="Cambria Math" panose="02040503050406030204" pitchFamily="18" charset="0"/>
                                  </a:rPr>
                                  <m:t>10</m:t>
                                </m:r>
                              </m:e>
                              <m:sup>
                                <m:r>
                                  <a:rPr lang="es-MX" i="0">
                                    <a:latin typeface="Cambria Math" panose="02040503050406030204" pitchFamily="18" charset="0"/>
                                  </a:rPr>
                                  <m:t>6</m:t>
                                </m:r>
                              </m:sup>
                            </m:sSup>
                          </m:num>
                          <m:den>
                            <m:sSub>
                              <m:sSubPr>
                                <m:ctrlPr>
                                  <a:rPr lang="es-MX" i="1">
                                    <a:latin typeface="Cambria Math" panose="02040503050406030204" pitchFamily="18" charset="0"/>
                                  </a:rPr>
                                </m:ctrlPr>
                              </m:sSubPr>
                              <m:e>
                                <m:r>
                                  <m:rPr>
                                    <m:sty m:val="p"/>
                                  </m:rPr>
                                  <a:rPr lang="es-MX" i="0">
                                    <a:latin typeface="Cambria Math" panose="02040503050406030204" pitchFamily="18" charset="0"/>
                                  </a:rPr>
                                  <m:t>m</m:t>
                                </m:r>
                              </m:e>
                              <m:sub>
                                <m:r>
                                  <m:rPr>
                                    <m:sty m:val="p"/>
                                  </m:rPr>
                                  <a:rPr lang="es-MX" i="0">
                                    <a:latin typeface="Cambria Math" panose="02040503050406030204" pitchFamily="18" charset="0"/>
                                  </a:rPr>
                                  <m:t>Jet</m:t>
                                </m:r>
                                <m:r>
                                  <a:rPr lang="es-MX" i="0">
                                    <a:latin typeface="Cambria Math" panose="02040503050406030204" pitchFamily="18" charset="0"/>
                                  </a:rPr>
                                  <m:t>−</m:t>
                                </m:r>
                                <m:r>
                                  <m:rPr>
                                    <m:sty m:val="p"/>
                                  </m:rPr>
                                  <a:rPr lang="es-MX" i="0">
                                    <a:latin typeface="Cambria Math" panose="02040503050406030204" pitchFamily="18" charset="0"/>
                                  </a:rPr>
                                  <m:t>A</m:t>
                                </m:r>
                                <m:r>
                                  <a:rPr lang="es-MX" i="0">
                                    <a:latin typeface="Cambria Math" panose="02040503050406030204" pitchFamily="18" charset="0"/>
                                  </a:rPr>
                                  <m:t>1</m:t>
                                </m:r>
                              </m:sub>
                            </m:sSub>
                          </m:den>
                        </m:f>
                        <m:r>
                          <a:rPr lang="es-MX" i="0">
                            <a:latin typeface="Cambria Math" panose="02040503050406030204" pitchFamily="18" charset="0"/>
                          </a:rPr>
                          <m:t>∗</m:t>
                        </m:r>
                        <m:d>
                          <m:dPr>
                            <m:begChr m:val="["/>
                            <m:endChr m:val="]"/>
                            <m:ctrlPr>
                              <a:rPr lang="es-MX" i="1">
                                <a:latin typeface="Cambria Math" panose="02040503050406030204" pitchFamily="18" charset="0"/>
                              </a:rPr>
                            </m:ctrlPr>
                          </m:dPr>
                          <m:e>
                            <m:d>
                              <m:dPr>
                                <m:begChr m:val=""/>
                                <m:ctrlPr>
                                  <a:rPr lang="es-MX" i="1">
                                    <a:latin typeface="Cambria Math" panose="02040503050406030204" pitchFamily="18" charset="0"/>
                                  </a:rPr>
                                </m:ctrlPr>
                              </m:dPr>
                              <m:e>
                                <m:sSub>
                                  <m:sSubPr>
                                    <m:ctrlPr>
                                      <a:rPr lang="es-MX" i="1">
                                        <a:latin typeface="Cambria Math" panose="02040503050406030204" pitchFamily="18" charset="0"/>
                                      </a:rPr>
                                    </m:ctrlPr>
                                  </m:sSubPr>
                                  <m:e>
                                    <m:r>
                                      <m:rPr>
                                        <m:sty m:val="p"/>
                                      </m:rPr>
                                      <a:rPr lang="es-MX" i="0">
                                        <a:latin typeface="Cambria Math" panose="02040503050406030204" pitchFamily="18" charset="0"/>
                                      </a:rPr>
                                      <m:t>V</m:t>
                                    </m:r>
                                  </m:e>
                                  <m:sub>
                                    <m:r>
                                      <m:rPr>
                                        <m:sty m:val="p"/>
                                      </m:rPr>
                                      <a:rPr lang="es-MX" i="0">
                                        <a:latin typeface="Cambria Math" panose="02040503050406030204" pitchFamily="18" charset="0"/>
                                      </a:rPr>
                                      <m:t>fracci</m:t>
                                    </m:r>
                                    <m:r>
                                      <a:rPr lang="es-MX" i="0">
                                        <a:latin typeface="Cambria Math" panose="02040503050406030204" pitchFamily="18" charset="0"/>
                                      </a:rPr>
                                      <m:t>ó</m:t>
                                    </m:r>
                                    <m:r>
                                      <m:rPr>
                                        <m:sty m:val="p"/>
                                      </m:rPr>
                                      <a:rPr lang="es-MX" i="0">
                                        <a:latin typeface="Cambria Math" panose="02040503050406030204" pitchFamily="18" charset="0"/>
                                      </a:rPr>
                                      <m:t>n</m:t>
                                    </m:r>
                                    <m:r>
                                      <a:rPr lang="es-MX" i="0">
                                        <a:latin typeface="Cambria Math" panose="02040503050406030204" pitchFamily="18" charset="0"/>
                                      </a:rPr>
                                      <m:t> </m:t>
                                    </m:r>
                                    <m:r>
                                      <m:rPr>
                                        <m:sty m:val="p"/>
                                      </m:rPr>
                                      <a:rPr lang="es-MX" i="0">
                                        <a:latin typeface="Cambria Math" panose="02040503050406030204" pitchFamily="18" charset="0"/>
                                      </a:rPr>
                                      <m:t>turbo</m:t>
                                    </m:r>
                                  </m:sub>
                                </m:sSub>
                                <m:r>
                                  <a:rPr lang="es-MX" i="0">
                                    <a:latin typeface="Cambria Math" panose="02040503050406030204" pitchFamily="18" charset="0"/>
                                  </a:rPr>
                                  <m:t>((</m:t>
                                </m:r>
                                <m:sSub>
                                  <m:sSubPr>
                                    <m:ctrlPr>
                                      <a:rPr lang="es-MX" i="1">
                                        <a:latin typeface="Cambria Math" panose="02040503050406030204" pitchFamily="18" charset="0"/>
                                      </a:rPr>
                                    </m:ctrlPr>
                                  </m:sSubPr>
                                  <m:e>
                                    <m:r>
                                      <m:rPr>
                                        <m:sty m:val="p"/>
                                      </m:rPr>
                                      <a:rPr lang="es-MX" i="0">
                                        <a:latin typeface="Cambria Math" panose="02040503050406030204" pitchFamily="18" charset="0"/>
                                      </a:rPr>
                                      <m:t>C</m:t>
                                    </m:r>
                                  </m:e>
                                  <m:sub>
                                    <m:sSub>
                                      <m:sSubPr>
                                        <m:ctrlPr>
                                          <a:rPr lang="es-MX" i="1">
                                            <a:latin typeface="Cambria Math" panose="02040503050406030204" pitchFamily="18" charset="0"/>
                                          </a:rPr>
                                        </m:ctrlPr>
                                      </m:sSubPr>
                                      <m:e>
                                        <m:r>
                                          <m:rPr>
                                            <m:sty m:val="p"/>
                                          </m:rPr>
                                          <a:rPr lang="es-MX" i="0">
                                            <a:latin typeface="Cambria Math" panose="02040503050406030204" pitchFamily="18" charset="0"/>
                                          </a:rPr>
                                          <m:t>H</m:t>
                                        </m:r>
                                      </m:e>
                                      <m:sub>
                                        <m:r>
                                          <a:rPr lang="es-MX" i="0">
                                            <a:latin typeface="Cambria Math" panose="02040503050406030204" pitchFamily="18" charset="0"/>
                                          </a:rPr>
                                          <m:t>2</m:t>
                                        </m:r>
                                      </m:sub>
                                    </m:sSub>
                                    <m:sSub>
                                      <m:sSubPr>
                                        <m:ctrlPr>
                                          <a:rPr lang="es-MX" i="1">
                                            <a:latin typeface="Cambria Math" panose="02040503050406030204" pitchFamily="18" charset="0"/>
                                          </a:rPr>
                                        </m:ctrlPr>
                                      </m:sSubPr>
                                      <m:e>
                                        <m:r>
                                          <m:rPr>
                                            <m:sty m:val="p"/>
                                          </m:rPr>
                                          <a:rPr lang="es-MX" i="0">
                                            <a:latin typeface="Cambria Math" panose="02040503050406030204" pitchFamily="18" charset="0"/>
                                          </a:rPr>
                                          <m:t>S</m:t>
                                        </m:r>
                                      </m:e>
                                      <m:sub>
                                        <m:r>
                                          <a:rPr lang="es-MX" i="0">
                                            <a:latin typeface="Cambria Math" panose="02040503050406030204" pitchFamily="18" charset="0"/>
                                          </a:rPr>
                                          <m:t>0</m:t>
                                        </m:r>
                                      </m:sub>
                                    </m:sSub>
                                  </m:sub>
                                </m:sSub>
                                <m:r>
                                  <a:rPr lang="es-MX" i="0">
                                    <a:latin typeface="Cambria Math" panose="02040503050406030204" pitchFamily="18" charset="0"/>
                                  </a:rPr>
                                  <m:t>− </m:t>
                                </m:r>
                                <m:r>
                                  <m:rPr>
                                    <m:sty m:val="p"/>
                                  </m:rPr>
                                  <a:rPr lang="es-MX" i="0">
                                    <a:latin typeface="Cambria Math" panose="02040503050406030204" pitchFamily="18" charset="0"/>
                                  </a:rPr>
                                  <m:t>t</m:t>
                                </m:r>
                                <m:sSup>
                                  <m:sSupPr>
                                    <m:ctrlPr>
                                      <a:rPr lang="es-MX" i="1">
                                        <a:latin typeface="Cambria Math" panose="02040503050406030204" pitchFamily="18" charset="0"/>
                                      </a:rPr>
                                    </m:ctrlPr>
                                  </m:sSupPr>
                                  <m:e>
                                    <m:r>
                                      <a:rPr lang="es-MX" i="0">
                                        <a:latin typeface="Cambria Math" panose="02040503050406030204" pitchFamily="18" charset="0"/>
                                      </a:rPr>
                                      <m:t>∗34,1∗</m:t>
                                    </m:r>
                                    <m:r>
                                      <m:rPr>
                                        <m:sty m:val="p"/>
                                      </m:rPr>
                                      <a:rPr lang="es-MX" i="0">
                                        <a:latin typeface="Cambria Math" panose="02040503050406030204" pitchFamily="18" charset="0"/>
                                      </a:rPr>
                                      <m:t>e</m:t>
                                    </m:r>
                                  </m:e>
                                  <m:sup>
                                    <m:f>
                                      <m:fPr>
                                        <m:type m:val="skw"/>
                                        <m:ctrlPr>
                                          <a:rPr lang="es-MX" i="1">
                                            <a:latin typeface="Cambria Math" panose="02040503050406030204" pitchFamily="18" charset="0"/>
                                          </a:rPr>
                                        </m:ctrlPr>
                                      </m:fPr>
                                      <m:num>
                                        <m:r>
                                          <a:rPr lang="es-MX" i="0">
                                            <a:latin typeface="Cambria Math" panose="02040503050406030204" pitchFamily="18" charset="0"/>
                                          </a:rPr>
                                          <m:t>0,006</m:t>
                                        </m:r>
                                      </m:num>
                                      <m:den>
                                        <m:r>
                                          <m:rPr>
                                            <m:sty m:val="p"/>
                                          </m:rPr>
                                          <a:rPr lang="es-MX" i="0">
                                            <a:latin typeface="Cambria Math" panose="02040503050406030204" pitchFamily="18" charset="0"/>
                                          </a:rPr>
                                          <m:t>T</m:t>
                                        </m:r>
                                      </m:den>
                                    </m:f>
                                  </m:sup>
                                </m:sSup>
                                <m:sSubSup>
                                  <m:sSubSupPr>
                                    <m:ctrlPr>
                                      <a:rPr lang="es-MX" i="1">
                                        <a:latin typeface="Cambria Math" panose="02040503050406030204" pitchFamily="18" charset="0"/>
                                      </a:rPr>
                                    </m:ctrlPr>
                                  </m:sSubSupPr>
                                  <m:e>
                                    <m:r>
                                      <m:rPr>
                                        <m:sty m:val="p"/>
                                      </m:rPr>
                                      <a:rPr lang="es-MX" i="0">
                                        <a:latin typeface="Cambria Math" panose="02040503050406030204" pitchFamily="18" charset="0"/>
                                      </a:rPr>
                                      <m:t>C</m:t>
                                    </m:r>
                                  </m:e>
                                  <m:sub>
                                    <m:sSub>
                                      <m:sSubPr>
                                        <m:ctrlPr>
                                          <a:rPr lang="es-MX" i="1">
                                            <a:latin typeface="Cambria Math" panose="02040503050406030204" pitchFamily="18" charset="0"/>
                                          </a:rPr>
                                        </m:ctrlPr>
                                      </m:sSubPr>
                                      <m:e>
                                        <m:r>
                                          <m:rPr>
                                            <m:sty m:val="p"/>
                                          </m:rPr>
                                          <a:rPr lang="es-MX" i="0">
                                            <a:latin typeface="Cambria Math" panose="02040503050406030204" pitchFamily="18" charset="0"/>
                                          </a:rPr>
                                          <m:t>H</m:t>
                                        </m:r>
                                      </m:e>
                                      <m:sub>
                                        <m:r>
                                          <a:rPr lang="es-MX" i="0">
                                            <a:latin typeface="Cambria Math" panose="02040503050406030204" pitchFamily="18" charset="0"/>
                                          </a:rPr>
                                          <m:t>2</m:t>
                                        </m:r>
                                      </m:sub>
                                    </m:sSub>
                                    <m:r>
                                      <m:rPr>
                                        <m:sty m:val="p"/>
                                      </m:rPr>
                                      <a:rPr lang="es-MX" i="0">
                                        <a:latin typeface="Cambria Math" panose="02040503050406030204" pitchFamily="18" charset="0"/>
                                      </a:rPr>
                                      <m:t>S</m:t>
                                    </m:r>
                                  </m:sub>
                                  <m:sup>
                                    <m:r>
                                      <a:rPr lang="es-MX" i="0">
                                        <a:latin typeface="Cambria Math" panose="02040503050406030204" pitchFamily="18" charset="0"/>
                                      </a:rPr>
                                      <m:t>0,33</m:t>
                                    </m:r>
                                  </m:sup>
                                </m:sSubSup>
                                <m:sSubSup>
                                  <m:sSubSupPr>
                                    <m:ctrlPr>
                                      <a:rPr lang="es-MX" i="1">
                                        <a:latin typeface="Cambria Math" panose="02040503050406030204" pitchFamily="18" charset="0"/>
                                      </a:rPr>
                                    </m:ctrlPr>
                                  </m:sSubSupPr>
                                  <m:e>
                                    <m:r>
                                      <m:rPr>
                                        <m:sty m:val="p"/>
                                      </m:rPr>
                                      <a:rPr lang="es-MX" i="0">
                                        <a:latin typeface="Cambria Math" panose="02040503050406030204" pitchFamily="18" charset="0"/>
                                      </a:rPr>
                                      <m:t>C</m:t>
                                    </m:r>
                                  </m:e>
                                  <m:sub>
                                    <m:r>
                                      <m:rPr>
                                        <m:sty m:val="p"/>
                                      </m:rPr>
                                      <a:rPr lang="es-MX" i="0">
                                        <a:latin typeface="Cambria Math" panose="02040503050406030204" pitchFamily="18" charset="0"/>
                                      </a:rPr>
                                      <m:t>NaOH</m:t>
                                    </m:r>
                                  </m:sub>
                                  <m:sup>
                                    <m:r>
                                      <a:rPr lang="es-MX" i="0">
                                        <a:latin typeface="Cambria Math" panose="02040503050406030204" pitchFamily="18" charset="0"/>
                                      </a:rPr>
                                      <m:t>3,82</m:t>
                                    </m:r>
                                  </m:sup>
                                </m:sSubSup>
                                <m:r>
                                  <a:rPr lang="es-MX" i="0">
                                    <a:latin typeface="Cambria Math" panose="02040503050406030204" pitchFamily="18" charset="0"/>
                                  </a:rPr>
                                  <m:t>)+(</m:t>
                                </m:r>
                                <m:sSub>
                                  <m:sSubPr>
                                    <m:ctrlPr>
                                      <a:rPr lang="es-MX" i="1">
                                        <a:latin typeface="Cambria Math" panose="02040503050406030204" pitchFamily="18" charset="0"/>
                                      </a:rPr>
                                    </m:ctrlPr>
                                  </m:sSubPr>
                                  <m:e>
                                    <m:r>
                                      <m:rPr>
                                        <m:sty m:val="p"/>
                                      </m:rPr>
                                      <a:rPr lang="es-MX" i="0">
                                        <a:latin typeface="Cambria Math" panose="02040503050406030204" pitchFamily="18" charset="0"/>
                                      </a:rPr>
                                      <m:t>C</m:t>
                                    </m:r>
                                  </m:e>
                                  <m:sub>
                                    <m:sSub>
                                      <m:sSubPr>
                                        <m:ctrlPr>
                                          <a:rPr lang="es-MX" i="1">
                                            <a:latin typeface="Cambria Math" panose="02040503050406030204" pitchFamily="18" charset="0"/>
                                          </a:rPr>
                                        </m:ctrlPr>
                                      </m:sSubPr>
                                      <m:e>
                                        <m:r>
                                          <m:rPr>
                                            <m:sty m:val="p"/>
                                          </m:rPr>
                                          <a:rPr lang="es-MX" i="0">
                                            <a:latin typeface="Cambria Math" panose="02040503050406030204" pitchFamily="18" charset="0"/>
                                          </a:rPr>
                                          <m:t>R</m:t>
                                        </m:r>
                                        <m:r>
                                          <a:rPr lang="es-MX" i="0">
                                            <a:latin typeface="Cambria Math" panose="02040503050406030204" pitchFamily="18" charset="0"/>
                                          </a:rPr>
                                          <m:t>−</m:t>
                                        </m:r>
                                        <m:r>
                                          <m:rPr>
                                            <m:sty m:val="p"/>
                                          </m:rPr>
                                          <a:rPr lang="es-MX" i="0">
                                            <a:latin typeface="Cambria Math" panose="02040503050406030204" pitchFamily="18" charset="0"/>
                                          </a:rPr>
                                          <m:t>SH</m:t>
                                        </m:r>
                                      </m:e>
                                      <m:sub>
                                        <m:r>
                                          <a:rPr lang="es-MX" i="0">
                                            <a:latin typeface="Cambria Math" panose="02040503050406030204" pitchFamily="18" charset="0"/>
                                          </a:rPr>
                                          <m:t>0</m:t>
                                        </m:r>
                                      </m:sub>
                                    </m:sSub>
                                  </m:sub>
                                </m:sSub>
                                <m:r>
                                  <a:rPr lang="es-MX" i="0">
                                    <a:latin typeface="Cambria Math" panose="02040503050406030204" pitchFamily="18" charset="0"/>
                                  </a:rPr>
                                  <m:t>− </m:t>
                                </m:r>
                                <m:r>
                                  <m:rPr>
                                    <m:sty m:val="p"/>
                                  </m:rPr>
                                  <a:rPr lang="es-MX" i="0">
                                    <a:latin typeface="Cambria Math" panose="02040503050406030204" pitchFamily="18" charset="0"/>
                                  </a:rPr>
                                  <m:t>t</m:t>
                                </m:r>
                                <m:r>
                                  <a:rPr lang="es-MX" i="0">
                                    <a:latin typeface="Cambria Math" panose="02040503050406030204" pitchFamily="18" charset="0"/>
                                  </a:rPr>
                                  <m:t>∗61,38∗</m:t>
                                </m:r>
                                <m:sSup>
                                  <m:sSupPr>
                                    <m:ctrlPr>
                                      <a:rPr lang="es-MX" i="1">
                                        <a:latin typeface="Cambria Math" panose="02040503050406030204" pitchFamily="18" charset="0"/>
                                      </a:rPr>
                                    </m:ctrlPr>
                                  </m:sSupPr>
                                  <m:e>
                                    <m:r>
                                      <m:rPr>
                                        <m:sty m:val="p"/>
                                      </m:rPr>
                                      <a:rPr lang="es-MX" i="0">
                                        <a:latin typeface="Cambria Math" panose="02040503050406030204" pitchFamily="18" charset="0"/>
                                      </a:rPr>
                                      <m:t>e</m:t>
                                    </m:r>
                                  </m:e>
                                  <m:sup>
                                    <m:f>
                                      <m:fPr>
                                        <m:type m:val="skw"/>
                                        <m:ctrlPr>
                                          <a:rPr lang="es-MX" i="1">
                                            <a:latin typeface="Cambria Math" panose="02040503050406030204" pitchFamily="18" charset="0"/>
                                          </a:rPr>
                                        </m:ctrlPr>
                                      </m:fPr>
                                      <m:num>
                                        <m:r>
                                          <a:rPr lang="es-MX" i="0">
                                            <a:latin typeface="Cambria Math" panose="02040503050406030204" pitchFamily="18" charset="0"/>
                                          </a:rPr>
                                          <m:t>0,08</m:t>
                                        </m:r>
                                      </m:num>
                                      <m:den>
                                        <m:r>
                                          <m:rPr>
                                            <m:sty m:val="p"/>
                                          </m:rPr>
                                          <a:rPr lang="es-MX" i="0">
                                            <a:latin typeface="Cambria Math" panose="02040503050406030204" pitchFamily="18" charset="0"/>
                                          </a:rPr>
                                          <m:t>T</m:t>
                                        </m:r>
                                      </m:den>
                                    </m:f>
                                  </m:sup>
                                </m:sSup>
                                <m:sSubSup>
                                  <m:sSubSupPr>
                                    <m:ctrlPr>
                                      <a:rPr lang="es-MX" i="1">
                                        <a:latin typeface="Cambria Math" panose="02040503050406030204" pitchFamily="18" charset="0"/>
                                      </a:rPr>
                                    </m:ctrlPr>
                                  </m:sSubSupPr>
                                  <m:e>
                                    <m:r>
                                      <m:rPr>
                                        <m:sty m:val="p"/>
                                      </m:rPr>
                                      <a:rPr lang="es-MX" i="0">
                                        <a:latin typeface="Cambria Math" panose="02040503050406030204" pitchFamily="18" charset="0"/>
                                      </a:rPr>
                                      <m:t>C</m:t>
                                    </m:r>
                                  </m:e>
                                  <m:sub>
                                    <m:r>
                                      <m:rPr>
                                        <m:sty m:val="p"/>
                                      </m:rPr>
                                      <a:rPr lang="es-MX" i="0">
                                        <a:latin typeface="Cambria Math" panose="02040503050406030204" pitchFamily="18" charset="0"/>
                                      </a:rPr>
                                      <m:t>R</m:t>
                                    </m:r>
                                    <m:r>
                                      <a:rPr lang="es-MX" i="0">
                                        <a:latin typeface="Cambria Math" panose="02040503050406030204" pitchFamily="18" charset="0"/>
                                      </a:rPr>
                                      <m:t>−</m:t>
                                    </m:r>
                                    <m:r>
                                      <m:rPr>
                                        <m:sty m:val="p"/>
                                      </m:rPr>
                                      <a:rPr lang="es-MX" i="0">
                                        <a:latin typeface="Cambria Math" panose="02040503050406030204" pitchFamily="18" charset="0"/>
                                      </a:rPr>
                                      <m:t>SH</m:t>
                                    </m:r>
                                  </m:sub>
                                  <m:sup>
                                    <m:r>
                                      <a:rPr lang="es-MX" i="0">
                                        <a:latin typeface="Cambria Math" panose="02040503050406030204" pitchFamily="18" charset="0"/>
                                      </a:rPr>
                                      <m:t>0,238</m:t>
                                    </m:r>
                                  </m:sup>
                                </m:sSubSup>
                                <m:sSubSup>
                                  <m:sSubSupPr>
                                    <m:ctrlPr>
                                      <a:rPr lang="es-MX" i="1">
                                        <a:latin typeface="Cambria Math" panose="02040503050406030204" pitchFamily="18" charset="0"/>
                                      </a:rPr>
                                    </m:ctrlPr>
                                  </m:sSubSupPr>
                                  <m:e>
                                    <m:r>
                                      <m:rPr>
                                        <m:sty m:val="p"/>
                                      </m:rPr>
                                      <a:rPr lang="es-MX" i="0">
                                        <a:latin typeface="Cambria Math" panose="02040503050406030204" pitchFamily="18" charset="0"/>
                                      </a:rPr>
                                      <m:t>C</m:t>
                                    </m:r>
                                  </m:e>
                                  <m:sub>
                                    <m:r>
                                      <m:rPr>
                                        <m:sty m:val="p"/>
                                      </m:rPr>
                                      <a:rPr lang="es-MX" i="0">
                                        <a:latin typeface="Cambria Math" panose="02040503050406030204" pitchFamily="18" charset="0"/>
                                      </a:rPr>
                                      <m:t>NaOH</m:t>
                                    </m:r>
                                  </m:sub>
                                  <m:sup>
                                    <m:r>
                                      <a:rPr lang="es-MX" i="0">
                                        <a:latin typeface="Cambria Math" panose="02040503050406030204" pitchFamily="18" charset="0"/>
                                      </a:rPr>
                                      <m:t>3,44</m:t>
                                    </m:r>
                                  </m:sup>
                                </m:sSubSup>
                                <m:r>
                                  <a:rPr lang="es-MX" i="0">
                                    <a:latin typeface="Cambria Math" panose="02040503050406030204" pitchFamily="18" charset="0"/>
                                  </a:rPr>
                                  <m:t>)</m:t>
                                </m:r>
                              </m:e>
                            </m:d>
                          </m:e>
                        </m:d>
                      </m:oMath>
                    </m:oMathPara>
                  </a14:m>
                  <a:endParaRPr lang="es-MX" dirty="0"/>
                </a:p>
              </p:txBody>
            </p:sp>
          </mc:Choice>
          <mc:Fallback xmlns="">
            <p:sp>
              <p:nvSpPr>
                <p:cNvPr id="8" name="Rectángulo 7">
                  <a:extLst>
                    <a:ext uri="{FF2B5EF4-FFF2-40B4-BE49-F238E27FC236}">
                      <a16:creationId xmlns:a16="http://schemas.microsoft.com/office/drawing/2014/main" id="{590A3641-61DC-40F3-8926-3F894920F8EF}"/>
                    </a:ext>
                  </a:extLst>
                </p:cNvPr>
                <p:cNvSpPr>
                  <a:spLocks noRot="1" noChangeAspect="1" noMove="1" noResize="1" noEditPoints="1" noAdjustHandles="1" noChangeArrowheads="1" noChangeShapeType="1" noTextEdit="1"/>
                </p:cNvSpPr>
                <p:nvPr/>
              </p:nvSpPr>
              <p:spPr>
                <a:xfrm>
                  <a:off x="-117231" y="4353940"/>
                  <a:ext cx="12426461" cy="725455"/>
                </a:xfrm>
                <a:prstGeom prst="rect">
                  <a:avLst/>
                </a:prstGeom>
                <a:blipFill>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59E5FEB0-A311-4D17-A1FC-8BDE74E0787A}"/>
                    </a:ext>
                  </a:extLst>
                </p:cNvPr>
                <p:cNvSpPr/>
                <p:nvPr/>
              </p:nvSpPr>
              <p:spPr>
                <a:xfrm>
                  <a:off x="3200399" y="4971623"/>
                  <a:ext cx="6096000" cy="807080"/>
                </a:xfrm>
                <a:prstGeom prst="rect">
                  <a:avLst/>
                </a:prstGeom>
              </p:spPr>
              <p:txBody>
                <a:bodyPr>
                  <a:spAutoFit/>
                </a:bodyPr>
                <a:lstStyle/>
                <a:p>
                  <a:pPr algn="ctr">
                    <a:lnSpc>
                      <a:spcPct val="150000"/>
                    </a:lnSpc>
                    <a:spcAft>
                      <a:spcPts val="0"/>
                    </a:spcAft>
                  </a:pPr>
                  <a:r>
                    <a:rPr lang="es-ES_tradnl" b="1" u="sng" dirty="0">
                      <a:latin typeface="Arial" panose="020B0604020202020204" pitchFamily="34" charset="0"/>
                      <a:ea typeface="Times New Roman" panose="02020603050405020304" pitchFamily="18" charset="0"/>
                      <a:cs typeface="Arial" panose="020B0604020202020204" pitchFamily="34" charset="0"/>
                    </a:rPr>
                    <a:t>Restricciones: </a:t>
                  </a:r>
                  <a:endParaRPr lang="es-MX" b="1" u="sng" dirty="0">
                    <a:latin typeface="Arial" panose="020B0604020202020204" pitchFamily="34" charset="0"/>
                    <a:ea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s-MX" b="1" i="1">
                                <a:effectLst/>
                                <a:latin typeface="Cambria Math" panose="02040503050406030204" pitchFamily="18" charset="0"/>
                              </a:rPr>
                            </m:ctrlPr>
                          </m:sSubPr>
                          <m:e>
                            <m:r>
                              <a:rPr lang="en-US" b="1" i="1" smtClean="0">
                                <a:latin typeface="Cambria Math" panose="02040503050406030204" pitchFamily="18" charset="0"/>
                                <a:ea typeface="Times New Roman" panose="02020603050405020304" pitchFamily="18" charset="0"/>
                                <a:cs typeface="Times New Roman" panose="02020603050405020304" pitchFamily="18" charset="0"/>
                              </a:rPr>
                              <m:t>𝑨𝒛𝒖𝒇𝒓𝒆</m:t>
                            </m:r>
                          </m:e>
                          <m:sub>
                            <m:r>
                              <a:rPr lang="en-US" b="1" i="1" smtClean="0">
                                <a:latin typeface="Cambria Math" panose="02040503050406030204" pitchFamily="18" charset="0"/>
                                <a:ea typeface="Times New Roman" panose="02020603050405020304" pitchFamily="18" charset="0"/>
                                <a:cs typeface="Times New Roman" panose="02020603050405020304" pitchFamily="18" charset="0"/>
                              </a:rPr>
                              <m:t>𝒇𝒊𝒏𝒂𝒍</m:t>
                            </m:r>
                          </m:sub>
                        </m:sSub>
                        <m:r>
                          <a:rPr lang="es-ES_tradnl" b="1" i="1" smtClean="0">
                            <a:latin typeface="Cambria Math" panose="02040503050406030204" pitchFamily="18" charset="0"/>
                            <a:ea typeface="Times New Roman" panose="02020603050405020304" pitchFamily="18" charset="0"/>
                            <a:cs typeface="Times New Roman" panose="02020603050405020304" pitchFamily="18" charset="0"/>
                          </a:rPr>
                          <m:t>≤</m:t>
                        </m:r>
                        <m:r>
                          <a:rPr lang="es-ES_tradnl" b="1" i="1" smtClean="0">
                            <a:latin typeface="Cambria Math" panose="02040503050406030204" pitchFamily="18" charset="0"/>
                            <a:ea typeface="Times New Roman" panose="02020603050405020304" pitchFamily="18" charset="0"/>
                            <a:cs typeface="Times New Roman" panose="02020603050405020304" pitchFamily="18" charset="0"/>
                          </a:rPr>
                          <m:t>𝟎</m:t>
                        </m:r>
                        <m:r>
                          <a:rPr lang="es-ES_tradnl" b="1" i="1" smtClean="0">
                            <a:latin typeface="Cambria Math" panose="02040503050406030204" pitchFamily="18" charset="0"/>
                            <a:ea typeface="Times New Roman" panose="02020603050405020304" pitchFamily="18" charset="0"/>
                            <a:cs typeface="Times New Roman" panose="02020603050405020304" pitchFamily="18" charset="0"/>
                          </a:rPr>
                          <m:t>,</m:t>
                        </m:r>
                        <m:r>
                          <a:rPr lang="es-ES_tradnl" b="1" i="1" smtClean="0">
                            <a:latin typeface="Cambria Math" panose="02040503050406030204" pitchFamily="18" charset="0"/>
                            <a:ea typeface="Times New Roman" panose="02020603050405020304" pitchFamily="18" charset="0"/>
                            <a:cs typeface="Times New Roman" panose="02020603050405020304" pitchFamily="18" charset="0"/>
                          </a:rPr>
                          <m:t>𝟑</m:t>
                        </m:r>
                        <m:r>
                          <a:rPr lang="es-ES_tradnl" b="1" i="1" smtClean="0">
                            <a:latin typeface="Cambria Math" panose="02040503050406030204" pitchFamily="18" charset="0"/>
                            <a:ea typeface="Times New Roman" panose="02020603050405020304" pitchFamily="18" charset="0"/>
                            <a:cs typeface="Times New Roman" panose="02020603050405020304" pitchFamily="18" charset="0"/>
                          </a:rPr>
                          <m:t> </m:t>
                        </m:r>
                        <m:r>
                          <a:rPr lang="en-US" b="1" i="1" smtClean="0">
                            <a:latin typeface="Cambria Math" panose="02040503050406030204" pitchFamily="18" charset="0"/>
                            <a:ea typeface="Times New Roman" panose="02020603050405020304" pitchFamily="18" charset="0"/>
                            <a:cs typeface="Times New Roman" panose="02020603050405020304" pitchFamily="18" charset="0"/>
                          </a:rPr>
                          <m:t>𝒑𝒑𝒎</m:t>
                        </m:r>
                      </m:oMath>
                    </m:oMathPara>
                  </a14:m>
                  <a:endParaRPr lang="es-MX" b="1" dirty="0"/>
                </a:p>
              </p:txBody>
            </p:sp>
          </mc:Choice>
          <mc:Fallback xmlns="">
            <p:sp>
              <p:nvSpPr>
                <p:cNvPr id="9" name="Rectángulo 8">
                  <a:extLst>
                    <a:ext uri="{FF2B5EF4-FFF2-40B4-BE49-F238E27FC236}">
                      <a16:creationId xmlns:a16="http://schemas.microsoft.com/office/drawing/2014/main" id="{59E5FEB0-A311-4D17-A1FC-8BDE74E0787A}"/>
                    </a:ext>
                  </a:extLst>
                </p:cNvPr>
                <p:cNvSpPr>
                  <a:spLocks noRot="1" noChangeAspect="1" noMove="1" noResize="1" noEditPoints="1" noAdjustHandles="1" noChangeArrowheads="1" noChangeShapeType="1" noTextEdit="1"/>
                </p:cNvSpPr>
                <p:nvPr/>
              </p:nvSpPr>
              <p:spPr>
                <a:xfrm>
                  <a:off x="3200399" y="4971623"/>
                  <a:ext cx="6096000" cy="807080"/>
                </a:xfrm>
                <a:prstGeom prst="rect">
                  <a:avLst/>
                </a:prstGeom>
                <a:blipFill>
                  <a:blip r:embed="rId6"/>
                  <a:stretch>
                    <a:fillRect b="-4545"/>
                  </a:stretch>
                </a:blipFill>
              </p:spPr>
              <p:txBody>
                <a:bodyPr/>
                <a:lstStyle/>
                <a:p>
                  <a:r>
                    <a:rPr lang="es-MX">
                      <a:noFill/>
                    </a:rPr>
                    <a:t> </a:t>
                  </a:r>
                </a:p>
              </p:txBody>
            </p:sp>
          </mc:Fallback>
        </mc:AlternateContent>
      </p:grpSp>
    </p:spTree>
    <p:extLst>
      <p:ext uri="{BB962C8B-B14F-4D97-AF65-F5344CB8AC3E}">
        <p14:creationId xmlns:p14="http://schemas.microsoft.com/office/powerpoint/2010/main" val="388247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E98D4B1-EDBA-487E-BC0D-48BB7C472F3F}"/>
              </a:ext>
            </a:extLst>
          </p:cNvPr>
          <p:cNvSpPr/>
          <p:nvPr/>
        </p:nvSpPr>
        <p:spPr>
          <a:xfrm>
            <a:off x="257909" y="2954215"/>
            <a:ext cx="11676182" cy="255968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ítulo 1">
            <a:extLst>
              <a:ext uri="{FF2B5EF4-FFF2-40B4-BE49-F238E27FC236}">
                <a16:creationId xmlns:a16="http://schemas.microsoft.com/office/drawing/2014/main" id="{72A681AB-E64A-46AA-A176-9F0C2F2E0136}"/>
              </a:ext>
            </a:extLst>
          </p:cNvPr>
          <p:cNvSpPr>
            <a:spLocks noGrp="1"/>
          </p:cNvSpPr>
          <p:nvPr>
            <p:ph type="title"/>
          </p:nvPr>
        </p:nvSpPr>
        <p:spPr>
          <a:xfrm>
            <a:off x="1066800" y="0"/>
            <a:ext cx="10058400" cy="145075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TERCERA FUNCIÓN</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EBAC2530-FFF0-4647-949C-2D6502885B03}"/>
                  </a:ext>
                </a:extLst>
              </p:cNvPr>
              <p:cNvSpPr/>
              <p:nvPr/>
            </p:nvSpPr>
            <p:spPr>
              <a:xfrm>
                <a:off x="949570" y="1726722"/>
                <a:ext cx="10175630" cy="593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800" i="1">
                          <a:latin typeface="Cambria Math" panose="02040503050406030204" pitchFamily="18" charset="0"/>
                        </a:rPr>
                        <m:t>𝐶</m:t>
                      </m:r>
                      <m:r>
                        <m:rPr>
                          <m:sty m:val="p"/>
                        </m:rPr>
                        <a:rPr lang="es-MX" sz="2800" i="0">
                          <a:latin typeface="Cambria Math" panose="02040503050406030204" pitchFamily="18" charset="0"/>
                        </a:rPr>
                        <m:t>onsumo</m:t>
                      </m:r>
                      <m:r>
                        <a:rPr lang="es-MX" sz="2800" i="0">
                          <a:latin typeface="Cambria Math" panose="02040503050406030204" pitchFamily="18" charset="0"/>
                        </a:rPr>
                        <m:t> </m:t>
                      </m:r>
                      <m:r>
                        <m:rPr>
                          <m:sty m:val="p"/>
                        </m:rPr>
                        <a:rPr lang="es-MX" sz="2800" i="0">
                          <a:latin typeface="Cambria Math" panose="02040503050406030204" pitchFamily="18" charset="0"/>
                        </a:rPr>
                        <m:t>de</m:t>
                      </m:r>
                      <m:r>
                        <a:rPr lang="es-MX" sz="2800" i="0">
                          <a:latin typeface="Cambria Math" panose="02040503050406030204" pitchFamily="18" charset="0"/>
                        </a:rPr>
                        <m:t> </m:t>
                      </m:r>
                      <m:r>
                        <m:rPr>
                          <m:sty m:val="p"/>
                        </m:rPr>
                        <a:rPr lang="es-MX" sz="2800" i="0">
                          <a:latin typeface="Cambria Math" panose="02040503050406030204" pitchFamily="18" charset="0"/>
                        </a:rPr>
                        <m:t>sosa</m:t>
                      </m:r>
                      <m:r>
                        <a:rPr lang="es-MX" sz="2800" i="0">
                          <a:latin typeface="Cambria Math" panose="02040503050406030204" pitchFamily="18" charset="0"/>
                        </a:rPr>
                        <m:t>=40</m:t>
                      </m:r>
                      <m:r>
                        <m:rPr>
                          <m:sty m:val="p"/>
                        </m:rPr>
                        <a:rPr lang="es-MX" sz="2800" i="0">
                          <a:latin typeface="Cambria Math" panose="02040503050406030204" pitchFamily="18" charset="0"/>
                        </a:rPr>
                        <m:t>t</m:t>
                      </m:r>
                      <m:d>
                        <m:dPr>
                          <m:begChr m:val="["/>
                          <m:endChr m:val="]"/>
                          <m:ctrlPr>
                            <a:rPr lang="es-MX" sz="2800" i="1">
                              <a:latin typeface="Cambria Math" panose="02040503050406030204" pitchFamily="18" charset="0"/>
                            </a:rPr>
                          </m:ctrlPr>
                        </m:dPr>
                        <m:e>
                          <m:d>
                            <m:dPr>
                              <m:ctrlPr>
                                <a:rPr lang="es-MX" sz="2800" i="1">
                                  <a:latin typeface="Cambria Math" panose="02040503050406030204" pitchFamily="18" charset="0"/>
                                </a:rPr>
                              </m:ctrlPr>
                            </m:dPr>
                            <m:e>
                              <m:r>
                                <a:rPr lang="es-MX" sz="2800" i="0">
                                  <a:latin typeface="Cambria Math" panose="02040503050406030204" pitchFamily="18" charset="0"/>
                                </a:rPr>
                                <m:t>−</m:t>
                              </m:r>
                              <m:sSub>
                                <m:sSubPr>
                                  <m:ctrlPr>
                                    <a:rPr lang="es-MX" sz="2800" i="1">
                                      <a:latin typeface="Cambria Math" panose="02040503050406030204" pitchFamily="18" charset="0"/>
                                    </a:rPr>
                                  </m:ctrlPr>
                                </m:sSubPr>
                                <m:e>
                                  <m:r>
                                    <a:rPr lang="es-MX" sz="2800" i="1">
                                      <a:latin typeface="Cambria Math" panose="02040503050406030204" pitchFamily="18" charset="0"/>
                                    </a:rPr>
                                    <m:t>𝑟</m:t>
                                  </m:r>
                                </m:e>
                                <m:sub>
                                  <m:sSub>
                                    <m:sSubPr>
                                      <m:ctrlPr>
                                        <a:rPr lang="es-MX" sz="2800" i="1">
                                          <a:latin typeface="Cambria Math" panose="02040503050406030204" pitchFamily="18" charset="0"/>
                                        </a:rPr>
                                      </m:ctrlPr>
                                    </m:sSubPr>
                                    <m:e>
                                      <m:r>
                                        <a:rPr lang="es-MX" sz="2800" i="1">
                                          <a:latin typeface="Cambria Math" panose="02040503050406030204" pitchFamily="18" charset="0"/>
                                        </a:rPr>
                                        <m:t>𝑁𝑎𝑂𝐻</m:t>
                                      </m:r>
                                    </m:e>
                                    <m:sub>
                                      <m:r>
                                        <a:rPr lang="es-MX" sz="2800" i="0">
                                          <a:latin typeface="Cambria Math" panose="02040503050406030204" pitchFamily="18" charset="0"/>
                                        </a:rPr>
                                        <m:t>1</m:t>
                                      </m:r>
                                    </m:sub>
                                  </m:sSub>
                                </m:sub>
                              </m:sSub>
                            </m:e>
                          </m:d>
                          <m:r>
                            <a:rPr lang="es-MX" sz="2800" i="0">
                              <a:latin typeface="Cambria Math" panose="02040503050406030204" pitchFamily="18" charset="0"/>
                            </a:rPr>
                            <m:t>+</m:t>
                          </m:r>
                          <m:d>
                            <m:dPr>
                              <m:ctrlPr>
                                <a:rPr lang="es-MX" sz="2800" i="1">
                                  <a:latin typeface="Cambria Math" panose="02040503050406030204" pitchFamily="18" charset="0"/>
                                </a:rPr>
                              </m:ctrlPr>
                            </m:dPr>
                            <m:e>
                              <m:r>
                                <a:rPr lang="es-MX" sz="2800" i="0">
                                  <a:latin typeface="Cambria Math" panose="02040503050406030204" pitchFamily="18" charset="0"/>
                                </a:rPr>
                                <m:t>−</m:t>
                              </m:r>
                              <m:sSub>
                                <m:sSubPr>
                                  <m:ctrlPr>
                                    <a:rPr lang="es-MX" sz="2800" i="1">
                                      <a:latin typeface="Cambria Math" panose="02040503050406030204" pitchFamily="18" charset="0"/>
                                    </a:rPr>
                                  </m:ctrlPr>
                                </m:sSubPr>
                                <m:e>
                                  <m:r>
                                    <a:rPr lang="es-MX" sz="2800" i="1">
                                      <a:latin typeface="Cambria Math" panose="02040503050406030204" pitchFamily="18" charset="0"/>
                                    </a:rPr>
                                    <m:t>𝑟</m:t>
                                  </m:r>
                                </m:e>
                                <m:sub>
                                  <m:sSub>
                                    <m:sSubPr>
                                      <m:ctrlPr>
                                        <a:rPr lang="es-MX" sz="2800" i="1">
                                          <a:latin typeface="Cambria Math" panose="02040503050406030204" pitchFamily="18" charset="0"/>
                                        </a:rPr>
                                      </m:ctrlPr>
                                    </m:sSubPr>
                                    <m:e>
                                      <m:r>
                                        <a:rPr lang="es-MX" sz="2800" i="1">
                                          <a:latin typeface="Cambria Math" panose="02040503050406030204" pitchFamily="18" charset="0"/>
                                        </a:rPr>
                                        <m:t>𝑁𝑎𝑂𝐻</m:t>
                                      </m:r>
                                    </m:e>
                                    <m:sub>
                                      <m:r>
                                        <a:rPr lang="es-MX" sz="2800" i="0">
                                          <a:latin typeface="Cambria Math" panose="02040503050406030204" pitchFamily="18" charset="0"/>
                                        </a:rPr>
                                        <m:t>2</m:t>
                                      </m:r>
                                    </m:sub>
                                  </m:sSub>
                                </m:sub>
                              </m:sSub>
                            </m:e>
                          </m:d>
                          <m:r>
                            <a:rPr lang="es-MX" sz="2800" i="0">
                              <a:latin typeface="Cambria Math" panose="02040503050406030204" pitchFamily="18" charset="0"/>
                            </a:rPr>
                            <m:t>+</m:t>
                          </m:r>
                          <m:d>
                            <m:dPr>
                              <m:ctrlPr>
                                <a:rPr lang="es-MX" sz="2800" i="1">
                                  <a:latin typeface="Cambria Math" panose="02040503050406030204" pitchFamily="18" charset="0"/>
                                </a:rPr>
                              </m:ctrlPr>
                            </m:dPr>
                            <m:e>
                              <m:r>
                                <a:rPr lang="es-MX" sz="2800" i="0">
                                  <a:latin typeface="Cambria Math" panose="02040503050406030204" pitchFamily="18" charset="0"/>
                                </a:rPr>
                                <m:t>−</m:t>
                              </m:r>
                              <m:sSub>
                                <m:sSubPr>
                                  <m:ctrlPr>
                                    <a:rPr lang="es-MX" sz="2800" i="1">
                                      <a:latin typeface="Cambria Math" panose="02040503050406030204" pitchFamily="18" charset="0"/>
                                    </a:rPr>
                                  </m:ctrlPr>
                                </m:sSubPr>
                                <m:e>
                                  <m:r>
                                    <a:rPr lang="es-MX" sz="2800" i="1">
                                      <a:latin typeface="Cambria Math" panose="02040503050406030204" pitchFamily="18" charset="0"/>
                                    </a:rPr>
                                    <m:t>𝑟</m:t>
                                  </m:r>
                                </m:e>
                                <m:sub>
                                  <m:sSub>
                                    <m:sSubPr>
                                      <m:ctrlPr>
                                        <a:rPr lang="es-MX" sz="2800" i="1">
                                          <a:latin typeface="Cambria Math" panose="02040503050406030204" pitchFamily="18" charset="0"/>
                                        </a:rPr>
                                      </m:ctrlPr>
                                    </m:sSubPr>
                                    <m:e>
                                      <m:r>
                                        <a:rPr lang="es-MX" sz="2800" i="1">
                                          <a:latin typeface="Cambria Math" panose="02040503050406030204" pitchFamily="18" charset="0"/>
                                        </a:rPr>
                                        <m:t>𝑁𝑎𝑂𝐻</m:t>
                                      </m:r>
                                    </m:e>
                                    <m:sub>
                                      <m:r>
                                        <a:rPr lang="es-MX" sz="2800" i="0">
                                          <a:latin typeface="Cambria Math" panose="02040503050406030204" pitchFamily="18" charset="0"/>
                                        </a:rPr>
                                        <m:t>3</m:t>
                                      </m:r>
                                    </m:sub>
                                  </m:sSub>
                                </m:sub>
                              </m:sSub>
                            </m:e>
                          </m:d>
                        </m:e>
                      </m:d>
                    </m:oMath>
                  </m:oMathPara>
                </a14:m>
                <a:endParaRPr lang="es-MX" sz="2800" dirty="0"/>
              </a:p>
            </p:txBody>
          </p:sp>
        </mc:Choice>
        <mc:Fallback xmlns="">
          <p:sp>
            <p:nvSpPr>
              <p:cNvPr id="5" name="Rectángulo 4">
                <a:extLst>
                  <a:ext uri="{FF2B5EF4-FFF2-40B4-BE49-F238E27FC236}">
                    <a16:creationId xmlns:a16="http://schemas.microsoft.com/office/drawing/2014/main" id="{EBAC2530-FFF0-4647-949C-2D6502885B03}"/>
                  </a:ext>
                </a:extLst>
              </p:cNvPr>
              <p:cNvSpPr>
                <a:spLocks noRot="1" noChangeAspect="1" noMove="1" noResize="1" noEditPoints="1" noAdjustHandles="1" noChangeArrowheads="1" noChangeShapeType="1" noTextEdit="1"/>
              </p:cNvSpPr>
              <p:nvPr/>
            </p:nvSpPr>
            <p:spPr>
              <a:xfrm>
                <a:off x="949570" y="1726722"/>
                <a:ext cx="10175630" cy="593047"/>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338E7A63-E12B-4990-9F2A-B1912F7C5571}"/>
                  </a:ext>
                </a:extLst>
              </p:cNvPr>
              <p:cNvSpPr/>
              <p:nvPr/>
            </p:nvSpPr>
            <p:spPr>
              <a:xfrm>
                <a:off x="257909" y="3148448"/>
                <a:ext cx="11934091" cy="6671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a:latin typeface="Cambria Math" panose="02040503050406030204" pitchFamily="18" charset="0"/>
                        </a:rPr>
                        <m:t>𝐶</m:t>
                      </m:r>
                      <m:r>
                        <m:rPr>
                          <m:sty m:val="p"/>
                        </m:rPr>
                        <a:rPr lang="es-MX" sz="2400" i="0">
                          <a:latin typeface="Cambria Math" panose="02040503050406030204" pitchFamily="18" charset="0"/>
                        </a:rPr>
                        <m:t>ons</m:t>
                      </m:r>
                      <m:r>
                        <a:rPr lang="es-MX" sz="2400" i="0">
                          <a:latin typeface="Cambria Math" panose="02040503050406030204" pitchFamily="18" charset="0"/>
                        </a:rPr>
                        <m:t>. =100</m:t>
                      </m:r>
                      <m:r>
                        <m:rPr>
                          <m:sty m:val="p"/>
                        </m:rPr>
                        <a:rPr lang="es-MX" sz="2400" i="0">
                          <a:latin typeface="Cambria Math" panose="02040503050406030204" pitchFamily="18" charset="0"/>
                        </a:rPr>
                        <m:t>t</m:t>
                      </m:r>
                      <m:d>
                        <m:dPr>
                          <m:begChr m:val="["/>
                          <m:endChr m:val="]"/>
                          <m:ctrlPr>
                            <a:rPr lang="es-MX" sz="2400" i="1">
                              <a:latin typeface="Cambria Math" panose="02040503050406030204" pitchFamily="18" charset="0"/>
                            </a:rPr>
                          </m:ctrlPr>
                        </m:dPr>
                        <m:e>
                          <m:sSup>
                            <m:sSupPr>
                              <m:ctrlPr>
                                <a:rPr lang="es-MX" sz="2400" i="1">
                                  <a:latin typeface="Cambria Math" panose="02040503050406030204" pitchFamily="18" charset="0"/>
                                </a:rPr>
                              </m:ctrlPr>
                            </m:sSupPr>
                            <m:e>
                              <m:r>
                                <a:rPr lang="es-MX" sz="2400" i="1">
                                  <a:latin typeface="Cambria Math" panose="02040503050406030204" pitchFamily="18" charset="0"/>
                                </a:rPr>
                                <m:t>𝑒</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0,006</m:t>
                                  </m:r>
                                </m:num>
                                <m:den>
                                  <m:r>
                                    <a:rPr lang="es-MX" sz="2400" i="1">
                                      <a:latin typeface="Cambria Math" panose="02040503050406030204" pitchFamily="18" charset="0"/>
                                    </a:rPr>
                                    <m:t>𝑇</m:t>
                                  </m:r>
                                </m:den>
                              </m:f>
                            </m:sup>
                          </m:s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sSub>
                                <m:sSubPr>
                                  <m:ctrlPr>
                                    <a:rPr lang="es-MX" sz="2400" i="1">
                                      <a:latin typeface="Cambria Math" panose="02040503050406030204" pitchFamily="18" charset="0"/>
                                    </a:rPr>
                                  </m:ctrlPr>
                                </m:sSubPr>
                                <m:e>
                                  <m:r>
                                    <a:rPr lang="es-MX" sz="2400" i="1">
                                      <a:latin typeface="Cambria Math" panose="02040503050406030204" pitchFamily="18" charset="0"/>
                                    </a:rPr>
                                    <m:t>𝐻</m:t>
                                  </m:r>
                                </m:e>
                                <m:sub>
                                  <m:r>
                                    <a:rPr lang="es-MX" sz="2400" i="0">
                                      <a:latin typeface="Cambria Math" panose="02040503050406030204" pitchFamily="18" charset="0"/>
                                    </a:rPr>
                                    <m:t>2</m:t>
                                  </m:r>
                                </m:sub>
                              </m:sSub>
                              <m:r>
                                <a:rPr lang="es-MX" sz="2400" i="1">
                                  <a:latin typeface="Cambria Math" panose="02040503050406030204" pitchFamily="18" charset="0"/>
                                </a:rPr>
                                <m:t>𝑆</m:t>
                              </m:r>
                            </m:sub>
                            <m:sup>
                              <m:r>
                                <a:rPr lang="es-MX" sz="2400" i="0">
                                  <a:latin typeface="Cambria Math" panose="02040503050406030204" pitchFamily="18" charset="0"/>
                                </a:rPr>
                                <m:t>0,33</m:t>
                              </m:r>
                            </m:sup>
                          </m:sSub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𝑁𝑎𝑂𝐻</m:t>
                              </m:r>
                            </m:sub>
                            <m:sup>
                              <m:r>
                                <a:rPr lang="es-MX" sz="2400" i="0">
                                  <a:latin typeface="Cambria Math" panose="02040503050406030204" pitchFamily="18" charset="0"/>
                                </a:rPr>
                                <m:t>3,82</m:t>
                              </m:r>
                            </m:sup>
                          </m:sSubSup>
                          <m:r>
                            <a:rPr lang="es-MX" sz="2400" i="0">
                              <a:latin typeface="Cambria Math" panose="02040503050406030204" pitchFamily="18" charset="0"/>
                            </a:rPr>
                            <m:t>+0,99</m:t>
                          </m:r>
                          <m:sSup>
                            <m:sSupPr>
                              <m:ctrlPr>
                                <a:rPr lang="es-MX" sz="2400" i="1">
                                  <a:latin typeface="Cambria Math" panose="02040503050406030204" pitchFamily="18" charset="0"/>
                                </a:rPr>
                              </m:ctrlPr>
                            </m:sSupPr>
                            <m:e>
                              <m:r>
                                <a:rPr lang="es-MX" sz="2400" i="1">
                                  <a:latin typeface="Cambria Math" panose="02040503050406030204" pitchFamily="18" charset="0"/>
                                </a:rPr>
                                <m:t>𝑒</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0,08</m:t>
                                  </m:r>
                                </m:num>
                                <m:den>
                                  <m:r>
                                    <a:rPr lang="es-MX" sz="2400" i="1">
                                      <a:latin typeface="Cambria Math" panose="02040503050406030204" pitchFamily="18" charset="0"/>
                                    </a:rPr>
                                    <m:t>𝑇</m:t>
                                  </m:r>
                                </m:den>
                              </m:f>
                            </m:sup>
                          </m:s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𝑅</m:t>
                              </m:r>
                              <m:r>
                                <a:rPr lang="es-MX" sz="2400" i="0">
                                  <a:latin typeface="Cambria Math" panose="02040503050406030204" pitchFamily="18" charset="0"/>
                                </a:rPr>
                                <m:t>−</m:t>
                              </m:r>
                              <m:r>
                                <a:rPr lang="es-MX" sz="2400" i="1">
                                  <a:latin typeface="Cambria Math" panose="02040503050406030204" pitchFamily="18" charset="0"/>
                                </a:rPr>
                                <m:t>𝑆𝐻</m:t>
                              </m:r>
                            </m:sub>
                            <m:sup>
                              <m:r>
                                <a:rPr lang="es-MX" sz="2400" i="0">
                                  <a:latin typeface="Cambria Math" panose="02040503050406030204" pitchFamily="18" charset="0"/>
                                </a:rPr>
                                <m:t>0,238</m:t>
                              </m:r>
                            </m:sup>
                          </m:sSub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𝑁𝑎𝑂𝐻</m:t>
                              </m:r>
                            </m:sub>
                            <m:sup>
                              <m:r>
                                <a:rPr lang="es-MX" sz="2400" i="0">
                                  <a:latin typeface="Cambria Math" panose="02040503050406030204" pitchFamily="18" charset="0"/>
                                </a:rPr>
                                <m:t>3,44</m:t>
                              </m:r>
                            </m:sup>
                          </m:sSubSup>
                          <m:r>
                            <a:rPr lang="es-MX" sz="2400" i="0">
                              <a:latin typeface="Cambria Math" panose="02040503050406030204" pitchFamily="18" charset="0"/>
                            </a:rPr>
                            <m:t>+0,99</m:t>
                          </m:r>
                          <m:sSup>
                            <m:sSupPr>
                              <m:ctrlPr>
                                <a:rPr lang="es-MX" sz="2400" i="1">
                                  <a:latin typeface="Cambria Math" panose="02040503050406030204" pitchFamily="18" charset="0"/>
                                </a:rPr>
                              </m:ctrlPr>
                            </m:sSupPr>
                            <m:e>
                              <m:r>
                                <a:rPr lang="es-MX" sz="2400" i="1">
                                  <a:latin typeface="Cambria Math" panose="02040503050406030204" pitchFamily="18" charset="0"/>
                                </a:rPr>
                                <m:t>𝑒</m:t>
                              </m:r>
                            </m:e>
                            <m:sup>
                              <m:f>
                                <m:fPr>
                                  <m:type m:val="skw"/>
                                  <m:ctrlPr>
                                    <a:rPr lang="es-MX" sz="2400" i="1">
                                      <a:latin typeface="Cambria Math" panose="02040503050406030204" pitchFamily="18" charset="0"/>
                                    </a:rPr>
                                  </m:ctrlPr>
                                </m:fPr>
                                <m:num>
                                  <m:r>
                                    <a:rPr lang="es-MX" sz="2400" i="0">
                                      <a:latin typeface="Cambria Math" panose="02040503050406030204" pitchFamily="18" charset="0"/>
                                    </a:rPr>
                                    <m:t>0,16</m:t>
                                  </m:r>
                                </m:num>
                                <m:den>
                                  <m:r>
                                    <a:rPr lang="es-MX" sz="2400" i="1">
                                      <a:latin typeface="Cambria Math" panose="02040503050406030204" pitchFamily="18" charset="0"/>
                                    </a:rPr>
                                    <m:t>𝑇</m:t>
                                  </m:r>
                                </m:den>
                              </m:f>
                            </m:sup>
                          </m:s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𝑅𝐶𝑂𝑂𝐻</m:t>
                              </m:r>
                            </m:sub>
                            <m:sup>
                              <m:r>
                                <a:rPr lang="es-MX" sz="2400" i="0">
                                  <a:latin typeface="Cambria Math" panose="02040503050406030204" pitchFamily="18" charset="0"/>
                                </a:rPr>
                                <m:t>0,226</m:t>
                              </m:r>
                            </m:sup>
                          </m:sSubSup>
                          <m:sSubSup>
                            <m:sSubSupPr>
                              <m:ctrlPr>
                                <a:rPr lang="es-MX" sz="2400" i="1">
                                  <a:latin typeface="Cambria Math" panose="02040503050406030204" pitchFamily="18" charset="0"/>
                                </a:rPr>
                              </m:ctrlPr>
                            </m:sSubSupPr>
                            <m:e>
                              <m:r>
                                <a:rPr lang="es-MX" sz="2400" i="1">
                                  <a:latin typeface="Cambria Math" panose="02040503050406030204" pitchFamily="18" charset="0"/>
                                </a:rPr>
                                <m:t>𝐶</m:t>
                              </m:r>
                            </m:e>
                            <m:sub>
                              <m:r>
                                <a:rPr lang="es-MX" sz="2400" i="1">
                                  <a:latin typeface="Cambria Math" panose="02040503050406030204" pitchFamily="18" charset="0"/>
                                </a:rPr>
                                <m:t>𝑁𝑎𝑂𝐻</m:t>
                              </m:r>
                            </m:sub>
                            <m:sup>
                              <m:r>
                                <a:rPr lang="es-MX" sz="2400" i="0">
                                  <a:latin typeface="Cambria Math" panose="02040503050406030204" pitchFamily="18" charset="0"/>
                                </a:rPr>
                                <m:t>1,158</m:t>
                              </m:r>
                            </m:sup>
                          </m:sSubSup>
                        </m:e>
                      </m:d>
                    </m:oMath>
                  </m:oMathPara>
                </a14:m>
                <a:endParaRPr lang="es-MX" sz="2400" dirty="0"/>
              </a:p>
            </p:txBody>
          </p:sp>
        </mc:Choice>
        <mc:Fallback xmlns="">
          <p:sp>
            <p:nvSpPr>
              <p:cNvPr id="6" name="Rectángulo 5">
                <a:extLst>
                  <a:ext uri="{FF2B5EF4-FFF2-40B4-BE49-F238E27FC236}">
                    <a16:creationId xmlns:a16="http://schemas.microsoft.com/office/drawing/2014/main" id="{338E7A63-E12B-4990-9F2A-B1912F7C5571}"/>
                  </a:ext>
                </a:extLst>
              </p:cNvPr>
              <p:cNvSpPr>
                <a:spLocks noRot="1" noChangeAspect="1" noMove="1" noResize="1" noEditPoints="1" noAdjustHandles="1" noChangeArrowheads="1" noChangeShapeType="1" noTextEdit="1"/>
              </p:cNvSpPr>
              <p:nvPr/>
            </p:nvSpPr>
            <p:spPr>
              <a:xfrm>
                <a:off x="257909" y="3148448"/>
                <a:ext cx="11934091" cy="667106"/>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5E71CE15-5C11-4716-8D45-54EF49F19CB4}"/>
                  </a:ext>
                </a:extLst>
              </p:cNvPr>
              <p:cNvSpPr/>
              <p:nvPr/>
            </p:nvSpPr>
            <p:spPr>
              <a:xfrm>
                <a:off x="2989385" y="3815554"/>
                <a:ext cx="6553200" cy="1698350"/>
              </a:xfrm>
              <a:prstGeom prst="rect">
                <a:avLst/>
              </a:prstGeom>
            </p:spPr>
            <p:txBody>
              <a:bodyPr wrap="square">
                <a:spAutoFit/>
              </a:bodyPr>
              <a:lstStyle/>
              <a:p>
                <a:pPr algn="ctr">
                  <a:lnSpc>
                    <a:spcPct val="150000"/>
                  </a:lnSpc>
                  <a:spcAft>
                    <a:spcPts val="0"/>
                  </a:spcAft>
                </a:pPr>
                <a:r>
                  <a:rPr lang="es-ES_tradnl" sz="2400" b="1" u="sng" dirty="0">
                    <a:latin typeface="Arial" panose="020B0604020202020204" pitchFamily="34" charset="0"/>
                    <a:ea typeface="Times New Roman" panose="02020603050405020304" pitchFamily="18" charset="0"/>
                    <a:cs typeface="Arial" panose="020B0604020202020204" pitchFamily="34" charset="0"/>
                  </a:rPr>
                  <a:t>Restricciones</a:t>
                </a:r>
                <a:r>
                  <a:rPr lang="es-ES_tradnl" sz="2400" b="1" dirty="0">
                    <a:latin typeface="Arial" panose="020B0604020202020204" pitchFamily="34" charset="0"/>
                    <a:ea typeface="Times New Roman" panose="02020603050405020304" pitchFamily="18" charset="0"/>
                    <a:cs typeface="Arial" panose="020B0604020202020204" pitchFamily="34" charset="0"/>
                  </a:rPr>
                  <a:t>:</a:t>
                </a:r>
                <a:endParaRPr lang="es-MX" sz="2400" b="1" dirty="0">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14:m>
                  <m:oMath xmlns:m="http://schemas.openxmlformats.org/officeDocument/2006/math">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𝟎</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𝟎𝟐𝟒</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 </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𝐦𝐨𝐥</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sSup>
                      <m:sSupPr>
                        <m:ctrlPr>
                          <a:rPr lang="es-MX" sz="2400" b="1" i="1">
                            <a:latin typeface="Cambria Math" panose="02040503050406030204" pitchFamily="18" charset="0"/>
                            <a:ea typeface="Times New Roman" panose="02020603050405020304" pitchFamily="18" charset="0"/>
                            <a:cs typeface="Arial" panose="020B0604020202020204" pitchFamily="34" charset="0"/>
                          </a:rPr>
                        </m:ctrlPr>
                      </m:sSupPr>
                      <m:e>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𝐋</m:t>
                        </m:r>
                      </m:e>
                      <m:sup>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𝟏</m:t>
                        </m:r>
                      </m:sup>
                    </m:sSup>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sSub>
                      <m:sSubPr>
                        <m:ctrlPr>
                          <a:rPr lang="es-MX" sz="2400" b="1" i="1">
                            <a:latin typeface="Cambria Math" panose="02040503050406030204" pitchFamily="18" charset="0"/>
                            <a:ea typeface="Times New Roman" panose="02020603050405020304" pitchFamily="18" charset="0"/>
                            <a:cs typeface="Arial" panose="020B0604020202020204" pitchFamily="34" charset="0"/>
                          </a:rPr>
                        </m:ctrlPr>
                      </m:sSubPr>
                      <m:e>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𝐂</m:t>
                        </m:r>
                      </m:e>
                      <m:sub>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𝐍𝐚𝐎𝐇</m:t>
                        </m:r>
                      </m:sub>
                    </m:sSub>
                    <m:r>
                      <a:rPr lang="es-ES_tradnl" sz="2400" b="1" smtClean="0">
                        <a:latin typeface="Cambria Math" panose="02040503050406030204" pitchFamily="18" charset="0"/>
                        <a:ea typeface="Times New Roman" panose="02020603050405020304" pitchFamily="18" charset="0"/>
                        <a:cs typeface="Arial" panose="020B0604020202020204" pitchFamily="34" charset="0"/>
                      </a:rPr>
                      <m:t>≤ </m:t>
                    </m:r>
                    <m:r>
                      <a:rPr lang="es-ES_tradnl" sz="2400" b="1" i="1">
                        <a:latin typeface="Cambria Math" panose="02040503050406030204" pitchFamily="18" charset="0"/>
                        <a:ea typeface="Times New Roman" panose="02020603050405020304" pitchFamily="18" charset="0"/>
                        <a:cs typeface="Arial" panose="020B0604020202020204" pitchFamily="34" charset="0"/>
                      </a:rPr>
                      <m:t>𝟎</m:t>
                    </m:r>
                    <m:r>
                      <a:rPr lang="es-ES_tradnl" sz="2400" b="1">
                        <a:latin typeface="Cambria Math" panose="02040503050406030204" pitchFamily="18" charset="0"/>
                        <a:ea typeface="Times New Roman" panose="02020603050405020304" pitchFamily="18" charset="0"/>
                        <a:cs typeface="Arial" panose="020B0604020202020204" pitchFamily="34" charset="0"/>
                      </a:rPr>
                      <m:t>,</m:t>
                    </m:r>
                    <m:r>
                      <a:rPr lang="es-ES_tradnl" sz="2400" b="1" i="1">
                        <a:latin typeface="Cambria Math" panose="02040503050406030204" pitchFamily="18" charset="0"/>
                        <a:ea typeface="Times New Roman" panose="02020603050405020304" pitchFamily="18" charset="0"/>
                        <a:cs typeface="Arial" panose="020B0604020202020204" pitchFamily="34" charset="0"/>
                      </a:rPr>
                      <m:t>𝟐𝟎</m:t>
                    </m:r>
                    <m:r>
                      <a:rPr lang="es-ES_tradnl" sz="2400" b="1">
                        <a:latin typeface="Cambria Math" panose="02040503050406030204" pitchFamily="18" charset="0"/>
                        <a:ea typeface="Times New Roman" panose="02020603050405020304" pitchFamily="18" charset="0"/>
                        <a:cs typeface="Arial" panose="020B0604020202020204" pitchFamily="34" charset="0"/>
                      </a:rPr>
                      <m:t> </m:t>
                    </m:r>
                    <m:r>
                      <a:rPr lang="es-ES_tradnl" sz="2400" b="1" i="1">
                        <a:latin typeface="Cambria Math" panose="02040503050406030204" pitchFamily="18" charset="0"/>
                        <a:ea typeface="Times New Roman" panose="02020603050405020304" pitchFamily="18" charset="0"/>
                        <a:cs typeface="Arial" panose="020B0604020202020204" pitchFamily="34" charset="0"/>
                      </a:rPr>
                      <m:t>𝐦𝐨𝐥</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sSup>
                      <m:sSupPr>
                        <m:ctrlPr>
                          <a:rPr lang="es-MX" sz="2400" b="1" i="1">
                            <a:latin typeface="Cambria Math" panose="02040503050406030204" pitchFamily="18" charset="0"/>
                            <a:ea typeface="Times New Roman" panose="02020603050405020304" pitchFamily="18" charset="0"/>
                            <a:cs typeface="Arial" panose="020B0604020202020204" pitchFamily="34" charset="0"/>
                          </a:rPr>
                        </m:ctrlPr>
                      </m:sSupPr>
                      <m:e>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𝐋</m:t>
                        </m:r>
                      </m:e>
                      <m:sup>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𝟏</m:t>
                        </m:r>
                      </m:sup>
                    </m:sSup>
                  </m:oMath>
                </a14:m>
                <a:r>
                  <a:rPr lang="es-ES_tradnl" sz="2400" b="1" dirty="0">
                    <a:latin typeface="Arial" panose="020B0604020202020204" pitchFamily="34" charset="0"/>
                    <a:ea typeface="Times New Roman" panose="02020603050405020304" pitchFamily="18" charset="0"/>
                    <a:cs typeface="Arial" panose="020B0604020202020204" pitchFamily="34" charset="0"/>
                  </a:rPr>
                  <a:t>; </a:t>
                </a:r>
                <a:endParaRPr lang="es-MX" sz="2400" b="1" i="1"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𝟏𝟓</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 </m:t>
                    </m:r>
                    <m:r>
                      <a:rPr lang="en-US" sz="2400" b="1" i="1" smtClean="0">
                        <a:latin typeface="Cambria Math" panose="02040503050406030204" pitchFamily="18" charset="0"/>
                        <a:ea typeface="Times New Roman" panose="02020603050405020304" pitchFamily="18" charset="0"/>
                        <a:cs typeface="Arial" panose="020B0604020202020204" pitchFamily="34" charset="0"/>
                      </a:rPr>
                      <m:t>𝒎𝒊𝒏</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r>
                      <a:rPr lang="en-US" sz="2400" b="1" i="1" smtClean="0">
                        <a:latin typeface="Cambria Math" panose="02040503050406030204" pitchFamily="18" charset="0"/>
                        <a:ea typeface="Times New Roman" panose="02020603050405020304" pitchFamily="18" charset="0"/>
                        <a:cs typeface="Arial" panose="020B0604020202020204" pitchFamily="34" charset="0"/>
                      </a:rPr>
                      <m:t>𝒕</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𝟑𝟎</m:t>
                    </m:r>
                    <m:r>
                      <a:rPr lang="es-ES_tradnl" sz="2400" b="1" i="1" smtClean="0">
                        <a:latin typeface="Cambria Math" panose="02040503050406030204" pitchFamily="18" charset="0"/>
                        <a:ea typeface="Times New Roman" panose="02020603050405020304" pitchFamily="18" charset="0"/>
                        <a:cs typeface="Arial" panose="020B0604020202020204" pitchFamily="34" charset="0"/>
                      </a:rPr>
                      <m:t> </m:t>
                    </m:r>
                    <m:r>
                      <a:rPr lang="en-US" sz="2400" b="1" i="1" smtClean="0">
                        <a:latin typeface="Cambria Math" panose="02040503050406030204" pitchFamily="18" charset="0"/>
                        <a:ea typeface="Times New Roman" panose="02020603050405020304" pitchFamily="18" charset="0"/>
                        <a:cs typeface="Arial" panose="020B0604020202020204" pitchFamily="34" charset="0"/>
                      </a:rPr>
                      <m:t>𝒎𝒊𝒏</m:t>
                    </m:r>
                  </m:oMath>
                </a14:m>
                <a:r>
                  <a:rPr lang="en-US" sz="2400" b="1" dirty="0">
                    <a:latin typeface="Arial" panose="020B0604020202020204" pitchFamily="34" charset="0"/>
                    <a:ea typeface="Times New Roman" panose="02020603050405020304" pitchFamily="18" charset="0"/>
                    <a:cs typeface="Arial" panose="020B0604020202020204" pitchFamily="34" charset="0"/>
                  </a:rPr>
                  <a:t> </a:t>
                </a:r>
                <a:endParaRPr lang="es-MX" sz="2400" b="1"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5E71CE15-5C11-4716-8D45-54EF49F19CB4}"/>
                  </a:ext>
                </a:extLst>
              </p:cNvPr>
              <p:cNvSpPr>
                <a:spLocks noRot="1" noChangeAspect="1" noMove="1" noResize="1" noEditPoints="1" noAdjustHandles="1" noChangeArrowheads="1" noChangeShapeType="1" noTextEdit="1"/>
              </p:cNvSpPr>
              <p:nvPr/>
            </p:nvSpPr>
            <p:spPr>
              <a:xfrm>
                <a:off x="2989385" y="3815554"/>
                <a:ext cx="6553200" cy="1698350"/>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99240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62CBA46-9953-4F0B-9A85-DB8898C260A0}"/>
              </a:ext>
            </a:extLst>
          </p:cNvPr>
          <p:cNvSpPr>
            <a:spLocks noGrp="1"/>
          </p:cNvSpPr>
          <p:nvPr>
            <p:ph type="title"/>
          </p:nvPr>
        </p:nvSpPr>
        <p:spPr>
          <a:xfrm>
            <a:off x="1066800" y="0"/>
            <a:ext cx="10058400" cy="145075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CUARTA FUNCIÓN</a:t>
            </a:r>
          </a:p>
        </p:txBody>
      </p:sp>
      <p:sp>
        <p:nvSpPr>
          <p:cNvPr id="5" name="Rectángulo 4">
            <a:extLst>
              <a:ext uri="{FF2B5EF4-FFF2-40B4-BE49-F238E27FC236}">
                <a16:creationId xmlns:a16="http://schemas.microsoft.com/office/drawing/2014/main" id="{E58E7AAF-CD3B-4E7F-BB49-E76F8904FEC7}"/>
              </a:ext>
            </a:extLst>
          </p:cNvPr>
          <p:cNvSpPr/>
          <p:nvPr/>
        </p:nvSpPr>
        <p:spPr>
          <a:xfrm>
            <a:off x="720968" y="1361887"/>
            <a:ext cx="10802815" cy="577850"/>
          </a:xfrm>
          <a:prstGeom prst="rect">
            <a:avLst/>
          </a:prstGeom>
        </p:spPr>
        <p:txBody>
          <a:bodyPr wrap="square">
            <a:spAutoFit/>
          </a:bodyPr>
          <a:lstStyle/>
          <a:p>
            <a:pPr algn="just">
              <a:lnSpc>
                <a:spcPct val="150000"/>
              </a:lnSpc>
              <a:spcAft>
                <a:spcPts val="0"/>
              </a:spcAft>
              <a:tabLst>
                <a:tab pos="4508500" algn="r"/>
              </a:tabLst>
            </a:pPr>
            <a:r>
              <a:rPr lang="es-ES" sz="2400" dirty="0"/>
              <a:t>CFI=24493024,8 CUP  </a:t>
            </a:r>
            <a:r>
              <a:rPr lang="es-ES" sz="2400" dirty="0">
                <a:latin typeface="Arial" panose="020B0604020202020204" pitchFamily="34" charset="0"/>
                <a:ea typeface="Arial" panose="020B0604020202020204" pitchFamily="34" charset="0"/>
                <a:cs typeface="Times New Roman" panose="02020603050405020304" pitchFamily="18" charset="0"/>
              </a:rPr>
              <a:t>Agua: 37,2 CUP/m</a:t>
            </a:r>
            <a:r>
              <a:rPr lang="es-ES" sz="2400" baseline="30000" dirty="0">
                <a:latin typeface="Arial" panose="020B0604020202020204" pitchFamily="34" charset="0"/>
                <a:ea typeface="Arial" panose="020B0604020202020204" pitchFamily="34" charset="0"/>
                <a:cs typeface="Times New Roman" panose="02020603050405020304" pitchFamily="18" charset="0"/>
              </a:rPr>
              <a:t>3</a:t>
            </a:r>
            <a:r>
              <a:rPr lang="es-ES" sz="2400" dirty="0">
                <a:latin typeface="Arial" panose="020B0604020202020204" pitchFamily="34" charset="0"/>
                <a:ea typeface="Arial" panose="020B0604020202020204" pitchFamily="34" charset="0"/>
                <a:cs typeface="Times New Roman" panose="02020603050405020304" pitchFamily="18" charset="0"/>
              </a:rPr>
              <a:t> Sosa cáustica: 19,1 CUP/kg</a:t>
            </a:r>
            <a:endParaRPr lang="es-MX"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EF32D2B7-B4C0-45FA-BE59-80F8408598DA}"/>
                  </a:ext>
                </a:extLst>
              </p:cNvPr>
              <p:cNvSpPr/>
              <p:nvPr/>
            </p:nvSpPr>
            <p:spPr>
              <a:xfrm>
                <a:off x="1152957" y="2329770"/>
                <a:ext cx="8600643"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2000" i="1">
                          <a:latin typeface="Cambria Math" panose="02040503050406030204" pitchFamily="18" charset="0"/>
                        </a:rPr>
                        <m:t>𝐶𝑇𝑃</m:t>
                      </m:r>
                      <m:d>
                        <m:dPr>
                          <m:ctrlPr>
                            <a:rPr lang="es-MX" sz="2000" i="1">
                              <a:latin typeface="Cambria Math" panose="02040503050406030204" pitchFamily="18" charset="0"/>
                            </a:rPr>
                          </m:ctrlPr>
                        </m:dPr>
                        <m:e>
                          <m:r>
                            <a:rPr lang="es-MX" sz="2000" i="1">
                              <a:latin typeface="Cambria Math" panose="02040503050406030204" pitchFamily="18" charset="0"/>
                            </a:rPr>
                            <m:t>𝑎𝑛𝑢𝑎𝑙</m:t>
                          </m:r>
                        </m:e>
                      </m:d>
                      <m:r>
                        <a:rPr lang="es-MX" sz="2000" i="0">
                          <a:latin typeface="Cambria Math" panose="02040503050406030204" pitchFamily="18" charset="0"/>
                        </a:rPr>
                        <m:t>=109,41∗</m:t>
                      </m:r>
                      <m:r>
                        <a:rPr lang="es-MX" sz="2000" i="1">
                          <a:latin typeface="Cambria Math" panose="02040503050406030204" pitchFamily="18" charset="0"/>
                        </a:rPr>
                        <m:t>𝑉</m:t>
                      </m:r>
                      <m:d>
                        <m:dPr>
                          <m:ctrlPr>
                            <a:rPr lang="es-MX" sz="2000" i="1">
                              <a:latin typeface="Cambria Math" panose="02040503050406030204" pitchFamily="18" charset="0"/>
                            </a:rPr>
                          </m:ctrlPr>
                        </m:dPr>
                        <m:e>
                          <m:r>
                            <a:rPr lang="es-MX" sz="2000" i="1">
                              <a:latin typeface="Cambria Math" panose="02040503050406030204" pitchFamily="18" charset="0"/>
                            </a:rPr>
                            <m:t>𝐴𝑔𝑢𝑎</m:t>
                          </m:r>
                        </m:e>
                      </m:d>
                      <m:r>
                        <a:rPr lang="es-MX" sz="2000" i="0">
                          <a:latin typeface="Cambria Math" panose="02040503050406030204" pitchFamily="18" charset="0"/>
                        </a:rPr>
                        <m:t>+56,18∗</m:t>
                      </m:r>
                      <m:r>
                        <a:rPr lang="es-MX" sz="2000" i="1">
                          <a:latin typeface="Cambria Math" panose="02040503050406030204" pitchFamily="18" charset="0"/>
                        </a:rPr>
                        <m:t>𝑚</m:t>
                      </m:r>
                      <m:d>
                        <m:dPr>
                          <m:ctrlPr>
                            <a:rPr lang="es-MX" sz="2000" i="1">
                              <a:latin typeface="Cambria Math" panose="02040503050406030204" pitchFamily="18" charset="0"/>
                            </a:rPr>
                          </m:ctrlPr>
                        </m:dPr>
                        <m:e>
                          <m:r>
                            <a:rPr lang="es-MX" sz="2000" i="1">
                              <a:latin typeface="Cambria Math" panose="02040503050406030204" pitchFamily="18" charset="0"/>
                            </a:rPr>
                            <m:t>𝑁𝑎𝑂𝐻</m:t>
                          </m:r>
                        </m:e>
                      </m:d>
                      <m:r>
                        <a:rPr lang="es-MX" sz="2000" i="0">
                          <a:latin typeface="Cambria Math" panose="02040503050406030204" pitchFamily="18" charset="0"/>
                        </a:rPr>
                        <m:t>+111659375,58</m:t>
                      </m:r>
                    </m:oMath>
                  </m:oMathPara>
                </a14:m>
                <a:endParaRPr lang="es-MX" sz="2000" dirty="0"/>
              </a:p>
            </p:txBody>
          </p:sp>
        </mc:Choice>
        <mc:Fallback xmlns="">
          <p:sp>
            <p:nvSpPr>
              <p:cNvPr id="6" name="Rectángulo 5">
                <a:extLst>
                  <a:ext uri="{FF2B5EF4-FFF2-40B4-BE49-F238E27FC236}">
                    <a16:creationId xmlns:a16="http://schemas.microsoft.com/office/drawing/2014/main" id="{EF32D2B7-B4C0-45FA-BE59-80F8408598DA}"/>
                  </a:ext>
                </a:extLst>
              </p:cNvPr>
              <p:cNvSpPr>
                <a:spLocks noRot="1" noChangeAspect="1" noMove="1" noResize="1" noEditPoints="1" noAdjustHandles="1" noChangeArrowheads="1" noChangeShapeType="1" noTextEdit="1"/>
              </p:cNvSpPr>
              <p:nvPr/>
            </p:nvSpPr>
            <p:spPr>
              <a:xfrm>
                <a:off x="1152957" y="2329770"/>
                <a:ext cx="8600643" cy="400110"/>
              </a:xfrm>
              <a:prstGeom prst="rect">
                <a:avLst/>
              </a:prstGeom>
              <a:blipFill>
                <a:blip r:embed="rId2"/>
                <a:stretch>
                  <a:fillRect b="-16667"/>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C054D95D-8B46-4E78-BE82-43F6A1A10AC5}"/>
                  </a:ext>
                </a:extLst>
              </p:cNvPr>
              <p:cNvSpPr/>
              <p:nvPr/>
            </p:nvSpPr>
            <p:spPr>
              <a:xfrm>
                <a:off x="211016" y="3119913"/>
                <a:ext cx="12637476" cy="550728"/>
              </a:xfrm>
              <a:prstGeom prst="rect">
                <a:avLst/>
              </a:prstGeom>
            </p:spPr>
            <p:txBody>
              <a:bodyPr wrap="square">
                <a:spAutoFit/>
              </a:bodyPr>
              <a:lstStyle/>
              <a:p>
                <a14:m>
                  <m:oMath xmlns:m="http://schemas.openxmlformats.org/officeDocument/2006/math">
                    <m:r>
                      <a:rPr lang="es-ES_tradnl" sz="2000" i="1">
                        <a:latin typeface="Cambria Math" panose="02040503050406030204" pitchFamily="18" charset="0"/>
                        <a:ea typeface="Times New Roman" panose="02020603050405020304" pitchFamily="18" charset="0"/>
                        <a:cs typeface="Arial" panose="020B0604020202020204" pitchFamily="34" charset="0"/>
                      </a:rPr>
                      <m:t>𝑉</m:t>
                    </m:r>
                    <m:d>
                      <m:dPr>
                        <m:ctrlPr>
                          <a:rPr lang="es-MX" sz="2000" i="1">
                            <a:effectLst/>
                            <a:latin typeface="Cambria Math" panose="02040503050406030204" pitchFamily="18" charset="0"/>
                            <a:cs typeface="Arial" panose="020B0604020202020204" pitchFamily="34" charset="0"/>
                          </a:rPr>
                        </m:ctrlPr>
                      </m:dPr>
                      <m:e>
                        <m:r>
                          <a:rPr lang="es-ES_tradnl" sz="2000" i="1">
                            <a:latin typeface="Cambria Math" panose="02040503050406030204" pitchFamily="18" charset="0"/>
                            <a:ea typeface="Times New Roman" panose="02020603050405020304" pitchFamily="18" charset="0"/>
                            <a:cs typeface="Arial" panose="020B0604020202020204" pitchFamily="34" charset="0"/>
                          </a:rPr>
                          <m:t>𝐴𝑔𝑢𝑎</m:t>
                        </m:r>
                      </m:e>
                    </m:d>
                    <m:r>
                      <a:rPr lang="en-US" sz="2000" i="1">
                        <a:latin typeface="Cambria Math" panose="02040503050406030204" pitchFamily="18" charset="0"/>
                        <a:ea typeface="Times New Roman" panose="02020603050405020304" pitchFamily="18" charset="0"/>
                        <a:cs typeface="Arial" panose="020B0604020202020204" pitchFamily="34" charset="0"/>
                      </a:rPr>
                      <m:t>=11880000∗</m:t>
                    </m:r>
                    <m:r>
                      <a:rPr lang="es-ES_tradnl" sz="2000" i="1">
                        <a:latin typeface="Cambria Math" panose="02040503050406030204" pitchFamily="18" charset="0"/>
                        <a:ea typeface="Times New Roman" panose="02020603050405020304" pitchFamily="18" charset="0"/>
                        <a:cs typeface="Arial" panose="020B0604020202020204" pitchFamily="34" charset="0"/>
                      </a:rPr>
                      <m:t>𝑡</m:t>
                    </m:r>
                    <m:d>
                      <m:dPr>
                        <m:begChr m:val="["/>
                        <m:endChr m:val="]"/>
                        <m:ctrlPr>
                          <a:rPr lang="es-MX" sz="2000" i="1">
                            <a:effectLst/>
                            <a:latin typeface="Cambria Math" panose="02040503050406030204" pitchFamily="18" charset="0"/>
                            <a:cs typeface="Arial" panose="020B0604020202020204" pitchFamily="34" charset="0"/>
                          </a:rPr>
                        </m:ctrlPr>
                      </m:dPr>
                      <m:e>
                        <m:sSup>
                          <m:sSupPr>
                            <m:ctrlPr>
                              <a:rPr lang="es-MX" sz="2000" i="1">
                                <a:effectLst/>
                                <a:latin typeface="Cambria Math" panose="020405030504060302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1,0000018</m:t>
                            </m:r>
                            <m:r>
                              <a:rPr lang="es-ES_tradnl" sz="2000" i="1">
                                <a:latin typeface="Cambria Math" panose="02040503050406030204" pitchFamily="18" charset="0"/>
                                <a:ea typeface="Times New Roman" panose="02020603050405020304" pitchFamily="18" charset="0"/>
                                <a:cs typeface="Arial" panose="020B0604020202020204" pitchFamily="34" charset="0"/>
                              </a:rPr>
                              <m:t>𝑒</m:t>
                            </m:r>
                          </m:e>
                          <m:sup>
                            <m:f>
                              <m:fPr>
                                <m:type m:val="skw"/>
                                <m:ctrlPr>
                                  <a:rPr lang="es-MX" sz="2000" i="1">
                                    <a:effectLst/>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0,006</m:t>
                                </m:r>
                              </m:num>
                              <m:den>
                                <m:r>
                                  <a:rPr lang="es-ES_tradnl" sz="2000" i="1">
                                    <a:latin typeface="Cambria Math" panose="02040503050406030204" pitchFamily="18" charset="0"/>
                                    <a:ea typeface="Times New Roman" panose="02020603050405020304" pitchFamily="18" charset="0"/>
                                    <a:cs typeface="Arial" panose="020B0604020202020204" pitchFamily="34" charset="0"/>
                                  </a:rPr>
                                  <m:t>𝑇</m:t>
                                </m:r>
                              </m:den>
                            </m:f>
                          </m:sup>
                        </m:s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sSub>
                              <m:sSubPr>
                                <m:ctrlPr>
                                  <a:rPr lang="es-MX" sz="2000" i="1">
                                    <a:effectLst/>
                                    <a:latin typeface="Cambria Math" panose="02040503050406030204" pitchFamily="18" charset="0"/>
                                    <a:cs typeface="Arial" panose="020B0604020202020204" pitchFamily="34" charset="0"/>
                                  </a:rPr>
                                </m:ctrlPr>
                              </m:sSubPr>
                              <m:e>
                                <m:r>
                                  <a:rPr lang="es-ES_tradnl" sz="2000" i="1">
                                    <a:latin typeface="Cambria Math" panose="02040503050406030204" pitchFamily="18" charset="0"/>
                                    <a:ea typeface="Times New Roman" panose="02020603050405020304" pitchFamily="18" charset="0"/>
                                    <a:cs typeface="Arial" panose="020B0604020202020204" pitchFamily="34" charset="0"/>
                                  </a:rPr>
                                  <m:t>𝐻</m:t>
                                </m:r>
                              </m:e>
                              <m:sub>
                                <m:r>
                                  <a:rPr lang="en-US" sz="2000" i="1">
                                    <a:latin typeface="Cambria Math" panose="02040503050406030204" pitchFamily="18" charset="0"/>
                                    <a:ea typeface="Times New Roman" panose="02020603050405020304" pitchFamily="18" charset="0"/>
                                    <a:cs typeface="Arial" panose="020B0604020202020204" pitchFamily="34" charset="0"/>
                                  </a:rPr>
                                  <m:t>2</m:t>
                                </m:r>
                              </m:sub>
                            </m:sSub>
                            <m:r>
                              <a:rPr lang="es-ES_tradnl" sz="2000" i="1">
                                <a:latin typeface="Cambria Math" panose="02040503050406030204" pitchFamily="18" charset="0"/>
                                <a:ea typeface="Times New Roman" panose="02020603050405020304" pitchFamily="18" charset="0"/>
                                <a:cs typeface="Arial" panose="020B0604020202020204" pitchFamily="34" charset="0"/>
                              </a:rPr>
                              <m:t>𝑆</m:t>
                            </m:r>
                          </m:sub>
                          <m:sup>
                            <m:r>
                              <a:rPr lang="en-US" sz="2000" i="1">
                                <a:latin typeface="Cambria Math" panose="02040503050406030204" pitchFamily="18" charset="0"/>
                                <a:ea typeface="Times New Roman" panose="02020603050405020304" pitchFamily="18" charset="0"/>
                                <a:cs typeface="Arial" panose="020B0604020202020204" pitchFamily="34" charset="0"/>
                              </a:rPr>
                              <m:t>0,33</m:t>
                            </m:r>
                          </m:sup>
                        </m:sSub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r>
                              <a:rPr lang="es-ES_tradnl" sz="2000" i="1">
                                <a:latin typeface="Cambria Math" panose="02040503050406030204" pitchFamily="18" charset="0"/>
                                <a:ea typeface="Times New Roman" panose="02020603050405020304" pitchFamily="18" charset="0"/>
                                <a:cs typeface="Arial" panose="020B0604020202020204" pitchFamily="34" charset="0"/>
                              </a:rPr>
                              <m:t>𝑁𝑎𝑂𝐻</m:t>
                            </m:r>
                          </m:sub>
                          <m:sup>
                            <m:r>
                              <a:rPr lang="en-US" sz="2000" i="1">
                                <a:latin typeface="Cambria Math" panose="02040503050406030204" pitchFamily="18" charset="0"/>
                                <a:ea typeface="Times New Roman" panose="02020603050405020304" pitchFamily="18" charset="0"/>
                                <a:cs typeface="Arial" panose="020B0604020202020204" pitchFamily="34" charset="0"/>
                              </a:rPr>
                              <m:t>2,82</m:t>
                            </m:r>
                          </m:sup>
                        </m:sSubSup>
                        <m:r>
                          <a:rPr lang="en-US" sz="2000" i="1">
                            <a:latin typeface="Cambria Math" panose="02040503050406030204" pitchFamily="18" charset="0"/>
                            <a:ea typeface="Times New Roman" panose="02020603050405020304" pitchFamily="18" charset="0"/>
                            <a:cs typeface="Arial" panose="020B0604020202020204" pitchFamily="34" charset="0"/>
                          </a:rPr>
                          <m:t>+0,99</m:t>
                        </m:r>
                        <m:sSup>
                          <m:sSupPr>
                            <m:ctrlPr>
                              <a:rPr lang="es-MX" sz="2000" i="1">
                                <a:effectLst/>
                                <a:latin typeface="Cambria Math" panose="02040503050406030204" pitchFamily="18" charset="0"/>
                                <a:cs typeface="Arial" panose="020B0604020202020204" pitchFamily="34" charset="0"/>
                              </a:rPr>
                            </m:ctrlPr>
                          </m:sSupPr>
                          <m:e>
                            <m:r>
                              <a:rPr lang="es-ES_tradnl" sz="2000" i="1">
                                <a:latin typeface="Cambria Math" panose="02040503050406030204" pitchFamily="18" charset="0"/>
                                <a:ea typeface="Times New Roman" panose="02020603050405020304" pitchFamily="18" charset="0"/>
                                <a:cs typeface="Arial" panose="020B0604020202020204" pitchFamily="34" charset="0"/>
                              </a:rPr>
                              <m:t>𝑒</m:t>
                            </m:r>
                          </m:e>
                          <m:sup>
                            <m:f>
                              <m:fPr>
                                <m:type m:val="skw"/>
                                <m:ctrlPr>
                                  <a:rPr lang="es-MX" sz="2000" i="1">
                                    <a:effectLst/>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0,08</m:t>
                                </m:r>
                              </m:num>
                              <m:den>
                                <m:r>
                                  <a:rPr lang="es-ES_tradnl" sz="2000" i="1">
                                    <a:latin typeface="Cambria Math" panose="02040503050406030204" pitchFamily="18" charset="0"/>
                                    <a:ea typeface="Times New Roman" panose="02020603050405020304" pitchFamily="18" charset="0"/>
                                    <a:cs typeface="Arial" panose="020B0604020202020204" pitchFamily="34" charset="0"/>
                                  </a:rPr>
                                  <m:t>𝑇</m:t>
                                </m:r>
                              </m:den>
                            </m:f>
                          </m:sup>
                        </m:s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r>
                              <a:rPr lang="es-ES_tradnl"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s-ES_tradnl" sz="2000" i="1">
                                <a:latin typeface="Cambria Math" panose="02040503050406030204" pitchFamily="18" charset="0"/>
                                <a:ea typeface="Times New Roman" panose="02020603050405020304" pitchFamily="18" charset="0"/>
                                <a:cs typeface="Arial" panose="020B0604020202020204" pitchFamily="34" charset="0"/>
                              </a:rPr>
                              <m:t>𝑆𝐻</m:t>
                            </m:r>
                          </m:sub>
                          <m:sup>
                            <m:r>
                              <a:rPr lang="en-US" sz="2000" i="1">
                                <a:latin typeface="Cambria Math" panose="02040503050406030204" pitchFamily="18" charset="0"/>
                                <a:ea typeface="Times New Roman" panose="02020603050405020304" pitchFamily="18" charset="0"/>
                                <a:cs typeface="Arial" panose="020B0604020202020204" pitchFamily="34" charset="0"/>
                              </a:rPr>
                              <m:t>0,238</m:t>
                            </m:r>
                          </m:sup>
                        </m:sSub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r>
                              <a:rPr lang="es-ES_tradnl" sz="2000" i="1">
                                <a:latin typeface="Cambria Math" panose="02040503050406030204" pitchFamily="18" charset="0"/>
                                <a:ea typeface="Times New Roman" panose="02020603050405020304" pitchFamily="18" charset="0"/>
                                <a:cs typeface="Arial" panose="020B0604020202020204" pitchFamily="34" charset="0"/>
                              </a:rPr>
                              <m:t>𝑁𝑎𝑂𝐻</m:t>
                            </m:r>
                          </m:sub>
                          <m:sup>
                            <m:r>
                              <a:rPr lang="en-US" sz="2000" i="1">
                                <a:latin typeface="Cambria Math" panose="02040503050406030204" pitchFamily="18" charset="0"/>
                                <a:ea typeface="Times New Roman" panose="02020603050405020304" pitchFamily="18" charset="0"/>
                                <a:cs typeface="Arial" panose="020B0604020202020204" pitchFamily="34" charset="0"/>
                              </a:rPr>
                              <m:t>2,44</m:t>
                            </m:r>
                          </m:sup>
                        </m:sSubSup>
                        <m:r>
                          <a:rPr lang="en-US" sz="2000" i="1">
                            <a:latin typeface="Cambria Math" panose="02040503050406030204" pitchFamily="18" charset="0"/>
                            <a:ea typeface="Times New Roman" panose="02020603050405020304" pitchFamily="18" charset="0"/>
                            <a:cs typeface="Arial" panose="020B0604020202020204" pitchFamily="34" charset="0"/>
                          </a:rPr>
                          <m:t>+0,99</m:t>
                        </m:r>
                        <m:sSup>
                          <m:sSupPr>
                            <m:ctrlPr>
                              <a:rPr lang="es-MX" sz="2000" i="1">
                                <a:effectLst/>
                                <a:latin typeface="Cambria Math" panose="02040503050406030204" pitchFamily="18" charset="0"/>
                                <a:cs typeface="Arial" panose="020B0604020202020204" pitchFamily="34" charset="0"/>
                              </a:rPr>
                            </m:ctrlPr>
                          </m:sSupPr>
                          <m:e>
                            <m:r>
                              <a:rPr lang="es-ES_tradnl" sz="2000" i="1">
                                <a:latin typeface="Cambria Math" panose="02040503050406030204" pitchFamily="18" charset="0"/>
                                <a:ea typeface="Times New Roman" panose="02020603050405020304" pitchFamily="18" charset="0"/>
                                <a:cs typeface="Arial" panose="020B0604020202020204" pitchFamily="34" charset="0"/>
                              </a:rPr>
                              <m:t>𝑒</m:t>
                            </m:r>
                          </m:e>
                          <m:sup>
                            <m:f>
                              <m:fPr>
                                <m:type m:val="skw"/>
                                <m:ctrlPr>
                                  <a:rPr lang="es-MX" sz="2000" i="1">
                                    <a:effectLst/>
                                    <a:latin typeface="Cambria Math" panose="020405030504060302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0,16</m:t>
                                </m:r>
                              </m:num>
                              <m:den>
                                <m:r>
                                  <a:rPr lang="es-ES_tradnl" sz="2000" i="1">
                                    <a:latin typeface="Cambria Math" panose="02040503050406030204" pitchFamily="18" charset="0"/>
                                    <a:ea typeface="Times New Roman" panose="02020603050405020304" pitchFamily="18" charset="0"/>
                                    <a:cs typeface="Arial" panose="020B0604020202020204" pitchFamily="34" charset="0"/>
                                  </a:rPr>
                                  <m:t>𝑇</m:t>
                                </m:r>
                              </m:den>
                            </m:f>
                          </m:sup>
                        </m:s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r>
                              <a:rPr lang="es-ES_tradnl" sz="2000" i="1">
                                <a:latin typeface="Cambria Math" panose="02040503050406030204" pitchFamily="18" charset="0"/>
                                <a:ea typeface="Times New Roman" panose="02020603050405020304" pitchFamily="18" charset="0"/>
                                <a:cs typeface="Arial" panose="020B0604020202020204" pitchFamily="34" charset="0"/>
                              </a:rPr>
                              <m:t>𝑅𝐶𝑂𝑂𝐻</m:t>
                            </m:r>
                          </m:sub>
                          <m:sup>
                            <m:r>
                              <a:rPr lang="en-US" sz="2000" i="1">
                                <a:latin typeface="Cambria Math" panose="02040503050406030204" pitchFamily="18" charset="0"/>
                                <a:ea typeface="Times New Roman" panose="02020603050405020304" pitchFamily="18" charset="0"/>
                                <a:cs typeface="Arial" panose="020B0604020202020204" pitchFamily="34" charset="0"/>
                              </a:rPr>
                              <m:t>0,226</m:t>
                            </m:r>
                          </m:sup>
                        </m:sSubSup>
                        <m:sSubSup>
                          <m:sSubSupPr>
                            <m:ctrlPr>
                              <a:rPr lang="es-MX" sz="2000" i="1">
                                <a:effectLst/>
                                <a:latin typeface="Cambria Math" panose="02040503050406030204" pitchFamily="18" charset="0"/>
                                <a:cs typeface="Arial" panose="020B0604020202020204" pitchFamily="34" charset="0"/>
                              </a:rPr>
                            </m:ctrlPr>
                          </m:sSubSupPr>
                          <m:e>
                            <m:r>
                              <a:rPr lang="es-ES_tradnl" sz="2000" i="1">
                                <a:latin typeface="Cambria Math" panose="02040503050406030204" pitchFamily="18" charset="0"/>
                                <a:ea typeface="Times New Roman" panose="02020603050405020304" pitchFamily="18" charset="0"/>
                                <a:cs typeface="Arial" panose="020B0604020202020204" pitchFamily="34" charset="0"/>
                              </a:rPr>
                              <m:t>𝐶</m:t>
                            </m:r>
                          </m:e>
                          <m:sub>
                            <m:r>
                              <a:rPr lang="es-ES_tradnl" sz="2000" i="1">
                                <a:latin typeface="Cambria Math" panose="02040503050406030204" pitchFamily="18" charset="0"/>
                                <a:ea typeface="Times New Roman" panose="02020603050405020304" pitchFamily="18" charset="0"/>
                                <a:cs typeface="Arial" panose="020B0604020202020204" pitchFamily="34" charset="0"/>
                              </a:rPr>
                              <m:t>𝑁𝑎𝑂𝐻</m:t>
                            </m:r>
                          </m:sub>
                          <m:sup>
                            <m:r>
                              <a:rPr lang="en-US" sz="2000" i="1">
                                <a:latin typeface="Cambria Math" panose="02040503050406030204" pitchFamily="18" charset="0"/>
                                <a:ea typeface="Times New Roman" panose="02020603050405020304" pitchFamily="18" charset="0"/>
                                <a:cs typeface="Arial" panose="020B0604020202020204" pitchFamily="34" charset="0"/>
                              </a:rPr>
                              <m:t>0,158</m:t>
                            </m:r>
                          </m:sup>
                        </m:sSubSup>
                      </m:e>
                    </m:d>
                  </m:oMath>
                </a14:m>
                <a:r>
                  <a:rPr lang="es-ES_tradnl" sz="2000" dirty="0">
                    <a:latin typeface="Arial" panose="020B0604020202020204" pitchFamily="34" charset="0"/>
                    <a:ea typeface="Times New Roman" panose="02020603050405020304" pitchFamily="18" charset="0"/>
                  </a:rPr>
                  <a:t> </a:t>
                </a:r>
                <a:endParaRPr lang="es-MX" sz="2000" dirty="0"/>
              </a:p>
            </p:txBody>
          </p:sp>
        </mc:Choice>
        <mc:Fallback xmlns="">
          <p:sp>
            <p:nvSpPr>
              <p:cNvPr id="7" name="Rectángulo 6">
                <a:extLst>
                  <a:ext uri="{FF2B5EF4-FFF2-40B4-BE49-F238E27FC236}">
                    <a16:creationId xmlns:a16="http://schemas.microsoft.com/office/drawing/2014/main" id="{C054D95D-8B46-4E78-BE82-43F6A1A10AC5}"/>
                  </a:ext>
                </a:extLst>
              </p:cNvPr>
              <p:cNvSpPr>
                <a:spLocks noRot="1" noChangeAspect="1" noMove="1" noResize="1" noEditPoints="1" noAdjustHandles="1" noChangeArrowheads="1" noChangeShapeType="1" noTextEdit="1"/>
              </p:cNvSpPr>
              <p:nvPr/>
            </p:nvSpPr>
            <p:spPr>
              <a:xfrm>
                <a:off x="211016" y="3119913"/>
                <a:ext cx="12637476" cy="550728"/>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AE3DE994-C83A-470B-B99F-768C16966E63}"/>
                  </a:ext>
                </a:extLst>
              </p:cNvPr>
              <p:cNvSpPr/>
              <p:nvPr/>
            </p:nvSpPr>
            <p:spPr>
              <a:xfrm>
                <a:off x="93785" y="4053790"/>
                <a:ext cx="12192000" cy="5775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000" i="1">
                              <a:latin typeface="Cambria Math" panose="02040503050406030204" pitchFamily="18" charset="0"/>
                            </a:rPr>
                          </m:ctrlPr>
                        </m:sSubPr>
                        <m:e>
                          <m:r>
                            <m:rPr>
                              <m:sty m:val="p"/>
                            </m:rPr>
                            <a:rPr lang="es-MX" sz="2000">
                              <a:latin typeface="Cambria Math" panose="02040503050406030204" pitchFamily="18" charset="0"/>
                            </a:rPr>
                            <m:t>m</m:t>
                          </m:r>
                        </m:e>
                        <m:sub>
                          <m:r>
                            <m:rPr>
                              <m:sty m:val="p"/>
                            </m:rPr>
                            <a:rPr lang="es-MX" sz="2000" i="0">
                              <a:latin typeface="Cambria Math" panose="02040503050406030204" pitchFamily="18" charset="0"/>
                            </a:rPr>
                            <m:t>NaOH</m:t>
                          </m:r>
                        </m:sub>
                      </m:sSub>
                      <m:r>
                        <a:rPr lang="es-MX" sz="2000" i="0">
                          <a:latin typeface="Cambria Math" panose="02040503050406030204" pitchFamily="18" charset="0"/>
                        </a:rPr>
                        <m:t>=19008000∗</m:t>
                      </m:r>
                      <m:r>
                        <m:rPr>
                          <m:sty m:val="p"/>
                        </m:rPr>
                        <a:rPr lang="es-MX" sz="2000" i="0">
                          <a:latin typeface="Cambria Math" panose="02040503050406030204" pitchFamily="18" charset="0"/>
                        </a:rPr>
                        <m:t>t</m:t>
                      </m:r>
                      <m:d>
                        <m:dPr>
                          <m:begChr m:val="["/>
                          <m:endChr m:val="]"/>
                          <m:ctrlPr>
                            <a:rPr lang="es-MX" sz="2000" i="1">
                              <a:latin typeface="Cambria Math" panose="02040503050406030204" pitchFamily="18" charset="0"/>
                            </a:rPr>
                          </m:ctrlPr>
                        </m:dPr>
                        <m:e>
                          <m:sSup>
                            <m:sSupPr>
                              <m:ctrlPr>
                                <a:rPr lang="es-MX" sz="2000" i="1">
                                  <a:latin typeface="Cambria Math" panose="02040503050406030204" pitchFamily="18" charset="0"/>
                                </a:rPr>
                              </m:ctrlPr>
                            </m:sSupPr>
                            <m:e>
                              <m:r>
                                <a:rPr lang="es-MX" sz="2000" i="0">
                                  <a:latin typeface="Cambria Math" panose="02040503050406030204" pitchFamily="18" charset="0"/>
                                </a:rPr>
                                <m:t>1,0000018</m:t>
                              </m:r>
                              <m:r>
                                <m:rPr>
                                  <m:sty m:val="p"/>
                                </m:rPr>
                                <a:rPr lang="es-MX" sz="2000" i="0">
                                  <a:latin typeface="Cambria Math" panose="02040503050406030204" pitchFamily="18" charset="0"/>
                                </a:rPr>
                                <m:t>e</m:t>
                              </m:r>
                            </m:e>
                            <m:sup>
                              <m:f>
                                <m:fPr>
                                  <m:type m:val="skw"/>
                                  <m:ctrlPr>
                                    <a:rPr lang="es-MX" sz="2000" i="1">
                                      <a:latin typeface="Cambria Math" panose="02040503050406030204" pitchFamily="18" charset="0"/>
                                    </a:rPr>
                                  </m:ctrlPr>
                                </m:fPr>
                                <m:num>
                                  <m:r>
                                    <a:rPr lang="es-MX" sz="2000" i="0">
                                      <a:latin typeface="Cambria Math" panose="02040503050406030204" pitchFamily="18" charset="0"/>
                                    </a:rPr>
                                    <m:t>0,006</m:t>
                                  </m:r>
                                </m:num>
                                <m:den>
                                  <m:r>
                                    <m:rPr>
                                      <m:sty m:val="p"/>
                                    </m:rPr>
                                    <a:rPr lang="es-MX" sz="2000" i="0">
                                      <a:latin typeface="Cambria Math" panose="02040503050406030204" pitchFamily="18" charset="0"/>
                                    </a:rPr>
                                    <m:t>T</m:t>
                                  </m:r>
                                </m:den>
                              </m:f>
                            </m:sup>
                          </m:s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sSub>
                                <m:sSubPr>
                                  <m:ctrlPr>
                                    <a:rPr lang="es-MX" sz="2000" i="1">
                                      <a:latin typeface="Cambria Math" panose="02040503050406030204" pitchFamily="18" charset="0"/>
                                    </a:rPr>
                                  </m:ctrlPr>
                                </m:sSubPr>
                                <m:e>
                                  <m:r>
                                    <m:rPr>
                                      <m:sty m:val="p"/>
                                    </m:rPr>
                                    <a:rPr lang="es-MX" sz="2000" i="0">
                                      <a:latin typeface="Cambria Math" panose="02040503050406030204" pitchFamily="18" charset="0"/>
                                    </a:rPr>
                                    <m:t>H</m:t>
                                  </m:r>
                                </m:e>
                                <m:sub>
                                  <m:r>
                                    <a:rPr lang="es-MX" sz="2000" i="0">
                                      <a:latin typeface="Cambria Math" panose="02040503050406030204" pitchFamily="18" charset="0"/>
                                    </a:rPr>
                                    <m:t>2</m:t>
                                  </m:r>
                                </m:sub>
                              </m:sSub>
                              <m:r>
                                <m:rPr>
                                  <m:sty m:val="p"/>
                                </m:rPr>
                                <a:rPr lang="es-MX" sz="2000" i="0">
                                  <a:latin typeface="Cambria Math" panose="02040503050406030204" pitchFamily="18" charset="0"/>
                                </a:rPr>
                                <m:t>S</m:t>
                              </m:r>
                            </m:sub>
                            <m:sup>
                              <m:r>
                                <a:rPr lang="es-MX" sz="2000" i="0">
                                  <a:latin typeface="Cambria Math" panose="02040503050406030204" pitchFamily="18" charset="0"/>
                                </a:rPr>
                                <m:t>0.33</m:t>
                              </m:r>
                            </m:sup>
                          </m:sSub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r>
                                <m:rPr>
                                  <m:sty m:val="p"/>
                                </m:rPr>
                                <a:rPr lang="es-MX" sz="2000" i="0">
                                  <a:latin typeface="Cambria Math" panose="02040503050406030204" pitchFamily="18" charset="0"/>
                                </a:rPr>
                                <m:t>NaOH</m:t>
                              </m:r>
                            </m:sub>
                            <m:sup>
                              <m:r>
                                <a:rPr lang="es-MX" sz="2000" i="0">
                                  <a:latin typeface="Cambria Math" panose="02040503050406030204" pitchFamily="18" charset="0"/>
                                </a:rPr>
                                <m:t>3,82</m:t>
                              </m:r>
                            </m:sup>
                          </m:sSubSup>
                          <m:r>
                            <a:rPr lang="es-MX" sz="2000" i="0">
                              <a:latin typeface="Cambria Math" panose="02040503050406030204" pitchFamily="18" charset="0"/>
                            </a:rPr>
                            <m:t>+0,99</m:t>
                          </m:r>
                          <m:sSup>
                            <m:sSupPr>
                              <m:ctrlPr>
                                <a:rPr lang="es-MX" sz="2000" i="1">
                                  <a:latin typeface="Cambria Math" panose="02040503050406030204" pitchFamily="18" charset="0"/>
                                </a:rPr>
                              </m:ctrlPr>
                            </m:sSupPr>
                            <m:e>
                              <m:r>
                                <m:rPr>
                                  <m:sty m:val="p"/>
                                </m:rPr>
                                <a:rPr lang="es-MX" sz="2000" i="0">
                                  <a:latin typeface="Cambria Math" panose="02040503050406030204" pitchFamily="18" charset="0"/>
                                </a:rPr>
                                <m:t>e</m:t>
                              </m:r>
                            </m:e>
                            <m:sup>
                              <m:f>
                                <m:fPr>
                                  <m:type m:val="skw"/>
                                  <m:ctrlPr>
                                    <a:rPr lang="es-MX" sz="2000" i="1">
                                      <a:latin typeface="Cambria Math" panose="02040503050406030204" pitchFamily="18" charset="0"/>
                                    </a:rPr>
                                  </m:ctrlPr>
                                </m:fPr>
                                <m:num>
                                  <m:r>
                                    <a:rPr lang="es-MX" sz="2000" i="0">
                                      <a:latin typeface="Cambria Math" panose="02040503050406030204" pitchFamily="18" charset="0"/>
                                    </a:rPr>
                                    <m:t>0,08</m:t>
                                  </m:r>
                                </m:num>
                                <m:den>
                                  <m:r>
                                    <m:rPr>
                                      <m:sty m:val="p"/>
                                    </m:rPr>
                                    <a:rPr lang="es-MX" sz="2000" i="0">
                                      <a:latin typeface="Cambria Math" panose="02040503050406030204" pitchFamily="18" charset="0"/>
                                    </a:rPr>
                                    <m:t>T</m:t>
                                  </m:r>
                                </m:den>
                              </m:f>
                            </m:sup>
                          </m:s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r>
                                <m:rPr>
                                  <m:sty m:val="p"/>
                                </m:rPr>
                                <a:rPr lang="es-MX" sz="2000" i="0">
                                  <a:latin typeface="Cambria Math" panose="02040503050406030204" pitchFamily="18" charset="0"/>
                                </a:rPr>
                                <m:t>R</m:t>
                              </m:r>
                              <m:r>
                                <a:rPr lang="es-MX" sz="2000" i="0">
                                  <a:latin typeface="Cambria Math" panose="02040503050406030204" pitchFamily="18" charset="0"/>
                                </a:rPr>
                                <m:t>−</m:t>
                              </m:r>
                              <m:r>
                                <m:rPr>
                                  <m:sty m:val="p"/>
                                </m:rPr>
                                <a:rPr lang="es-MX" sz="2000" i="0">
                                  <a:latin typeface="Cambria Math" panose="02040503050406030204" pitchFamily="18" charset="0"/>
                                </a:rPr>
                                <m:t>SH</m:t>
                              </m:r>
                            </m:sub>
                            <m:sup>
                              <m:r>
                                <a:rPr lang="es-MX" sz="2000" i="0">
                                  <a:latin typeface="Cambria Math" panose="02040503050406030204" pitchFamily="18" charset="0"/>
                                </a:rPr>
                                <m:t>0,238</m:t>
                              </m:r>
                            </m:sup>
                          </m:sSub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r>
                                <m:rPr>
                                  <m:sty m:val="p"/>
                                </m:rPr>
                                <a:rPr lang="es-MX" sz="2000" i="0">
                                  <a:latin typeface="Cambria Math" panose="02040503050406030204" pitchFamily="18" charset="0"/>
                                </a:rPr>
                                <m:t>NaOH</m:t>
                              </m:r>
                            </m:sub>
                            <m:sup>
                              <m:r>
                                <a:rPr lang="es-MX" sz="2000" i="0">
                                  <a:latin typeface="Cambria Math" panose="02040503050406030204" pitchFamily="18" charset="0"/>
                                </a:rPr>
                                <m:t>3,44</m:t>
                              </m:r>
                            </m:sup>
                          </m:sSubSup>
                          <m:r>
                            <a:rPr lang="es-MX" sz="2000" i="0">
                              <a:latin typeface="Cambria Math" panose="02040503050406030204" pitchFamily="18" charset="0"/>
                            </a:rPr>
                            <m:t>+0,99</m:t>
                          </m:r>
                          <m:sSup>
                            <m:sSupPr>
                              <m:ctrlPr>
                                <a:rPr lang="es-MX" sz="2000" i="1">
                                  <a:latin typeface="Cambria Math" panose="02040503050406030204" pitchFamily="18" charset="0"/>
                                </a:rPr>
                              </m:ctrlPr>
                            </m:sSupPr>
                            <m:e>
                              <m:r>
                                <m:rPr>
                                  <m:sty m:val="p"/>
                                </m:rPr>
                                <a:rPr lang="es-MX" sz="2000" i="0">
                                  <a:latin typeface="Cambria Math" panose="02040503050406030204" pitchFamily="18" charset="0"/>
                                </a:rPr>
                                <m:t>e</m:t>
                              </m:r>
                            </m:e>
                            <m:sup>
                              <m:f>
                                <m:fPr>
                                  <m:type m:val="skw"/>
                                  <m:ctrlPr>
                                    <a:rPr lang="es-MX" sz="2000" i="1">
                                      <a:latin typeface="Cambria Math" panose="02040503050406030204" pitchFamily="18" charset="0"/>
                                    </a:rPr>
                                  </m:ctrlPr>
                                </m:fPr>
                                <m:num>
                                  <m:r>
                                    <a:rPr lang="es-MX" sz="2000" i="0">
                                      <a:latin typeface="Cambria Math" panose="02040503050406030204" pitchFamily="18" charset="0"/>
                                    </a:rPr>
                                    <m:t>0,16</m:t>
                                  </m:r>
                                </m:num>
                                <m:den>
                                  <m:r>
                                    <m:rPr>
                                      <m:sty m:val="p"/>
                                    </m:rPr>
                                    <a:rPr lang="es-MX" sz="2000" i="0">
                                      <a:latin typeface="Cambria Math" panose="02040503050406030204" pitchFamily="18" charset="0"/>
                                    </a:rPr>
                                    <m:t>T</m:t>
                                  </m:r>
                                </m:den>
                              </m:f>
                            </m:sup>
                          </m:s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r>
                                <m:rPr>
                                  <m:sty m:val="p"/>
                                </m:rPr>
                                <a:rPr lang="es-MX" sz="2000" i="0">
                                  <a:latin typeface="Cambria Math" panose="02040503050406030204" pitchFamily="18" charset="0"/>
                                </a:rPr>
                                <m:t>RCOOH</m:t>
                              </m:r>
                            </m:sub>
                            <m:sup>
                              <m:r>
                                <a:rPr lang="es-MX" sz="2000" i="0">
                                  <a:latin typeface="Cambria Math" panose="02040503050406030204" pitchFamily="18" charset="0"/>
                                </a:rPr>
                                <m:t>0,226</m:t>
                              </m:r>
                            </m:sup>
                          </m:sSubSup>
                          <m:sSubSup>
                            <m:sSubSupPr>
                              <m:ctrlPr>
                                <a:rPr lang="es-MX" sz="2000" i="1">
                                  <a:latin typeface="Cambria Math" panose="02040503050406030204" pitchFamily="18" charset="0"/>
                                </a:rPr>
                              </m:ctrlPr>
                            </m:sSubSupPr>
                            <m:e>
                              <m:r>
                                <m:rPr>
                                  <m:sty m:val="p"/>
                                </m:rPr>
                                <a:rPr lang="es-MX" sz="2000" i="0">
                                  <a:latin typeface="Cambria Math" panose="02040503050406030204" pitchFamily="18" charset="0"/>
                                </a:rPr>
                                <m:t>C</m:t>
                              </m:r>
                            </m:e>
                            <m:sub>
                              <m:r>
                                <m:rPr>
                                  <m:sty m:val="p"/>
                                </m:rPr>
                                <a:rPr lang="es-MX" sz="2000" i="0">
                                  <a:latin typeface="Cambria Math" panose="02040503050406030204" pitchFamily="18" charset="0"/>
                                </a:rPr>
                                <m:t>NaOH</m:t>
                              </m:r>
                            </m:sub>
                            <m:sup>
                              <m:r>
                                <a:rPr lang="es-MX" sz="2000" i="0">
                                  <a:latin typeface="Cambria Math" panose="02040503050406030204" pitchFamily="18" charset="0"/>
                                </a:rPr>
                                <m:t>1,158</m:t>
                              </m:r>
                            </m:sup>
                          </m:sSubSup>
                        </m:e>
                      </m:d>
                    </m:oMath>
                  </m:oMathPara>
                </a14:m>
                <a:endParaRPr lang="es-MX" sz="2000" dirty="0"/>
              </a:p>
            </p:txBody>
          </p:sp>
        </mc:Choice>
        <mc:Fallback xmlns="">
          <p:sp>
            <p:nvSpPr>
              <p:cNvPr id="8" name="Rectángulo 7">
                <a:extLst>
                  <a:ext uri="{FF2B5EF4-FFF2-40B4-BE49-F238E27FC236}">
                    <a16:creationId xmlns:a16="http://schemas.microsoft.com/office/drawing/2014/main" id="{AE3DE994-C83A-470B-B99F-768C16966E63}"/>
                  </a:ext>
                </a:extLst>
              </p:cNvPr>
              <p:cNvSpPr>
                <a:spLocks noRot="1" noChangeAspect="1" noMove="1" noResize="1" noEditPoints="1" noAdjustHandles="1" noChangeArrowheads="1" noChangeShapeType="1" noTextEdit="1"/>
              </p:cNvSpPr>
              <p:nvPr/>
            </p:nvSpPr>
            <p:spPr>
              <a:xfrm>
                <a:off x="93785" y="4053790"/>
                <a:ext cx="12192000" cy="577530"/>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503D6C3F-CFE7-403C-9B3D-583B7D994EFD}"/>
                  </a:ext>
                </a:extLst>
              </p:cNvPr>
              <p:cNvSpPr/>
              <p:nvPr/>
            </p:nvSpPr>
            <p:spPr>
              <a:xfrm>
                <a:off x="890954" y="5265280"/>
                <a:ext cx="10410092" cy="461665"/>
              </a:xfrm>
              <a:prstGeom prst="rect">
                <a:avLst/>
              </a:prstGeom>
              <a:ln w="381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𝐶𝑇𝑃</m:t>
                          </m:r>
                        </m:e>
                        <m:sub>
                          <m:r>
                            <a:rPr lang="es-MX" sz="2400" i="1">
                              <a:latin typeface="Cambria Math" panose="02040503050406030204" pitchFamily="18" charset="0"/>
                            </a:rPr>
                            <m:t>𝑈</m:t>
                          </m:r>
                        </m:sub>
                      </m:sSub>
                      <m:r>
                        <a:rPr lang="es-MX" sz="2400" i="0">
                          <a:latin typeface="Cambria Math" panose="02040503050406030204" pitchFamily="18" charset="0"/>
                        </a:rPr>
                        <m:t>=328,24∗</m:t>
                      </m:r>
                      <m:r>
                        <a:rPr lang="es-MX" sz="2400" i="1">
                          <a:latin typeface="Cambria Math" panose="02040503050406030204" pitchFamily="18" charset="0"/>
                        </a:rPr>
                        <m:t>𝑡</m:t>
                      </m:r>
                      <m:r>
                        <a:rPr lang="es-MX" sz="2400" i="0">
                          <a:latin typeface="Cambria Math" panose="02040503050406030204" pitchFamily="18" charset="0"/>
                        </a:rPr>
                        <m:t>∗</m:t>
                      </m:r>
                      <m:r>
                        <a:rPr lang="es-MX" sz="2400" i="1">
                          <a:latin typeface="Cambria Math" panose="02040503050406030204" pitchFamily="18" charset="0"/>
                        </a:rPr>
                        <m:t>𝑉</m:t>
                      </m:r>
                      <m:r>
                        <a:rPr lang="es-MX" sz="2400" i="0">
                          <a:latin typeface="Cambria Math" panose="02040503050406030204" pitchFamily="18" charset="0"/>
                        </a:rPr>
                        <m:t>(</m:t>
                      </m:r>
                      <m:r>
                        <a:rPr lang="es-MX" sz="2400" i="1">
                          <a:latin typeface="Cambria Math" panose="02040503050406030204" pitchFamily="18" charset="0"/>
                        </a:rPr>
                        <m:t>𝐴𝑔𝑢𝑎</m:t>
                      </m:r>
                      <m:r>
                        <a:rPr lang="es-MX" sz="2400" i="0">
                          <a:latin typeface="Cambria Math" panose="02040503050406030204" pitchFamily="18" charset="0"/>
                        </a:rPr>
                        <m:t>)+2696,47∗</m:t>
                      </m:r>
                      <m:r>
                        <a:rPr lang="es-MX" sz="2400" i="1">
                          <a:latin typeface="Cambria Math" panose="02040503050406030204" pitchFamily="18" charset="0"/>
                        </a:rPr>
                        <m:t>𝑡</m:t>
                      </m:r>
                      <m:r>
                        <a:rPr lang="es-MX" sz="2400" i="0">
                          <a:latin typeface="Cambria Math" panose="02040503050406030204" pitchFamily="18" charset="0"/>
                        </a:rPr>
                        <m:t>∗</m:t>
                      </m:r>
                      <m:r>
                        <a:rPr lang="es-MX" sz="2400" i="1">
                          <a:latin typeface="Cambria Math" panose="02040503050406030204" pitchFamily="18" charset="0"/>
                        </a:rPr>
                        <m:t>𝑚</m:t>
                      </m:r>
                      <m:r>
                        <a:rPr lang="es-MX" sz="2400" i="0">
                          <a:latin typeface="Cambria Math" panose="02040503050406030204" pitchFamily="18" charset="0"/>
                        </a:rPr>
                        <m:t>(</m:t>
                      </m:r>
                      <m:r>
                        <a:rPr lang="es-MX" sz="2400" i="1">
                          <a:latin typeface="Cambria Math" panose="02040503050406030204" pitchFamily="18" charset="0"/>
                        </a:rPr>
                        <m:t>𝑁𝑎𝑂𝐻</m:t>
                      </m:r>
                      <m:r>
                        <a:rPr lang="es-MX" sz="2400" i="0">
                          <a:latin typeface="Cambria Math" panose="02040503050406030204" pitchFamily="18" charset="0"/>
                        </a:rPr>
                        <m:t>)</m:t>
                      </m:r>
                      <m:r>
                        <a:rPr lang="es-MX" sz="2400" i="1">
                          <a:latin typeface="Cambria Math" panose="02040503050406030204" pitchFamily="18" charset="0"/>
                        </a:rPr>
                        <m:t>𝑡</m:t>
                      </m:r>
                      <m:r>
                        <a:rPr lang="es-MX" sz="2400" i="0">
                          <a:latin typeface="Cambria Math" panose="02040503050406030204" pitchFamily="18" charset="0"/>
                        </a:rPr>
                        <m:t>+281,97</m:t>
                      </m:r>
                      <m:r>
                        <a:rPr lang="es-MX" sz="2400" i="1">
                          <a:latin typeface="Cambria Math" panose="02040503050406030204" pitchFamily="18" charset="0"/>
                        </a:rPr>
                        <m:t>𝑡</m:t>
                      </m:r>
                    </m:oMath>
                  </m:oMathPara>
                </a14:m>
                <a:endParaRPr lang="es-MX" sz="2400" dirty="0"/>
              </a:p>
            </p:txBody>
          </p:sp>
        </mc:Choice>
        <mc:Fallback xmlns="">
          <p:sp>
            <p:nvSpPr>
              <p:cNvPr id="9" name="Rectángulo 8">
                <a:extLst>
                  <a:ext uri="{FF2B5EF4-FFF2-40B4-BE49-F238E27FC236}">
                    <a16:creationId xmlns:a16="http://schemas.microsoft.com/office/drawing/2014/main" id="{503D6C3F-CFE7-403C-9B3D-583B7D994EFD}"/>
                  </a:ext>
                </a:extLst>
              </p:cNvPr>
              <p:cNvSpPr>
                <a:spLocks noRot="1" noChangeAspect="1" noMove="1" noResize="1" noEditPoints="1" noAdjustHandles="1" noChangeArrowheads="1" noChangeShapeType="1" noTextEdit="1"/>
              </p:cNvSpPr>
              <p:nvPr/>
            </p:nvSpPr>
            <p:spPr>
              <a:xfrm>
                <a:off x="890954" y="5265280"/>
                <a:ext cx="10410092" cy="461665"/>
              </a:xfrm>
              <a:prstGeom prst="rect">
                <a:avLst/>
              </a:prstGeom>
              <a:blipFill>
                <a:blip r:embed="rId5"/>
                <a:stretch>
                  <a:fillRect b="-16049"/>
                </a:stretch>
              </a:blipFill>
              <a:ln w="38100">
                <a:solidFill>
                  <a:srgbClr val="FF0000"/>
                </a:solidFill>
              </a:ln>
            </p:spPr>
            <p:txBody>
              <a:bodyPr/>
              <a:lstStyle/>
              <a:p>
                <a:r>
                  <a:rPr lang="es-MX">
                    <a:noFill/>
                  </a:rPr>
                  <a:t> </a:t>
                </a:r>
              </a:p>
            </p:txBody>
          </p:sp>
        </mc:Fallback>
      </mc:AlternateContent>
    </p:spTree>
    <p:extLst>
      <p:ext uri="{BB962C8B-B14F-4D97-AF65-F5344CB8AC3E}">
        <p14:creationId xmlns:p14="http://schemas.microsoft.com/office/powerpoint/2010/main" val="2766944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DFA702E-4155-49FD-98FF-2391A1FEA92B}"/>
              </a:ext>
            </a:extLst>
          </p:cNvPr>
          <p:cNvSpPr>
            <a:spLocks noGrp="1"/>
          </p:cNvSpPr>
          <p:nvPr>
            <p:ph type="title"/>
          </p:nvPr>
        </p:nvSpPr>
        <p:spPr>
          <a:xfrm>
            <a:off x="1179704" y="180465"/>
            <a:ext cx="10058400" cy="810082"/>
          </a:xfrm>
        </p:spPr>
        <p:txBody>
          <a:bodyPr/>
          <a:lstStyle/>
          <a:p>
            <a:pPr algn="ctr"/>
            <a:r>
              <a:rPr lang="es-US" dirty="0"/>
              <a:t>OPTIMIZACIÓN EN </a:t>
            </a:r>
            <a:r>
              <a:rPr lang="es-US" b="1" dirty="0"/>
              <a:t>MATLAB®</a:t>
            </a:r>
          </a:p>
        </p:txBody>
      </p:sp>
      <p:sp>
        <p:nvSpPr>
          <p:cNvPr id="5" name="CuadroTexto 4">
            <a:extLst>
              <a:ext uri="{FF2B5EF4-FFF2-40B4-BE49-F238E27FC236}">
                <a16:creationId xmlns:a16="http://schemas.microsoft.com/office/drawing/2014/main" id="{8D8358EA-F1E2-40A4-8B60-F4621DFED042}"/>
              </a:ext>
            </a:extLst>
          </p:cNvPr>
          <p:cNvSpPr txBox="1"/>
          <p:nvPr/>
        </p:nvSpPr>
        <p:spPr>
          <a:xfrm>
            <a:off x="3248758" y="1132433"/>
            <a:ext cx="5402873" cy="523220"/>
          </a:xfrm>
          <a:prstGeom prst="rect">
            <a:avLst/>
          </a:prstGeom>
          <a:noFill/>
          <a:ln w="19050">
            <a:solidFill>
              <a:srgbClr val="FF0000"/>
            </a:solidFill>
          </a:ln>
        </p:spPr>
        <p:txBody>
          <a:bodyPr wrap="square" rtlCol="0">
            <a:spAutoFit/>
          </a:bodyPr>
          <a:lstStyle/>
          <a:p>
            <a:r>
              <a:rPr lang="es-MX" sz="2800" dirty="0"/>
              <a:t>Crear ficheros .m que contengan </a:t>
            </a:r>
          </a:p>
        </p:txBody>
      </p:sp>
      <p:sp>
        <p:nvSpPr>
          <p:cNvPr id="6" name="Flecha: curvada hacia la derecha 5">
            <a:extLst>
              <a:ext uri="{FF2B5EF4-FFF2-40B4-BE49-F238E27FC236}">
                <a16:creationId xmlns:a16="http://schemas.microsoft.com/office/drawing/2014/main" id="{7FF2CCE5-2B9C-472D-88BA-6121A2F9B0E1}"/>
              </a:ext>
            </a:extLst>
          </p:cNvPr>
          <p:cNvSpPr/>
          <p:nvPr/>
        </p:nvSpPr>
        <p:spPr>
          <a:xfrm>
            <a:off x="2662604" y="1394043"/>
            <a:ext cx="586154" cy="12660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Flecha: curvada hacia la izquierda 6">
            <a:extLst>
              <a:ext uri="{FF2B5EF4-FFF2-40B4-BE49-F238E27FC236}">
                <a16:creationId xmlns:a16="http://schemas.microsoft.com/office/drawing/2014/main" id="{7EBC6921-2A55-452C-8AFC-4FD15A14E872}"/>
              </a:ext>
            </a:extLst>
          </p:cNvPr>
          <p:cNvSpPr/>
          <p:nvPr/>
        </p:nvSpPr>
        <p:spPr>
          <a:xfrm>
            <a:off x="8651631" y="1394043"/>
            <a:ext cx="586154" cy="12660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CuadroTexto 7">
            <a:extLst>
              <a:ext uri="{FF2B5EF4-FFF2-40B4-BE49-F238E27FC236}">
                <a16:creationId xmlns:a16="http://schemas.microsoft.com/office/drawing/2014/main" id="{14D10C70-0A77-4874-B0EE-431D2D879E2D}"/>
              </a:ext>
            </a:extLst>
          </p:cNvPr>
          <p:cNvSpPr txBox="1"/>
          <p:nvPr/>
        </p:nvSpPr>
        <p:spPr>
          <a:xfrm>
            <a:off x="3540370" y="1838215"/>
            <a:ext cx="4752975" cy="1077218"/>
          </a:xfrm>
          <a:prstGeom prst="rect">
            <a:avLst/>
          </a:prstGeom>
          <a:noFill/>
        </p:spPr>
        <p:txBody>
          <a:bodyPr wrap="square" rtlCol="0">
            <a:spAutoFit/>
          </a:bodyPr>
          <a:lstStyle/>
          <a:p>
            <a:pPr algn="ctr"/>
            <a:r>
              <a:rPr lang="es-MX" sz="3200" u="sng" dirty="0"/>
              <a:t>Funciones Restricciones</a:t>
            </a:r>
          </a:p>
          <a:p>
            <a:pPr algn="ctr"/>
            <a:r>
              <a:rPr lang="es-MX" sz="3200" u="sng" dirty="0"/>
              <a:t>Función objetivo</a:t>
            </a:r>
          </a:p>
        </p:txBody>
      </p:sp>
      <p:pic>
        <p:nvPicPr>
          <p:cNvPr id="9" name="Imagen 8">
            <a:extLst>
              <a:ext uri="{FF2B5EF4-FFF2-40B4-BE49-F238E27FC236}">
                <a16:creationId xmlns:a16="http://schemas.microsoft.com/office/drawing/2014/main" id="{1FB4D518-3698-4045-A0C2-538658B359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59877" y="3429000"/>
            <a:ext cx="9566031" cy="2637982"/>
          </a:xfrm>
          <a:prstGeom prst="rect">
            <a:avLst/>
          </a:prstGeom>
          <a:noFill/>
          <a:ln>
            <a:solidFill>
              <a:schemeClr val="bg2">
                <a:lumMod val="50000"/>
              </a:schemeClr>
            </a:solidFill>
          </a:ln>
        </p:spPr>
      </p:pic>
      <p:sp>
        <p:nvSpPr>
          <p:cNvPr id="10" name="Llamada ovalada 2">
            <a:extLst>
              <a:ext uri="{FF2B5EF4-FFF2-40B4-BE49-F238E27FC236}">
                <a16:creationId xmlns:a16="http://schemas.microsoft.com/office/drawing/2014/main" id="{06E66DF0-FF65-449D-A705-EF037A0AF641}"/>
              </a:ext>
            </a:extLst>
          </p:cNvPr>
          <p:cNvSpPr/>
          <p:nvPr/>
        </p:nvSpPr>
        <p:spPr>
          <a:xfrm>
            <a:off x="5024594" y="4433482"/>
            <a:ext cx="3673929" cy="506185"/>
          </a:xfrm>
          <a:prstGeom prst="wedgeEllipseCallout">
            <a:avLst>
              <a:gd name="adj1" fmla="val -57277"/>
              <a:gd name="adj2" fmla="val 1306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Método cuasi-Newton</a:t>
            </a:r>
          </a:p>
        </p:txBody>
      </p:sp>
    </p:spTree>
    <p:extLst>
      <p:ext uri="{BB962C8B-B14F-4D97-AF65-F5344CB8AC3E}">
        <p14:creationId xmlns:p14="http://schemas.microsoft.com/office/powerpoint/2010/main" val="27270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1AD52EF-C2EC-45A9-8BDC-0D3B1984730D}"/>
              </a:ext>
            </a:extLst>
          </p:cNvPr>
          <p:cNvSpPr>
            <a:spLocks noGrp="1"/>
          </p:cNvSpPr>
          <p:nvPr>
            <p:ph type="title"/>
          </p:nvPr>
        </p:nvSpPr>
        <p:spPr>
          <a:xfrm>
            <a:off x="439615" y="0"/>
            <a:ext cx="11312769" cy="145075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RESULTADOS DE LA OPTIMIZACIÓN</a:t>
            </a:r>
          </a:p>
        </p:txBody>
      </p:sp>
      <p:graphicFrame>
        <p:nvGraphicFramePr>
          <p:cNvPr id="5" name="Tabla 4">
            <a:extLst>
              <a:ext uri="{FF2B5EF4-FFF2-40B4-BE49-F238E27FC236}">
                <a16:creationId xmlns:a16="http://schemas.microsoft.com/office/drawing/2014/main" id="{1602D76B-34A9-4362-948A-0E597D9DE127}"/>
              </a:ext>
            </a:extLst>
          </p:cNvPr>
          <p:cNvGraphicFramePr>
            <a:graphicFrameLocks noGrp="1"/>
          </p:cNvGraphicFramePr>
          <p:nvPr>
            <p:extLst>
              <p:ext uri="{D42A27DB-BD31-4B8C-83A1-F6EECF244321}">
                <p14:modId xmlns:p14="http://schemas.microsoft.com/office/powerpoint/2010/main" val="2015171544"/>
              </p:ext>
            </p:extLst>
          </p:nvPr>
        </p:nvGraphicFramePr>
        <p:xfrm>
          <a:off x="439615" y="1623645"/>
          <a:ext cx="11312769" cy="3610709"/>
        </p:xfrm>
        <a:graphic>
          <a:graphicData uri="http://schemas.openxmlformats.org/drawingml/2006/table">
            <a:tbl>
              <a:tblPr firstRow="1">
                <a:effectLst>
                  <a:outerShdw blurRad="50800" dist="38100" dir="16200000" rotWithShape="0">
                    <a:prstClr val="black">
                      <a:alpha val="40000"/>
                    </a:prstClr>
                  </a:outerShdw>
                </a:effectLst>
                <a:tableStyleId>{3B4B98B0-60AC-42C2-AFA5-B58CD77FA1E5}</a:tableStyleId>
              </a:tblPr>
              <a:tblGrid>
                <a:gridCol w="1205805">
                  <a:extLst>
                    <a:ext uri="{9D8B030D-6E8A-4147-A177-3AD203B41FA5}">
                      <a16:colId xmlns:a16="http://schemas.microsoft.com/office/drawing/2014/main" val="1899062615"/>
                    </a:ext>
                  </a:extLst>
                </a:gridCol>
                <a:gridCol w="1656957">
                  <a:extLst>
                    <a:ext uri="{9D8B030D-6E8A-4147-A177-3AD203B41FA5}">
                      <a16:colId xmlns:a16="http://schemas.microsoft.com/office/drawing/2014/main" val="1205418063"/>
                    </a:ext>
                  </a:extLst>
                </a:gridCol>
                <a:gridCol w="1659300">
                  <a:extLst>
                    <a:ext uri="{9D8B030D-6E8A-4147-A177-3AD203B41FA5}">
                      <a16:colId xmlns:a16="http://schemas.microsoft.com/office/drawing/2014/main" val="1369552525"/>
                    </a:ext>
                  </a:extLst>
                </a:gridCol>
                <a:gridCol w="2122169">
                  <a:extLst>
                    <a:ext uri="{9D8B030D-6E8A-4147-A177-3AD203B41FA5}">
                      <a16:colId xmlns:a16="http://schemas.microsoft.com/office/drawing/2014/main" val="2217845160"/>
                    </a:ext>
                  </a:extLst>
                </a:gridCol>
                <a:gridCol w="1859681">
                  <a:extLst>
                    <a:ext uri="{9D8B030D-6E8A-4147-A177-3AD203B41FA5}">
                      <a16:colId xmlns:a16="http://schemas.microsoft.com/office/drawing/2014/main" val="730820238"/>
                    </a:ext>
                  </a:extLst>
                </a:gridCol>
                <a:gridCol w="2808857">
                  <a:extLst>
                    <a:ext uri="{9D8B030D-6E8A-4147-A177-3AD203B41FA5}">
                      <a16:colId xmlns:a16="http://schemas.microsoft.com/office/drawing/2014/main" val="219702615"/>
                    </a:ext>
                  </a:extLst>
                </a:gridCol>
              </a:tblGrid>
              <a:tr h="802379">
                <a:tc>
                  <a:txBody>
                    <a:bodyPr/>
                    <a:lstStyle/>
                    <a:p>
                      <a:pPr>
                        <a:spcAft>
                          <a:spcPts val="0"/>
                        </a:spcAft>
                      </a:pPr>
                      <a:r>
                        <a:rPr lang="es-ES_tradnl" sz="2400">
                          <a:effectLst/>
                        </a:rPr>
                        <a:t>Mezcla</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c(H</a:t>
                      </a:r>
                      <a:r>
                        <a:rPr lang="es-ES_tradnl" sz="2400" baseline="-25000">
                          <a:effectLst/>
                        </a:rPr>
                        <a:t>2</a:t>
                      </a:r>
                      <a:r>
                        <a:rPr lang="es-ES_tradnl" sz="2400">
                          <a:effectLst/>
                        </a:rPr>
                        <a:t>S) inicial</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c(RSH) inicial</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c(RCOOH) inicial</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c(NaOH) inicial</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tiempo de residencia</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2574967"/>
                  </a:ext>
                </a:extLst>
              </a:tr>
              <a:tr h="401190">
                <a:tc>
                  <a:txBody>
                    <a:bodyPr/>
                    <a:lstStyle/>
                    <a:p>
                      <a:pPr>
                        <a:spcAft>
                          <a:spcPts val="0"/>
                        </a:spcAft>
                      </a:pPr>
                      <a:r>
                        <a:rPr lang="es-ES_tradnl" sz="2400">
                          <a:effectLst/>
                        </a:rPr>
                        <a:t>M1</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0,0149</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6,51E-05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1,18E-14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0,17</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7105083"/>
                  </a:ext>
                </a:extLst>
              </a:tr>
              <a:tr h="401190">
                <a:tc>
                  <a:txBody>
                    <a:bodyPr/>
                    <a:lstStyle/>
                    <a:p>
                      <a:pPr>
                        <a:spcAft>
                          <a:spcPts val="0"/>
                        </a:spcAft>
                      </a:pPr>
                      <a:r>
                        <a:rPr lang="es-ES_tradnl" sz="2400">
                          <a:effectLst/>
                        </a:rPr>
                        <a:t>M2</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0,0055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2,58E-05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1,04E-14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0,15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0228673"/>
                  </a:ext>
                </a:extLst>
              </a:tr>
              <a:tr h="401190">
                <a:tc>
                  <a:txBody>
                    <a:bodyPr/>
                    <a:lstStyle/>
                    <a:p>
                      <a:pPr>
                        <a:spcAft>
                          <a:spcPts val="0"/>
                        </a:spcAft>
                      </a:pPr>
                      <a:r>
                        <a:rPr lang="es-ES_tradnl" sz="2400">
                          <a:effectLst/>
                        </a:rPr>
                        <a:t>M3</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0,0104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6,47E-05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1,04E-14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0,1726</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1474725"/>
                  </a:ext>
                </a:extLst>
              </a:tr>
              <a:tr h="401190">
                <a:tc>
                  <a:txBody>
                    <a:bodyPr/>
                    <a:lstStyle/>
                    <a:p>
                      <a:pPr>
                        <a:spcAft>
                          <a:spcPts val="0"/>
                        </a:spcAft>
                      </a:pPr>
                      <a:r>
                        <a:rPr lang="es-ES_tradnl" sz="2400">
                          <a:effectLst/>
                        </a:rPr>
                        <a:t>M4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0,0247</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0,00E+00</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1,18E-14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0,196</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30</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8146135"/>
                  </a:ext>
                </a:extLst>
              </a:tr>
              <a:tr h="401190">
                <a:tc>
                  <a:txBody>
                    <a:bodyPr/>
                    <a:lstStyle/>
                    <a:p>
                      <a:pPr>
                        <a:spcAft>
                          <a:spcPts val="0"/>
                        </a:spcAft>
                      </a:pPr>
                      <a:r>
                        <a:rPr lang="es-ES_tradnl" sz="2400">
                          <a:effectLst/>
                        </a:rPr>
                        <a:t>M5</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0,0211</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1,05E-04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1,26E-14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0,19</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15,22</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0871776"/>
                  </a:ext>
                </a:extLst>
              </a:tr>
              <a:tr h="401190">
                <a:tc>
                  <a:txBody>
                    <a:bodyPr/>
                    <a:lstStyle/>
                    <a:p>
                      <a:pPr>
                        <a:spcAft>
                          <a:spcPts val="0"/>
                        </a:spcAft>
                      </a:pPr>
                      <a:r>
                        <a:rPr lang="es-ES_tradnl" sz="2400">
                          <a:effectLst/>
                        </a:rPr>
                        <a:t>M6</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0,0293</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0,00E+00</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1,08E-14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0,2</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30</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0904700"/>
                  </a:ext>
                </a:extLst>
              </a:tr>
              <a:tr h="401190">
                <a:tc>
                  <a:txBody>
                    <a:bodyPr/>
                    <a:lstStyle/>
                    <a:p>
                      <a:pPr>
                        <a:spcAft>
                          <a:spcPts val="0"/>
                        </a:spcAft>
                      </a:pPr>
                      <a:r>
                        <a:rPr lang="es-ES_tradnl" sz="2400">
                          <a:effectLst/>
                        </a:rPr>
                        <a:t>M7</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0,0207</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0,00E+00</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1,09E-14</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a:effectLst/>
                        </a:rPr>
                        <a:t>0,2</a:t>
                      </a:r>
                      <a:endParaRPr lang="es-MX"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S_tradnl" sz="2400" dirty="0">
                          <a:effectLst/>
                        </a:rPr>
                        <a:t>30</a:t>
                      </a:r>
                      <a:endParaRPr lang="es-MX"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9303633"/>
                  </a:ext>
                </a:extLst>
              </a:tr>
            </a:tbl>
          </a:graphicData>
        </a:graphic>
      </p:graphicFrame>
    </p:spTree>
    <p:extLst>
      <p:ext uri="{BB962C8B-B14F-4D97-AF65-F5344CB8AC3E}">
        <p14:creationId xmlns:p14="http://schemas.microsoft.com/office/powerpoint/2010/main" val="2877526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346E3A9-EF2D-49E4-8E7E-8048A2E8403E}"/>
              </a:ext>
            </a:extLst>
          </p:cNvPr>
          <p:cNvSpPr>
            <a:spLocks noGrp="1"/>
          </p:cNvSpPr>
          <p:nvPr>
            <p:ph type="title"/>
          </p:nvPr>
        </p:nvSpPr>
        <p:spPr>
          <a:xfrm>
            <a:off x="548481" y="-351692"/>
            <a:ext cx="11095037" cy="144938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EVALUACIÓN DE LOS RESULTADOS</a:t>
            </a:r>
          </a:p>
        </p:txBody>
      </p:sp>
      <p:graphicFrame>
        <p:nvGraphicFramePr>
          <p:cNvPr id="5" name="Tabla 4">
            <a:extLst>
              <a:ext uri="{FF2B5EF4-FFF2-40B4-BE49-F238E27FC236}">
                <a16:creationId xmlns:a16="http://schemas.microsoft.com/office/drawing/2014/main" id="{4993D3B1-3C38-4D09-BD08-633F6CB7BEC6}"/>
              </a:ext>
            </a:extLst>
          </p:cNvPr>
          <p:cNvGraphicFramePr>
            <a:graphicFrameLocks noGrp="1"/>
          </p:cNvGraphicFramePr>
          <p:nvPr>
            <p:extLst>
              <p:ext uri="{D42A27DB-BD31-4B8C-83A1-F6EECF244321}">
                <p14:modId xmlns:p14="http://schemas.microsoft.com/office/powerpoint/2010/main" val="1908079199"/>
              </p:ext>
            </p:extLst>
          </p:nvPr>
        </p:nvGraphicFramePr>
        <p:xfrm>
          <a:off x="1219199" y="4389119"/>
          <a:ext cx="9964615" cy="2468880"/>
        </p:xfrm>
        <a:graphic>
          <a:graphicData uri="http://schemas.openxmlformats.org/drawingml/2006/table">
            <a:tbl>
              <a:tblPr firstRow="1">
                <a:tableStyleId>{3B4B98B0-60AC-42C2-AFA5-B58CD77FA1E5}</a:tableStyleId>
              </a:tblPr>
              <a:tblGrid>
                <a:gridCol w="1185259">
                  <a:extLst>
                    <a:ext uri="{9D8B030D-6E8A-4147-A177-3AD203B41FA5}">
                      <a16:colId xmlns:a16="http://schemas.microsoft.com/office/drawing/2014/main" val="2586043414"/>
                    </a:ext>
                  </a:extLst>
                </a:gridCol>
                <a:gridCol w="1659764">
                  <a:extLst>
                    <a:ext uri="{9D8B030D-6E8A-4147-A177-3AD203B41FA5}">
                      <a16:colId xmlns:a16="http://schemas.microsoft.com/office/drawing/2014/main" val="1630760757"/>
                    </a:ext>
                  </a:extLst>
                </a:gridCol>
                <a:gridCol w="1568281">
                  <a:extLst>
                    <a:ext uri="{9D8B030D-6E8A-4147-A177-3AD203B41FA5}">
                      <a16:colId xmlns:a16="http://schemas.microsoft.com/office/drawing/2014/main" val="47700989"/>
                    </a:ext>
                  </a:extLst>
                </a:gridCol>
                <a:gridCol w="1703998">
                  <a:extLst>
                    <a:ext uri="{9D8B030D-6E8A-4147-A177-3AD203B41FA5}">
                      <a16:colId xmlns:a16="http://schemas.microsoft.com/office/drawing/2014/main" val="370992545"/>
                    </a:ext>
                  </a:extLst>
                </a:gridCol>
                <a:gridCol w="1429549">
                  <a:extLst>
                    <a:ext uri="{9D8B030D-6E8A-4147-A177-3AD203B41FA5}">
                      <a16:colId xmlns:a16="http://schemas.microsoft.com/office/drawing/2014/main" val="854026452"/>
                    </a:ext>
                  </a:extLst>
                </a:gridCol>
                <a:gridCol w="2417764">
                  <a:extLst>
                    <a:ext uri="{9D8B030D-6E8A-4147-A177-3AD203B41FA5}">
                      <a16:colId xmlns:a16="http://schemas.microsoft.com/office/drawing/2014/main" val="4246537245"/>
                    </a:ext>
                  </a:extLst>
                </a:gridCol>
              </a:tblGrid>
              <a:tr h="372890">
                <a:tc>
                  <a:txBody>
                    <a:bodyPr/>
                    <a:lstStyle/>
                    <a:p>
                      <a:pPr algn="ctr">
                        <a:spcAft>
                          <a:spcPts val="0"/>
                        </a:spcAft>
                      </a:pPr>
                      <a:r>
                        <a:rPr lang="es-ES_tradnl" sz="1800">
                          <a:effectLst/>
                        </a:rPr>
                        <a:t>Mezcla</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C(H</a:t>
                      </a:r>
                      <a:r>
                        <a:rPr lang="es-ES_tradnl" sz="1800" baseline="-25000">
                          <a:effectLst/>
                        </a:rPr>
                        <a:t>2</a:t>
                      </a:r>
                      <a:r>
                        <a:rPr lang="es-ES_tradnl" sz="1800">
                          <a:effectLst/>
                        </a:rPr>
                        <a:t>S) inicial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C(RSH) inicial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C(NaOH) inicial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tiempo de residencia</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Contenido de azufre final (ppm)</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9731868"/>
                  </a:ext>
                </a:extLst>
              </a:tr>
              <a:tr h="188595">
                <a:tc>
                  <a:txBody>
                    <a:bodyPr/>
                    <a:lstStyle/>
                    <a:p>
                      <a:pPr algn="ctr">
                        <a:spcAft>
                          <a:spcPts val="0"/>
                        </a:spcAft>
                      </a:pPr>
                      <a:r>
                        <a:rPr lang="es-ES_tradnl" sz="1800">
                          <a:effectLst/>
                        </a:rPr>
                        <a:t>M1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0,0149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6,51E-05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8289361"/>
                  </a:ext>
                </a:extLst>
              </a:tr>
              <a:tr h="188595">
                <a:tc>
                  <a:txBody>
                    <a:bodyPr/>
                    <a:lstStyle/>
                    <a:p>
                      <a:pPr algn="ctr">
                        <a:spcAft>
                          <a:spcPts val="0"/>
                        </a:spcAft>
                      </a:pPr>
                      <a:r>
                        <a:rPr lang="es-ES_tradnl" sz="1800">
                          <a:effectLst/>
                        </a:rPr>
                        <a:t>M2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0,0055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2,58E-05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0,018</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9861789"/>
                  </a:ext>
                </a:extLst>
              </a:tr>
              <a:tr h="188595">
                <a:tc>
                  <a:txBody>
                    <a:bodyPr/>
                    <a:lstStyle/>
                    <a:p>
                      <a:pPr algn="ctr">
                        <a:spcAft>
                          <a:spcPts val="0"/>
                        </a:spcAft>
                      </a:pPr>
                      <a:r>
                        <a:rPr lang="es-ES_tradnl" sz="1800">
                          <a:effectLst/>
                        </a:rPr>
                        <a:t>M3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0,0104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6,47E-05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0,1726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1,24E-05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2011551"/>
                  </a:ext>
                </a:extLst>
              </a:tr>
              <a:tr h="188595">
                <a:tc>
                  <a:txBody>
                    <a:bodyPr/>
                    <a:lstStyle/>
                    <a:p>
                      <a:pPr algn="ctr">
                        <a:spcAft>
                          <a:spcPts val="0"/>
                        </a:spcAft>
                      </a:pPr>
                      <a:r>
                        <a:rPr lang="es-ES_tradnl" sz="1800">
                          <a:effectLst/>
                        </a:rPr>
                        <a:t>M4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0,0247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0,00E+00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0,196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9626526"/>
                  </a:ext>
                </a:extLst>
              </a:tr>
              <a:tr h="188595">
                <a:tc>
                  <a:txBody>
                    <a:bodyPr/>
                    <a:lstStyle/>
                    <a:p>
                      <a:pPr algn="ctr">
                        <a:spcAft>
                          <a:spcPts val="0"/>
                        </a:spcAft>
                      </a:pPr>
                      <a:r>
                        <a:rPr lang="es-ES_tradnl" sz="1800">
                          <a:effectLst/>
                        </a:rPr>
                        <a:t>M5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0,0211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1,05E-04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15,22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9832511"/>
                  </a:ext>
                </a:extLst>
              </a:tr>
              <a:tr h="188595">
                <a:tc>
                  <a:txBody>
                    <a:bodyPr/>
                    <a:lstStyle/>
                    <a:p>
                      <a:pPr algn="ctr">
                        <a:spcAft>
                          <a:spcPts val="0"/>
                        </a:spcAft>
                      </a:pPr>
                      <a:r>
                        <a:rPr lang="es-ES_tradnl" sz="1800">
                          <a:effectLst/>
                        </a:rPr>
                        <a:t>M6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0,0293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0,00E+00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dirty="0">
                          <a:effectLst/>
                        </a:rPr>
                        <a:t>0,2</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0,304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7800038"/>
                  </a:ext>
                </a:extLst>
              </a:tr>
              <a:tr h="188595">
                <a:tc>
                  <a:txBody>
                    <a:bodyPr/>
                    <a:lstStyle/>
                    <a:p>
                      <a:pPr algn="ctr">
                        <a:spcAft>
                          <a:spcPts val="0"/>
                        </a:spcAft>
                      </a:pPr>
                      <a:r>
                        <a:rPr lang="es-ES_tradnl" sz="1800">
                          <a:effectLst/>
                        </a:rPr>
                        <a:t>M7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0,0207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0,00E+00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a:effectLst/>
                        </a:rPr>
                        <a:t>0,2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dirty="0">
                          <a:effectLst/>
                        </a:rPr>
                        <a:t>30</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1800" dirty="0">
                          <a:effectLst/>
                        </a:rPr>
                        <a:t>0,119</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563926"/>
                  </a:ext>
                </a:extLst>
              </a:tr>
            </a:tbl>
          </a:graphicData>
        </a:graphic>
      </p:graphicFrame>
      <p:graphicFrame>
        <p:nvGraphicFramePr>
          <p:cNvPr id="7" name="Tabla 6">
            <a:extLst>
              <a:ext uri="{FF2B5EF4-FFF2-40B4-BE49-F238E27FC236}">
                <a16:creationId xmlns:a16="http://schemas.microsoft.com/office/drawing/2014/main" id="{8255116A-D464-4C3C-B59A-A59858AFFB59}"/>
              </a:ext>
            </a:extLst>
          </p:cNvPr>
          <p:cNvGraphicFramePr>
            <a:graphicFrameLocks noGrp="1"/>
          </p:cNvGraphicFramePr>
          <p:nvPr>
            <p:extLst>
              <p:ext uri="{D42A27DB-BD31-4B8C-83A1-F6EECF244321}">
                <p14:modId xmlns:p14="http://schemas.microsoft.com/office/powerpoint/2010/main" val="3321180297"/>
              </p:ext>
            </p:extLst>
          </p:nvPr>
        </p:nvGraphicFramePr>
        <p:xfrm>
          <a:off x="1219199" y="1508967"/>
          <a:ext cx="9964616" cy="2468880"/>
        </p:xfrm>
        <a:graphic>
          <a:graphicData uri="http://schemas.openxmlformats.org/drawingml/2006/table">
            <a:tbl>
              <a:tblPr firstRow="1">
                <a:tableStyleId>{3B4B98B0-60AC-42C2-AFA5-B58CD77FA1E5}</a:tableStyleId>
              </a:tblPr>
              <a:tblGrid>
                <a:gridCol w="1171854">
                  <a:extLst>
                    <a:ext uri="{9D8B030D-6E8A-4147-A177-3AD203B41FA5}">
                      <a16:colId xmlns:a16="http://schemas.microsoft.com/office/drawing/2014/main" val="46871083"/>
                    </a:ext>
                  </a:extLst>
                </a:gridCol>
                <a:gridCol w="1904264">
                  <a:extLst>
                    <a:ext uri="{9D8B030D-6E8A-4147-A177-3AD203B41FA5}">
                      <a16:colId xmlns:a16="http://schemas.microsoft.com/office/drawing/2014/main" val="1123261033"/>
                    </a:ext>
                  </a:extLst>
                </a:gridCol>
                <a:gridCol w="1841623">
                  <a:extLst>
                    <a:ext uri="{9D8B030D-6E8A-4147-A177-3AD203B41FA5}">
                      <a16:colId xmlns:a16="http://schemas.microsoft.com/office/drawing/2014/main" val="1150815747"/>
                    </a:ext>
                  </a:extLst>
                </a:gridCol>
                <a:gridCol w="3065516">
                  <a:extLst>
                    <a:ext uri="{9D8B030D-6E8A-4147-A177-3AD203B41FA5}">
                      <a16:colId xmlns:a16="http://schemas.microsoft.com/office/drawing/2014/main" val="1229198508"/>
                    </a:ext>
                  </a:extLst>
                </a:gridCol>
                <a:gridCol w="1981359">
                  <a:extLst>
                    <a:ext uri="{9D8B030D-6E8A-4147-A177-3AD203B41FA5}">
                      <a16:colId xmlns:a16="http://schemas.microsoft.com/office/drawing/2014/main" val="246880653"/>
                    </a:ext>
                  </a:extLst>
                </a:gridCol>
              </a:tblGrid>
              <a:tr h="200025">
                <a:tc>
                  <a:txBody>
                    <a:bodyPr/>
                    <a:lstStyle/>
                    <a:p>
                      <a:pPr algn="ctr">
                        <a:spcAft>
                          <a:spcPts val="0"/>
                        </a:spcAft>
                      </a:pPr>
                      <a:r>
                        <a:rPr lang="es-ES_tradnl" sz="1800">
                          <a:effectLst/>
                        </a:rPr>
                        <a:t>Mezcla</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c(RCOOH) inicial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c(NaOH) inicial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dirty="0">
                          <a:effectLst/>
                        </a:rPr>
                        <a:t>tiempo de residencia</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Acidez final</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9568631"/>
                  </a:ext>
                </a:extLst>
              </a:tr>
              <a:tr h="190500">
                <a:tc>
                  <a:txBody>
                    <a:bodyPr/>
                    <a:lstStyle/>
                    <a:p>
                      <a:pPr algn="ctr">
                        <a:spcAft>
                          <a:spcPts val="0"/>
                        </a:spcAft>
                      </a:pPr>
                      <a:r>
                        <a:rPr lang="es-ES_tradnl" sz="1800">
                          <a:effectLst/>
                        </a:rPr>
                        <a:t>M1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1,18E-14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0,17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3,11E-15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507524"/>
                  </a:ext>
                </a:extLst>
              </a:tr>
              <a:tr h="190500">
                <a:tc>
                  <a:txBody>
                    <a:bodyPr/>
                    <a:lstStyle/>
                    <a:p>
                      <a:pPr algn="ctr">
                        <a:spcAft>
                          <a:spcPts val="0"/>
                        </a:spcAft>
                      </a:pPr>
                      <a:r>
                        <a:rPr lang="es-ES_tradnl" sz="1800">
                          <a:effectLst/>
                        </a:rPr>
                        <a:t>M2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1,04E-14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3,83E-15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5979653"/>
                  </a:ext>
                </a:extLst>
              </a:tr>
              <a:tr h="190500">
                <a:tc>
                  <a:txBody>
                    <a:bodyPr/>
                    <a:lstStyle/>
                    <a:p>
                      <a:pPr algn="ctr">
                        <a:spcAft>
                          <a:spcPts val="0"/>
                        </a:spcAft>
                      </a:pPr>
                      <a:r>
                        <a:rPr lang="es-ES_tradnl" sz="1800">
                          <a:effectLst/>
                        </a:rPr>
                        <a:t>M3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1,04E-14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0,1726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2,65E-15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081023"/>
                  </a:ext>
                </a:extLst>
              </a:tr>
              <a:tr h="190500">
                <a:tc>
                  <a:txBody>
                    <a:bodyPr/>
                    <a:lstStyle/>
                    <a:p>
                      <a:pPr algn="ctr">
                        <a:spcAft>
                          <a:spcPts val="0"/>
                        </a:spcAft>
                      </a:pPr>
                      <a:r>
                        <a:rPr lang="es-ES_tradnl" sz="1800">
                          <a:effectLst/>
                        </a:rPr>
                        <a:t>M4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1,18E-14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0,196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8,73E-15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12279"/>
                  </a:ext>
                </a:extLst>
              </a:tr>
              <a:tr h="190500">
                <a:tc>
                  <a:txBody>
                    <a:bodyPr/>
                    <a:lstStyle/>
                    <a:p>
                      <a:pPr algn="ctr">
                        <a:spcAft>
                          <a:spcPts val="0"/>
                        </a:spcAft>
                      </a:pPr>
                      <a:r>
                        <a:rPr lang="es-ES_tradnl" sz="1800">
                          <a:effectLst/>
                        </a:rPr>
                        <a:t>M5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1,26E-14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0,19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15,22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1,88E-15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7411821"/>
                  </a:ext>
                </a:extLst>
              </a:tr>
              <a:tr h="190500">
                <a:tc>
                  <a:txBody>
                    <a:bodyPr/>
                    <a:lstStyle/>
                    <a:p>
                      <a:pPr algn="ctr">
                        <a:spcAft>
                          <a:spcPts val="0"/>
                        </a:spcAft>
                      </a:pPr>
                      <a:r>
                        <a:rPr lang="es-ES_tradnl" sz="1800">
                          <a:effectLst/>
                        </a:rPr>
                        <a:t>M6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1,08E-14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dirty="0">
                          <a:effectLst/>
                        </a:rPr>
                        <a:t>0,2</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8,35E-15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882334"/>
                  </a:ext>
                </a:extLst>
              </a:tr>
              <a:tr h="190500">
                <a:tc>
                  <a:txBody>
                    <a:bodyPr/>
                    <a:lstStyle/>
                    <a:p>
                      <a:pPr algn="ctr">
                        <a:spcAft>
                          <a:spcPts val="0"/>
                        </a:spcAft>
                      </a:pPr>
                      <a:r>
                        <a:rPr lang="es-ES_tradnl" sz="1800">
                          <a:effectLst/>
                        </a:rPr>
                        <a:t>M7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1,09E-14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0,2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a:effectLst/>
                        </a:rPr>
                        <a:t>30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S_tradnl" sz="1800" dirty="0">
                          <a:effectLst/>
                        </a:rPr>
                        <a:t>8,48E-15</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7803576"/>
                  </a:ext>
                </a:extLst>
              </a:tr>
            </a:tbl>
          </a:graphicData>
        </a:graphic>
      </p:graphicFrame>
    </p:spTree>
    <p:extLst>
      <p:ext uri="{BB962C8B-B14F-4D97-AF65-F5344CB8AC3E}">
        <p14:creationId xmlns:p14="http://schemas.microsoft.com/office/powerpoint/2010/main" val="260181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1AF9E4-958C-4589-A29A-C2AA0003CB79}"/>
              </a:ext>
            </a:extLst>
          </p:cNvPr>
          <p:cNvSpPr>
            <a:spLocks noGrp="1"/>
          </p:cNvSpPr>
          <p:nvPr>
            <p:ph type="title"/>
          </p:nvPr>
        </p:nvSpPr>
        <p:spPr>
          <a:xfrm>
            <a:off x="548481" y="-351692"/>
            <a:ext cx="11095037" cy="1449387"/>
          </a:xfrm>
        </p:spPr>
        <p:txBody>
          <a:bodyPr vert="horz" lIns="91440" tIns="45720" rIns="91440" bIns="45720" rtlCol="0" anchor="b">
            <a:normAutofit/>
          </a:bodyPr>
          <a:lstStyle/>
          <a:p>
            <a:pPr algn="ctr"/>
            <a:r>
              <a:rPr lang="es-US" u="sng" dirty="0">
                <a:solidFill>
                  <a:schemeClr val="tx1"/>
                </a:solidFill>
                <a:effectLst>
                  <a:outerShdw blurRad="38100" dist="38100" dir="2700000" algn="tl">
                    <a:srgbClr val="000000">
                      <a:alpha val="43137"/>
                    </a:srgbClr>
                  </a:outerShdw>
                </a:effectLst>
              </a:rPr>
              <a:t>EVALUACIÓN DE LOS RESULTADOS</a:t>
            </a:r>
          </a:p>
        </p:txBody>
      </p:sp>
      <p:graphicFrame>
        <p:nvGraphicFramePr>
          <p:cNvPr id="5" name="Tabla 4">
            <a:extLst>
              <a:ext uri="{FF2B5EF4-FFF2-40B4-BE49-F238E27FC236}">
                <a16:creationId xmlns:a16="http://schemas.microsoft.com/office/drawing/2014/main" id="{613F899F-47A1-4E1B-B988-2F7FE4EB24F9}"/>
              </a:ext>
            </a:extLst>
          </p:cNvPr>
          <p:cNvGraphicFramePr>
            <a:graphicFrameLocks noGrp="1"/>
          </p:cNvGraphicFramePr>
          <p:nvPr>
            <p:extLst>
              <p:ext uri="{D42A27DB-BD31-4B8C-83A1-F6EECF244321}">
                <p14:modId xmlns:p14="http://schemas.microsoft.com/office/powerpoint/2010/main" val="1244063598"/>
              </p:ext>
            </p:extLst>
          </p:nvPr>
        </p:nvGraphicFramePr>
        <p:xfrm>
          <a:off x="1324705" y="1369988"/>
          <a:ext cx="9542585" cy="2468880"/>
        </p:xfrm>
        <a:graphic>
          <a:graphicData uri="http://schemas.openxmlformats.org/drawingml/2006/table">
            <a:tbl>
              <a:tblPr firstRow="1">
                <a:tableStyleId>{3B4B98B0-60AC-42C2-AFA5-B58CD77FA1E5}</a:tableStyleId>
              </a:tblPr>
              <a:tblGrid>
                <a:gridCol w="1400410">
                  <a:extLst>
                    <a:ext uri="{9D8B030D-6E8A-4147-A177-3AD203B41FA5}">
                      <a16:colId xmlns:a16="http://schemas.microsoft.com/office/drawing/2014/main" val="1462488797"/>
                    </a:ext>
                  </a:extLst>
                </a:gridCol>
                <a:gridCol w="2276286">
                  <a:extLst>
                    <a:ext uri="{9D8B030D-6E8A-4147-A177-3AD203B41FA5}">
                      <a16:colId xmlns:a16="http://schemas.microsoft.com/office/drawing/2014/main" val="2717919529"/>
                    </a:ext>
                  </a:extLst>
                </a:gridCol>
                <a:gridCol w="3313480">
                  <a:extLst>
                    <a:ext uri="{9D8B030D-6E8A-4147-A177-3AD203B41FA5}">
                      <a16:colId xmlns:a16="http://schemas.microsoft.com/office/drawing/2014/main" val="1618155107"/>
                    </a:ext>
                  </a:extLst>
                </a:gridCol>
                <a:gridCol w="2552409">
                  <a:extLst>
                    <a:ext uri="{9D8B030D-6E8A-4147-A177-3AD203B41FA5}">
                      <a16:colId xmlns:a16="http://schemas.microsoft.com/office/drawing/2014/main" val="902716020"/>
                    </a:ext>
                  </a:extLst>
                </a:gridCol>
              </a:tblGrid>
              <a:tr h="181610">
                <a:tc>
                  <a:txBody>
                    <a:bodyPr/>
                    <a:lstStyle/>
                    <a:p>
                      <a:pPr algn="ctr">
                        <a:spcAft>
                          <a:spcPts val="0"/>
                        </a:spcAft>
                      </a:pPr>
                      <a:r>
                        <a:rPr lang="es-ES" sz="1800">
                          <a:effectLst/>
                        </a:rPr>
                        <a:t>Mezcla</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Sosa Consumida (kg)</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Frecuencia de cambio (horas)</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Cambios anuales</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7286606"/>
                  </a:ext>
                </a:extLst>
              </a:tr>
              <a:tr h="44450">
                <a:tc>
                  <a:txBody>
                    <a:bodyPr/>
                    <a:lstStyle/>
                    <a:p>
                      <a:pPr algn="ctr">
                        <a:spcAft>
                          <a:spcPts val="0"/>
                        </a:spcAft>
                      </a:pPr>
                      <a:r>
                        <a:rPr lang="es-ES" sz="1800">
                          <a:effectLst/>
                        </a:rPr>
                        <a:t>M1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7,67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2199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7976817"/>
                  </a:ext>
                </a:extLst>
              </a:tr>
              <a:tr h="105410">
                <a:tc>
                  <a:txBody>
                    <a:bodyPr/>
                    <a:lstStyle/>
                    <a:p>
                      <a:pPr algn="ctr">
                        <a:spcAft>
                          <a:spcPts val="0"/>
                        </a:spcAft>
                      </a:pPr>
                      <a:r>
                        <a:rPr lang="es-ES" sz="1800">
                          <a:effectLst/>
                        </a:rPr>
                        <a:t>M2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3,68</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10</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1205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1431041"/>
                  </a:ext>
                </a:extLst>
              </a:tr>
              <a:tr h="50800">
                <a:tc>
                  <a:txBody>
                    <a:bodyPr/>
                    <a:lstStyle/>
                    <a:p>
                      <a:pPr algn="ctr">
                        <a:spcAft>
                          <a:spcPts val="0"/>
                        </a:spcAft>
                      </a:pPr>
                      <a:r>
                        <a:rPr lang="es-ES" sz="1800">
                          <a:effectLst/>
                        </a:rPr>
                        <a:t>M3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7,59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2099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1311108"/>
                  </a:ext>
                </a:extLst>
              </a:tr>
              <a:tr h="181610">
                <a:tc>
                  <a:txBody>
                    <a:bodyPr/>
                    <a:lstStyle/>
                    <a:p>
                      <a:pPr algn="ctr">
                        <a:spcAft>
                          <a:spcPts val="0"/>
                        </a:spcAft>
                      </a:pPr>
                      <a:r>
                        <a:rPr lang="es-ES" sz="1800">
                          <a:effectLst/>
                        </a:rPr>
                        <a:t>M4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17,51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2628</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4046953"/>
                  </a:ext>
                </a:extLst>
              </a:tr>
              <a:tr h="50800">
                <a:tc>
                  <a:txBody>
                    <a:bodyPr/>
                    <a:lstStyle/>
                    <a:p>
                      <a:pPr algn="ctr">
                        <a:spcAft>
                          <a:spcPts val="0"/>
                        </a:spcAft>
                      </a:pPr>
                      <a:r>
                        <a:rPr lang="es-ES" sz="1800">
                          <a:effectLst/>
                        </a:rPr>
                        <a:t>M5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13,11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3237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6738381"/>
                  </a:ext>
                </a:extLst>
              </a:tr>
              <a:tr h="50800">
                <a:tc>
                  <a:txBody>
                    <a:bodyPr/>
                    <a:lstStyle/>
                    <a:p>
                      <a:pPr algn="ctr">
                        <a:spcAft>
                          <a:spcPts val="0"/>
                        </a:spcAft>
                      </a:pPr>
                      <a:r>
                        <a:rPr lang="es-ES" sz="1800">
                          <a:effectLst/>
                        </a:rPr>
                        <a:t>M6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19,99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2919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6048787"/>
                  </a:ext>
                </a:extLst>
              </a:tr>
              <a:tr h="181610">
                <a:tc>
                  <a:txBody>
                    <a:bodyPr/>
                    <a:lstStyle/>
                    <a:p>
                      <a:pPr algn="ctr">
                        <a:spcAft>
                          <a:spcPts val="0"/>
                        </a:spcAft>
                      </a:pPr>
                      <a:r>
                        <a:rPr lang="es-ES" sz="1800">
                          <a:effectLst/>
                        </a:rPr>
                        <a:t>M7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17,82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dirty="0">
                          <a:effectLst/>
                        </a:rPr>
                        <a:t>2602</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2989892"/>
                  </a:ext>
                </a:extLst>
              </a:tr>
            </a:tbl>
          </a:graphicData>
        </a:graphic>
      </p:graphicFrame>
      <p:graphicFrame>
        <p:nvGraphicFramePr>
          <p:cNvPr id="6" name="Tabla 5">
            <a:extLst>
              <a:ext uri="{FF2B5EF4-FFF2-40B4-BE49-F238E27FC236}">
                <a16:creationId xmlns:a16="http://schemas.microsoft.com/office/drawing/2014/main" id="{77B7A5B9-459B-4CC7-BA23-8615D04AFFBA}"/>
              </a:ext>
            </a:extLst>
          </p:cNvPr>
          <p:cNvGraphicFramePr>
            <a:graphicFrameLocks noGrp="1"/>
          </p:cNvGraphicFramePr>
          <p:nvPr>
            <p:extLst>
              <p:ext uri="{D42A27DB-BD31-4B8C-83A1-F6EECF244321}">
                <p14:modId xmlns:p14="http://schemas.microsoft.com/office/powerpoint/2010/main" val="1892172933"/>
              </p:ext>
            </p:extLst>
          </p:nvPr>
        </p:nvGraphicFramePr>
        <p:xfrm>
          <a:off x="4786627" y="4111161"/>
          <a:ext cx="2618740" cy="2194560"/>
        </p:xfrm>
        <a:graphic>
          <a:graphicData uri="http://schemas.openxmlformats.org/drawingml/2006/table">
            <a:tbl>
              <a:tblPr firstRow="1">
                <a:tableStyleId>{3B4B98B0-60AC-42C2-AFA5-B58CD77FA1E5}</a:tableStyleId>
              </a:tblPr>
              <a:tblGrid>
                <a:gridCol w="997585">
                  <a:extLst>
                    <a:ext uri="{9D8B030D-6E8A-4147-A177-3AD203B41FA5}">
                      <a16:colId xmlns:a16="http://schemas.microsoft.com/office/drawing/2014/main" val="3478621150"/>
                    </a:ext>
                  </a:extLst>
                </a:gridCol>
                <a:gridCol w="1621155">
                  <a:extLst>
                    <a:ext uri="{9D8B030D-6E8A-4147-A177-3AD203B41FA5}">
                      <a16:colId xmlns:a16="http://schemas.microsoft.com/office/drawing/2014/main" val="1049718470"/>
                    </a:ext>
                  </a:extLst>
                </a:gridCol>
              </a:tblGrid>
              <a:tr h="170180">
                <a:tc>
                  <a:txBody>
                    <a:bodyPr/>
                    <a:lstStyle/>
                    <a:p>
                      <a:pPr algn="ctr">
                        <a:spcAft>
                          <a:spcPts val="0"/>
                        </a:spcAft>
                      </a:pPr>
                      <a:r>
                        <a:rPr lang="es-ES" sz="1800">
                          <a:effectLst/>
                        </a:rPr>
                        <a:t>Mezcla</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CTPu (CUP)</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1250326"/>
                  </a:ext>
                </a:extLst>
              </a:tr>
              <a:tr h="170180">
                <a:tc>
                  <a:txBody>
                    <a:bodyPr/>
                    <a:lstStyle/>
                    <a:p>
                      <a:pPr algn="ctr">
                        <a:spcAft>
                          <a:spcPts val="0"/>
                        </a:spcAft>
                      </a:pPr>
                      <a:r>
                        <a:rPr lang="es-ES" sz="1800">
                          <a:effectLst/>
                        </a:rPr>
                        <a:t>M1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299</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596549"/>
                  </a:ext>
                </a:extLst>
              </a:tr>
              <a:tr h="170180">
                <a:tc>
                  <a:txBody>
                    <a:bodyPr/>
                    <a:lstStyle/>
                    <a:p>
                      <a:pPr algn="ctr">
                        <a:spcAft>
                          <a:spcPts val="0"/>
                        </a:spcAft>
                      </a:pPr>
                      <a:r>
                        <a:rPr lang="es-ES" sz="1800">
                          <a:effectLst/>
                        </a:rPr>
                        <a:t>M2</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291</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9409069"/>
                  </a:ext>
                </a:extLst>
              </a:tr>
              <a:tr h="170180">
                <a:tc>
                  <a:txBody>
                    <a:bodyPr/>
                    <a:lstStyle/>
                    <a:p>
                      <a:pPr algn="ctr">
                        <a:spcAft>
                          <a:spcPts val="0"/>
                        </a:spcAft>
                      </a:pPr>
                      <a:r>
                        <a:rPr lang="es-ES" sz="1800">
                          <a:effectLst/>
                        </a:rPr>
                        <a:t>M3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298</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0616680"/>
                  </a:ext>
                </a:extLst>
              </a:tr>
              <a:tr h="170180">
                <a:tc>
                  <a:txBody>
                    <a:bodyPr/>
                    <a:lstStyle/>
                    <a:p>
                      <a:pPr algn="ctr">
                        <a:spcAft>
                          <a:spcPts val="0"/>
                        </a:spcAft>
                      </a:pPr>
                      <a:r>
                        <a:rPr lang="es-ES" sz="1800">
                          <a:effectLst/>
                        </a:rPr>
                        <a:t>M4</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303</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7676252"/>
                  </a:ext>
                </a:extLst>
              </a:tr>
              <a:tr h="170180">
                <a:tc>
                  <a:txBody>
                    <a:bodyPr/>
                    <a:lstStyle/>
                    <a:p>
                      <a:pPr algn="ctr">
                        <a:spcAft>
                          <a:spcPts val="0"/>
                        </a:spcAft>
                      </a:pPr>
                      <a:r>
                        <a:rPr lang="es-ES" sz="1800">
                          <a:effectLst/>
                        </a:rPr>
                        <a:t>M5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307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1651705"/>
                  </a:ext>
                </a:extLst>
              </a:tr>
              <a:tr h="170180">
                <a:tc>
                  <a:txBody>
                    <a:bodyPr/>
                    <a:lstStyle/>
                    <a:p>
                      <a:pPr algn="ctr">
                        <a:spcAft>
                          <a:spcPts val="0"/>
                        </a:spcAft>
                      </a:pPr>
                      <a:r>
                        <a:rPr lang="es-ES" sz="1800">
                          <a:effectLst/>
                        </a:rPr>
                        <a:t>M6</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305</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5541020"/>
                  </a:ext>
                </a:extLst>
              </a:tr>
              <a:tr h="170180">
                <a:tc>
                  <a:txBody>
                    <a:bodyPr/>
                    <a:lstStyle/>
                    <a:p>
                      <a:pPr algn="ctr">
                        <a:spcAft>
                          <a:spcPts val="0"/>
                        </a:spcAft>
                      </a:pPr>
                      <a:r>
                        <a:rPr lang="es-ES" sz="1800">
                          <a:effectLst/>
                        </a:rPr>
                        <a:t>M7</a:t>
                      </a:r>
                      <a:endParaRPr lang="es-MX"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dirty="0">
                          <a:effectLst/>
                        </a:rPr>
                        <a:t>302</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6474667"/>
                  </a:ext>
                </a:extLst>
              </a:tr>
            </a:tbl>
          </a:graphicData>
        </a:graphic>
      </p:graphicFrame>
    </p:spTree>
    <p:extLst>
      <p:ext uri="{BB962C8B-B14F-4D97-AF65-F5344CB8AC3E}">
        <p14:creationId xmlns:p14="http://schemas.microsoft.com/office/powerpoint/2010/main" val="409736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F8D13-9EF4-4069-BC6F-3BE061F49667}"/>
              </a:ext>
            </a:extLst>
          </p:cNvPr>
          <p:cNvSpPr>
            <a:spLocks noGrp="1"/>
          </p:cNvSpPr>
          <p:nvPr>
            <p:ph type="title"/>
          </p:nvPr>
        </p:nvSpPr>
        <p:spPr>
          <a:xfrm>
            <a:off x="1066799" y="203292"/>
            <a:ext cx="10058400"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CONCLUSIONES</a:t>
            </a:r>
          </a:p>
        </p:txBody>
      </p:sp>
      <p:sp>
        <p:nvSpPr>
          <p:cNvPr id="7" name="Rectángulo 6">
            <a:extLst>
              <a:ext uri="{FF2B5EF4-FFF2-40B4-BE49-F238E27FC236}">
                <a16:creationId xmlns:a16="http://schemas.microsoft.com/office/drawing/2014/main" id="{562A7AC4-4614-4CB6-B42A-F6E34A907815}"/>
              </a:ext>
            </a:extLst>
          </p:cNvPr>
          <p:cNvSpPr/>
          <p:nvPr/>
        </p:nvSpPr>
        <p:spPr>
          <a:xfrm>
            <a:off x="82061" y="1837118"/>
            <a:ext cx="12027877" cy="4092211"/>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MX" sz="2200" dirty="0">
                <a:latin typeface="Arial" panose="020B0604020202020204" pitchFamily="34" charset="0"/>
                <a:ea typeface="Arial" panose="020B0604020202020204" pitchFamily="34" charset="0"/>
                <a:cs typeface="Times New Roman" panose="02020603050405020304" pitchFamily="18" charset="0"/>
              </a:rPr>
              <a:t>Existe una marcada incertidumbre en el proceso de endulzamiento dado fundamentalmente por la variedad de crudos que se procesan en la unidad de destilación los que constituyen la materia prima fundamental en el proceso de obtención de combustible de aviación Jet A-1.</a:t>
            </a:r>
            <a:endParaRPr lang="es-MX" sz="2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MX" sz="2200" dirty="0">
                <a:latin typeface="Arial" panose="020B0604020202020204" pitchFamily="34" charset="0"/>
                <a:ea typeface="Arial" panose="020B0604020202020204" pitchFamily="34" charset="0"/>
                <a:cs typeface="Times New Roman" panose="02020603050405020304" pitchFamily="18" charset="0"/>
              </a:rPr>
              <a:t>Con la aplicación del ACV se pudo comprobar que el consumo de sosa en la etapa de lavado cáustico es el que reporta los mayores perjuicios ambientales en todas las categorías de impacto ambientales evaluadas siendo el calentamiento global, las radiaciones ionizantes, toxicidad cancerígena no humana, ecotoxicidad terrestre y marina las más significativas.</a:t>
            </a:r>
            <a:endParaRPr lang="es-MX" sz="2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343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2D26AF17-17FA-4943-92E6-A582DEE36C64}"/>
                  </a:ext>
                </a:extLst>
              </p:cNvPr>
              <p:cNvSpPr/>
              <p:nvPr/>
            </p:nvSpPr>
            <p:spPr>
              <a:xfrm>
                <a:off x="234462" y="1067895"/>
                <a:ext cx="11394830" cy="4867615"/>
              </a:xfrm>
              <a:prstGeom prst="rect">
                <a:avLst/>
              </a:prstGeom>
            </p:spPr>
            <p:txBody>
              <a:bodyPr wrap="square">
                <a:spAutoFit/>
              </a:bodyPr>
              <a:lstStyle/>
              <a:p>
                <a:pPr lvl="0" algn="just">
                  <a:lnSpc>
                    <a:spcPct val="150000"/>
                  </a:lnSpc>
                  <a:spcAft>
                    <a:spcPts val="0"/>
                  </a:spcAft>
                </a:pPr>
                <a:r>
                  <a:rPr lang="es-MX" sz="2200" dirty="0">
                    <a:latin typeface="Arial" panose="020B0604020202020204" pitchFamily="34" charset="0"/>
                    <a:ea typeface="Arial" panose="020B0604020202020204" pitchFamily="34" charset="0"/>
                    <a:cs typeface="Times New Roman" panose="02020603050405020304" pitchFamily="18" charset="0"/>
                  </a:rPr>
                  <a:t>3. Se pudo obtener un modelo cinético de las reacciones de neutralización que intervienen en la etapa de lavado cáustico generalizado para las mezclas estudiadas donde para la reacción de la sosa con H</a:t>
                </a:r>
                <a:r>
                  <a:rPr lang="es-MX" sz="2200" baseline="-25000" dirty="0">
                    <a:latin typeface="Arial" panose="020B0604020202020204" pitchFamily="34" charset="0"/>
                    <a:ea typeface="Arial" panose="020B0604020202020204" pitchFamily="34" charset="0"/>
                    <a:cs typeface="Times New Roman" panose="02020603050405020304" pitchFamily="18" charset="0"/>
                  </a:rPr>
                  <a:t>2</a:t>
                </a:r>
                <a:r>
                  <a:rPr lang="es-MX" sz="2200" dirty="0">
                    <a:latin typeface="Arial" panose="020B0604020202020204" pitchFamily="34" charset="0"/>
                    <a:ea typeface="Arial" panose="020B0604020202020204" pitchFamily="34" charset="0"/>
                    <a:cs typeface="Times New Roman" panose="02020603050405020304" pitchFamily="18" charset="0"/>
                  </a:rPr>
                  <a:t>S la constante cinética expresada por la ecuación de Arrhenius es </a:t>
                </a:r>
                <a14:m>
                  <m:oMath xmlns:m="http://schemas.openxmlformats.org/officeDocument/2006/math">
                    <m:sSup>
                      <m:sSupPr>
                        <m:ctrlPr>
                          <a:rPr lang="es-MX" sz="2200" i="1">
                            <a:latin typeface="Cambria Math" panose="02040503050406030204" pitchFamily="18" charset="0"/>
                            <a:ea typeface="Times New Roman" panose="02020603050405020304" pitchFamily="18" charset="0"/>
                            <a:cs typeface="Arial" panose="020B0604020202020204" pitchFamily="34" charset="0"/>
                          </a:rPr>
                        </m:ctrlPr>
                      </m:sSupPr>
                      <m:e>
                        <m:r>
                          <a:rPr lang="es-MX" sz="2200" i="1">
                            <a:latin typeface="Cambria Math" panose="02040503050406030204" pitchFamily="18" charset="0"/>
                            <a:ea typeface="Arial" panose="020B0604020202020204" pitchFamily="34" charset="0"/>
                            <a:cs typeface="Arial" panose="020B0604020202020204" pitchFamily="34" charset="0"/>
                          </a:rPr>
                          <m:t>1,0000018</m:t>
                        </m:r>
                        <m:r>
                          <a:rPr lang="es-MX" sz="2200" i="1">
                            <a:latin typeface="Cambria Math" panose="02040503050406030204" pitchFamily="18" charset="0"/>
                            <a:ea typeface="Arial" panose="020B0604020202020204" pitchFamily="34" charset="0"/>
                            <a:cs typeface="Arial" panose="020B0604020202020204" pitchFamily="34" charset="0"/>
                          </a:rPr>
                          <m:t>𝑒</m:t>
                        </m:r>
                      </m:e>
                      <m:sup>
                        <m:f>
                          <m:fPr>
                            <m:type m:val="skw"/>
                            <m:ctrlPr>
                              <a:rPr lang="es-MX" sz="2200" i="1">
                                <a:latin typeface="Cambria Math" panose="02040503050406030204" pitchFamily="18" charset="0"/>
                                <a:ea typeface="Arial" panose="020B0604020202020204" pitchFamily="34" charset="0"/>
                                <a:cs typeface="Arial" panose="020B0604020202020204" pitchFamily="34" charset="0"/>
                              </a:rPr>
                            </m:ctrlPr>
                          </m:fPr>
                          <m:num>
                            <m:r>
                              <a:rPr lang="es-MX" sz="2200" i="1">
                                <a:latin typeface="Cambria Math" panose="02040503050406030204" pitchFamily="18" charset="0"/>
                                <a:ea typeface="Arial" panose="020B0604020202020204" pitchFamily="34" charset="0"/>
                                <a:cs typeface="Arial" panose="020B0604020202020204" pitchFamily="34" charset="0"/>
                              </a:rPr>
                              <m:t>0,006</m:t>
                            </m:r>
                          </m:num>
                          <m:den>
                            <m:r>
                              <a:rPr lang="es-MX" sz="2200" i="1">
                                <a:latin typeface="Cambria Math" panose="02040503050406030204" pitchFamily="18" charset="0"/>
                                <a:ea typeface="Arial" panose="020B0604020202020204" pitchFamily="34" charset="0"/>
                                <a:cs typeface="Arial" panose="020B0604020202020204" pitchFamily="34" charset="0"/>
                              </a:rPr>
                              <m:t>𝑇</m:t>
                            </m:r>
                          </m:den>
                        </m:f>
                      </m:sup>
                    </m:sSup>
                  </m:oMath>
                </a14:m>
                <a:r>
                  <a:rPr lang="es-MX" sz="2200" dirty="0">
                    <a:latin typeface="Arial" panose="020B0604020202020204" pitchFamily="34" charset="0"/>
                    <a:ea typeface="Arial" panose="020B0604020202020204" pitchFamily="34" charset="0"/>
                    <a:cs typeface="Times New Roman" panose="02020603050405020304" pitchFamily="18" charset="0"/>
                  </a:rPr>
                  <a:t>  y los órdenes de reacción para H</a:t>
                </a:r>
                <a:r>
                  <a:rPr lang="es-MX" sz="2200" baseline="-25000" dirty="0">
                    <a:latin typeface="Arial" panose="020B0604020202020204" pitchFamily="34" charset="0"/>
                    <a:ea typeface="Arial" panose="020B0604020202020204" pitchFamily="34" charset="0"/>
                    <a:cs typeface="Times New Roman" panose="02020603050405020304" pitchFamily="18" charset="0"/>
                  </a:rPr>
                  <a:t>2</a:t>
                </a:r>
                <a:r>
                  <a:rPr lang="es-MX" sz="2200" dirty="0">
                    <a:latin typeface="Arial" panose="020B0604020202020204" pitchFamily="34" charset="0"/>
                    <a:ea typeface="Arial" panose="020B0604020202020204" pitchFamily="34" charset="0"/>
                    <a:cs typeface="Times New Roman" panose="02020603050405020304" pitchFamily="18" charset="0"/>
                  </a:rPr>
                  <a:t>S y sosa son 0,33 y 3,82 respectivamente y para la reacción de la sosa con RSH la constante cinética igualmente expresada es </a:t>
                </a:r>
                <a14:m>
                  <m:oMath xmlns:m="http://schemas.openxmlformats.org/officeDocument/2006/math">
                    <m:r>
                      <a:rPr lang="es-MX" sz="2200" i="1">
                        <a:latin typeface="Cambria Math" panose="02040503050406030204" pitchFamily="18" charset="0"/>
                        <a:ea typeface="Times New Roman" panose="02020603050405020304" pitchFamily="18" charset="0"/>
                        <a:cs typeface="Arial" panose="020B0604020202020204" pitchFamily="34" charset="0"/>
                      </a:rPr>
                      <m:t>0,99</m:t>
                    </m:r>
                    <m:sSup>
                      <m:sSupPr>
                        <m:ctrlPr>
                          <a:rPr lang="es-MX" sz="2200" i="1">
                            <a:latin typeface="Cambria Math" panose="02040503050406030204" pitchFamily="18" charset="0"/>
                            <a:ea typeface="Times New Roman" panose="02020603050405020304" pitchFamily="18" charset="0"/>
                            <a:cs typeface="Arial" panose="020B0604020202020204" pitchFamily="34" charset="0"/>
                          </a:rPr>
                        </m:ctrlPr>
                      </m:sSupPr>
                      <m:e>
                        <m:r>
                          <a:rPr lang="es-MX" sz="2200" i="1">
                            <a:latin typeface="Cambria Math" panose="02040503050406030204" pitchFamily="18" charset="0"/>
                            <a:ea typeface="Arial" panose="020B0604020202020204" pitchFamily="34" charset="0"/>
                            <a:cs typeface="Arial" panose="020B0604020202020204" pitchFamily="34" charset="0"/>
                          </a:rPr>
                          <m:t>𝑒</m:t>
                        </m:r>
                      </m:e>
                      <m:sup>
                        <m:f>
                          <m:fPr>
                            <m:type m:val="skw"/>
                            <m:ctrlPr>
                              <a:rPr lang="es-MX" sz="2200" i="1">
                                <a:latin typeface="Cambria Math" panose="02040503050406030204" pitchFamily="18" charset="0"/>
                                <a:ea typeface="Arial" panose="020B0604020202020204" pitchFamily="34" charset="0"/>
                                <a:cs typeface="Arial" panose="020B0604020202020204" pitchFamily="34" charset="0"/>
                              </a:rPr>
                            </m:ctrlPr>
                          </m:fPr>
                          <m:num>
                            <m:r>
                              <a:rPr lang="es-MX" sz="2200" i="1">
                                <a:latin typeface="Cambria Math" panose="02040503050406030204" pitchFamily="18" charset="0"/>
                                <a:ea typeface="Arial" panose="020B0604020202020204" pitchFamily="34" charset="0"/>
                                <a:cs typeface="Arial" panose="020B0604020202020204" pitchFamily="34" charset="0"/>
                              </a:rPr>
                              <m:t>0,08</m:t>
                            </m:r>
                          </m:num>
                          <m:den>
                            <m:r>
                              <a:rPr lang="es-MX" sz="2200" i="1">
                                <a:latin typeface="Cambria Math" panose="02040503050406030204" pitchFamily="18" charset="0"/>
                                <a:ea typeface="Arial" panose="020B0604020202020204" pitchFamily="34" charset="0"/>
                                <a:cs typeface="Arial" panose="020B0604020202020204" pitchFamily="34" charset="0"/>
                              </a:rPr>
                              <m:t>𝑇</m:t>
                            </m:r>
                          </m:den>
                        </m:f>
                      </m:sup>
                    </m:sSup>
                  </m:oMath>
                </a14:m>
                <a:r>
                  <a:rPr lang="es-MX" sz="2200" dirty="0">
                    <a:latin typeface="Arial" panose="020B0604020202020204" pitchFamily="34" charset="0"/>
                    <a:ea typeface="Times New Roman" panose="02020603050405020304" pitchFamily="18" charset="0"/>
                    <a:cs typeface="Times New Roman" panose="02020603050405020304" pitchFamily="18" charset="0"/>
                  </a:rPr>
                  <a:t> y los órdenes de reacción para RSH y sosa son 0,238 y 3,44. De igual forma para la reacción de sosa con RCOOH la constante cinética es en función de la ecuación de Arrhenius </a:t>
                </a:r>
                <a14:m>
                  <m:oMath xmlns:m="http://schemas.openxmlformats.org/officeDocument/2006/math">
                    <m:r>
                      <a:rPr lang="es-MX" sz="2200" i="1">
                        <a:latin typeface="Cambria Math" panose="02040503050406030204" pitchFamily="18" charset="0"/>
                        <a:ea typeface="Times New Roman" panose="02020603050405020304" pitchFamily="18" charset="0"/>
                        <a:cs typeface="Arial" panose="020B0604020202020204" pitchFamily="34" charset="0"/>
                      </a:rPr>
                      <m:t>0,99</m:t>
                    </m:r>
                    <m:sSup>
                      <m:sSupPr>
                        <m:ctrlPr>
                          <a:rPr lang="es-MX" sz="2200" i="1">
                            <a:latin typeface="Cambria Math" panose="02040503050406030204" pitchFamily="18" charset="0"/>
                            <a:ea typeface="Times New Roman" panose="02020603050405020304" pitchFamily="18" charset="0"/>
                            <a:cs typeface="Arial" panose="020B0604020202020204" pitchFamily="34" charset="0"/>
                          </a:rPr>
                        </m:ctrlPr>
                      </m:sSupPr>
                      <m:e>
                        <m:r>
                          <a:rPr lang="es-MX" sz="2200" i="1">
                            <a:latin typeface="Cambria Math" panose="02040503050406030204" pitchFamily="18" charset="0"/>
                            <a:ea typeface="Arial" panose="020B0604020202020204" pitchFamily="34" charset="0"/>
                            <a:cs typeface="Arial" panose="020B0604020202020204" pitchFamily="34" charset="0"/>
                          </a:rPr>
                          <m:t>𝑒</m:t>
                        </m:r>
                      </m:e>
                      <m:sup>
                        <m:f>
                          <m:fPr>
                            <m:type m:val="skw"/>
                            <m:ctrlPr>
                              <a:rPr lang="es-MX" sz="2200" i="1">
                                <a:latin typeface="Cambria Math" panose="02040503050406030204" pitchFamily="18" charset="0"/>
                                <a:ea typeface="Arial" panose="020B0604020202020204" pitchFamily="34" charset="0"/>
                                <a:cs typeface="Arial" panose="020B0604020202020204" pitchFamily="34" charset="0"/>
                              </a:rPr>
                            </m:ctrlPr>
                          </m:fPr>
                          <m:num>
                            <m:r>
                              <a:rPr lang="es-MX" sz="2200" i="1">
                                <a:latin typeface="Cambria Math" panose="02040503050406030204" pitchFamily="18" charset="0"/>
                                <a:ea typeface="Arial" panose="020B0604020202020204" pitchFamily="34" charset="0"/>
                                <a:cs typeface="Arial" panose="020B0604020202020204" pitchFamily="34" charset="0"/>
                              </a:rPr>
                              <m:t>0,16</m:t>
                            </m:r>
                          </m:num>
                          <m:den>
                            <m:r>
                              <a:rPr lang="es-MX" sz="2200" i="1">
                                <a:latin typeface="Cambria Math" panose="02040503050406030204" pitchFamily="18" charset="0"/>
                                <a:ea typeface="Arial" panose="020B0604020202020204" pitchFamily="34" charset="0"/>
                                <a:cs typeface="Arial" panose="020B0604020202020204" pitchFamily="34" charset="0"/>
                              </a:rPr>
                              <m:t>𝑇</m:t>
                            </m:r>
                          </m:den>
                        </m:f>
                      </m:sup>
                    </m:sSup>
                  </m:oMath>
                </a14:m>
                <a:r>
                  <a:rPr lang="es-MX" sz="2200" dirty="0">
                    <a:latin typeface="Arial" panose="020B0604020202020204" pitchFamily="34" charset="0"/>
                    <a:ea typeface="Times New Roman" panose="02020603050405020304" pitchFamily="18" charset="0"/>
                    <a:cs typeface="Times New Roman" panose="02020603050405020304" pitchFamily="18" charset="0"/>
                  </a:rPr>
                  <a:t> y los órdenes de reacción de RCOOH y sosa son 0,226 y 1,258 respectivamente.</a:t>
                </a:r>
              </a:p>
            </p:txBody>
          </p:sp>
        </mc:Choice>
        <mc:Fallback xmlns="">
          <p:sp>
            <p:nvSpPr>
              <p:cNvPr id="7" name="Rectángulo 6">
                <a:extLst>
                  <a:ext uri="{FF2B5EF4-FFF2-40B4-BE49-F238E27FC236}">
                    <a16:creationId xmlns:a16="http://schemas.microsoft.com/office/drawing/2014/main" id="{2D26AF17-17FA-4943-92E6-A582DEE36C64}"/>
                  </a:ext>
                </a:extLst>
              </p:cNvPr>
              <p:cNvSpPr>
                <a:spLocks noRot="1" noChangeAspect="1" noMove="1" noResize="1" noEditPoints="1" noAdjustHandles="1" noChangeArrowheads="1" noChangeShapeType="1" noTextEdit="1"/>
              </p:cNvSpPr>
              <p:nvPr/>
            </p:nvSpPr>
            <p:spPr>
              <a:xfrm>
                <a:off x="234462" y="1067895"/>
                <a:ext cx="11394830" cy="4867615"/>
              </a:xfrm>
              <a:prstGeom prst="rect">
                <a:avLst/>
              </a:prstGeom>
              <a:blipFill>
                <a:blip r:embed="rId2"/>
                <a:stretch>
                  <a:fillRect l="-695" r="-642" b="-1627"/>
                </a:stretch>
              </a:blipFill>
            </p:spPr>
            <p:txBody>
              <a:bodyPr/>
              <a:lstStyle/>
              <a:p>
                <a:r>
                  <a:rPr lang="es-MX">
                    <a:noFill/>
                  </a:rPr>
                  <a:t> </a:t>
                </a:r>
              </a:p>
            </p:txBody>
          </p:sp>
        </mc:Fallback>
      </mc:AlternateContent>
      <p:sp>
        <p:nvSpPr>
          <p:cNvPr id="8" name="Título 1">
            <a:extLst>
              <a:ext uri="{FF2B5EF4-FFF2-40B4-BE49-F238E27FC236}">
                <a16:creationId xmlns:a16="http://schemas.microsoft.com/office/drawing/2014/main" id="{F1D447F7-0B5D-4FDA-A559-FE37308DEA20}"/>
              </a:ext>
            </a:extLst>
          </p:cNvPr>
          <p:cNvSpPr>
            <a:spLocks noGrp="1"/>
          </p:cNvSpPr>
          <p:nvPr>
            <p:ph type="title"/>
          </p:nvPr>
        </p:nvSpPr>
        <p:spPr>
          <a:xfrm>
            <a:off x="1066800" y="-382862"/>
            <a:ext cx="10058400" cy="145075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382850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51920AF7-01EF-455B-B606-D0D4BA875095}"/>
              </a:ext>
            </a:extLst>
          </p:cNvPr>
          <p:cNvGraphicFramePr>
            <a:graphicFrameLocks noGrp="1"/>
          </p:cNvGraphicFramePr>
          <p:nvPr>
            <p:extLst>
              <p:ext uri="{D42A27DB-BD31-4B8C-83A1-F6EECF244321}">
                <p14:modId xmlns:p14="http://schemas.microsoft.com/office/powerpoint/2010/main" val="636727334"/>
              </p:ext>
            </p:extLst>
          </p:nvPr>
        </p:nvGraphicFramePr>
        <p:xfrm>
          <a:off x="1223009" y="2109667"/>
          <a:ext cx="9745978" cy="2297811"/>
        </p:xfrm>
        <a:graphic>
          <a:graphicData uri="http://schemas.openxmlformats.org/drawingml/2006/table">
            <a:tbl>
              <a:tblPr firstRow="1">
                <a:tableStyleId>{3B4B98B0-60AC-42C2-AFA5-B58CD77FA1E5}</a:tableStyleId>
              </a:tblPr>
              <a:tblGrid>
                <a:gridCol w="1253237">
                  <a:extLst>
                    <a:ext uri="{9D8B030D-6E8A-4147-A177-3AD203B41FA5}">
                      <a16:colId xmlns:a16="http://schemas.microsoft.com/office/drawing/2014/main" val="2046832895"/>
                    </a:ext>
                  </a:extLst>
                </a:gridCol>
                <a:gridCol w="1392703">
                  <a:extLst>
                    <a:ext uri="{9D8B030D-6E8A-4147-A177-3AD203B41FA5}">
                      <a16:colId xmlns:a16="http://schemas.microsoft.com/office/drawing/2014/main" val="2896297561"/>
                    </a:ext>
                  </a:extLst>
                </a:gridCol>
                <a:gridCol w="2088073">
                  <a:extLst>
                    <a:ext uri="{9D8B030D-6E8A-4147-A177-3AD203B41FA5}">
                      <a16:colId xmlns:a16="http://schemas.microsoft.com/office/drawing/2014/main" val="3670729865"/>
                    </a:ext>
                  </a:extLst>
                </a:gridCol>
                <a:gridCol w="2088073">
                  <a:extLst>
                    <a:ext uri="{9D8B030D-6E8A-4147-A177-3AD203B41FA5}">
                      <a16:colId xmlns:a16="http://schemas.microsoft.com/office/drawing/2014/main" val="2028458699"/>
                    </a:ext>
                  </a:extLst>
                </a:gridCol>
                <a:gridCol w="1676548">
                  <a:extLst>
                    <a:ext uri="{9D8B030D-6E8A-4147-A177-3AD203B41FA5}">
                      <a16:colId xmlns:a16="http://schemas.microsoft.com/office/drawing/2014/main" val="4028893742"/>
                    </a:ext>
                  </a:extLst>
                </a:gridCol>
                <a:gridCol w="1247344">
                  <a:extLst>
                    <a:ext uri="{9D8B030D-6E8A-4147-A177-3AD203B41FA5}">
                      <a16:colId xmlns:a16="http://schemas.microsoft.com/office/drawing/2014/main" val="2267515698"/>
                    </a:ext>
                  </a:extLst>
                </a:gridCol>
              </a:tblGrid>
              <a:tr h="193705">
                <a:tc rowSpan="2">
                  <a:txBody>
                    <a:bodyPr/>
                    <a:lstStyle/>
                    <a:p>
                      <a:pPr algn="ctr">
                        <a:lnSpc>
                          <a:spcPct val="150000"/>
                        </a:lnSpc>
                        <a:spcAft>
                          <a:spcPts val="0"/>
                        </a:spcAft>
                      </a:pPr>
                      <a:r>
                        <a:rPr lang="es-ES_tradnl" sz="1200" dirty="0">
                          <a:effectLst/>
                        </a:rPr>
                        <a:t>Crudo</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S_tradnl" sz="1200" dirty="0">
                          <a:effectLst/>
                        </a:rPr>
                        <a:t>País de origen</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tcPr>
                </a:tc>
                <a:tc gridSpan="3">
                  <a:txBody>
                    <a:bodyPr/>
                    <a:lstStyle/>
                    <a:p>
                      <a:pPr algn="ctr">
                        <a:lnSpc>
                          <a:spcPct val="150000"/>
                        </a:lnSpc>
                        <a:spcAft>
                          <a:spcPts val="0"/>
                        </a:spcAft>
                      </a:pPr>
                      <a:r>
                        <a:rPr lang="es-ES_tradnl" sz="1200">
                          <a:effectLst/>
                        </a:rPr>
                        <a:t>Características Físicas</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tc hMerge="1">
                  <a:txBody>
                    <a:bodyPr/>
                    <a:lstStyle/>
                    <a:p>
                      <a:endParaRPr lang="es-MX"/>
                    </a:p>
                  </a:txBody>
                  <a:tcPr/>
                </a:tc>
                <a:tc hMerge="1">
                  <a:txBody>
                    <a:bodyPr/>
                    <a:lstStyle/>
                    <a:p>
                      <a:endParaRPr lang="es-MX"/>
                    </a:p>
                  </a:txBody>
                  <a:tcPr/>
                </a:tc>
                <a:tc>
                  <a:txBody>
                    <a:bodyPr/>
                    <a:lstStyle/>
                    <a:p>
                      <a:pPr algn="ctr">
                        <a:lnSpc>
                          <a:spcPct val="150000"/>
                        </a:lnSpc>
                        <a:spcAft>
                          <a:spcPts val="0"/>
                        </a:spcAft>
                      </a:pPr>
                      <a:r>
                        <a:rPr lang="es-ES_tradnl" sz="1200">
                          <a:effectLst/>
                        </a:rPr>
                        <a:t> </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22409980"/>
                  </a:ext>
                </a:extLst>
              </a:tr>
              <a:tr h="473255">
                <a:tc vMerge="1">
                  <a:txBody>
                    <a:bodyPr/>
                    <a:lstStyle/>
                    <a:p>
                      <a:endParaRPr lang="es-MX"/>
                    </a:p>
                  </a:txBody>
                  <a:tcPr/>
                </a:tc>
                <a:tc vMerge="1">
                  <a:txBody>
                    <a:bodyPr/>
                    <a:lstStyle/>
                    <a:p>
                      <a:endParaRPr lang="es-MX"/>
                    </a:p>
                  </a:txBody>
                  <a:tcPr/>
                </a:tc>
                <a:tc>
                  <a:txBody>
                    <a:bodyPr/>
                    <a:lstStyle/>
                    <a:p>
                      <a:pPr algn="ctr">
                        <a:lnSpc>
                          <a:spcPct val="150000"/>
                        </a:lnSpc>
                        <a:spcAft>
                          <a:spcPts val="0"/>
                        </a:spcAft>
                      </a:pPr>
                      <a:r>
                        <a:rPr lang="es-ES_tradnl" sz="1200" b="1" dirty="0">
                          <a:effectLst/>
                        </a:rPr>
                        <a:t>Gravedad (°API)</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Viscosidad Cinemática (</a:t>
                      </a:r>
                      <a:r>
                        <a:rPr lang="es-ES_tradnl" sz="1200" b="1" dirty="0" err="1">
                          <a:effectLst/>
                        </a:rPr>
                        <a:t>cst</a:t>
                      </a:r>
                      <a:r>
                        <a:rPr lang="es-ES_tradnl" sz="1200" b="1" dirty="0">
                          <a:effectLst/>
                        </a:rPr>
                        <a:t>)</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Contenido de azufre (% wt)</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Acidez</a:t>
                      </a:r>
                      <a:endParaRPr lang="es-MX" sz="1200" b="1" dirty="0">
                        <a:effectLst/>
                      </a:endParaRPr>
                    </a:p>
                    <a:p>
                      <a:pPr algn="ctr">
                        <a:lnSpc>
                          <a:spcPct val="150000"/>
                        </a:lnSpc>
                        <a:spcAft>
                          <a:spcPts val="0"/>
                        </a:spcAft>
                      </a:pPr>
                      <a:r>
                        <a:rPr lang="es-ES_tradnl" sz="1200" b="1" dirty="0">
                          <a:effectLst/>
                        </a:rPr>
                        <a:t>mgKOH/g</a:t>
                      </a:r>
                      <a:endParaRPr lang="es-MX"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85472993"/>
                  </a:ext>
                </a:extLst>
              </a:tr>
              <a:tr h="193705">
                <a:tc>
                  <a:txBody>
                    <a:bodyPr/>
                    <a:lstStyle/>
                    <a:p>
                      <a:pPr algn="ctr">
                        <a:lnSpc>
                          <a:spcPct val="150000"/>
                        </a:lnSpc>
                        <a:spcAft>
                          <a:spcPts val="0"/>
                        </a:spcAft>
                      </a:pPr>
                      <a:r>
                        <a:rPr lang="es-ES_tradnl" sz="1200">
                          <a:effectLst/>
                        </a:rPr>
                        <a:t>Sahara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Argelia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44,8</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50000"/>
                        </a:lnSpc>
                        <a:spcAft>
                          <a:spcPts val="0"/>
                        </a:spcAft>
                      </a:pPr>
                      <a:r>
                        <a:rPr lang="es-ES_tradnl" sz="1200" dirty="0">
                          <a:effectLst/>
                        </a:rPr>
                        <a:t>1,85</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50000"/>
                        </a:lnSpc>
                        <a:spcAft>
                          <a:spcPts val="0"/>
                        </a:spcAft>
                      </a:pPr>
                      <a:r>
                        <a:rPr lang="es-ES_tradnl" sz="1200" dirty="0">
                          <a:effectLst/>
                        </a:rPr>
                        <a:t>0,086</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algn="ctr">
                        <a:lnSpc>
                          <a:spcPct val="150000"/>
                        </a:lnSpc>
                        <a:spcAft>
                          <a:spcPts val="0"/>
                        </a:spcAft>
                      </a:pPr>
                      <a:r>
                        <a:rPr lang="es-ES_tradnl" sz="1200" dirty="0">
                          <a:effectLst/>
                        </a:rPr>
                        <a:t>0,12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693678732"/>
                  </a:ext>
                </a:extLst>
              </a:tr>
              <a:tr h="308737">
                <a:tc>
                  <a:txBody>
                    <a:bodyPr/>
                    <a:lstStyle/>
                    <a:p>
                      <a:pPr algn="ctr">
                        <a:lnSpc>
                          <a:spcPct val="150000"/>
                        </a:lnSpc>
                        <a:spcAft>
                          <a:spcPts val="0"/>
                        </a:spcAft>
                      </a:pPr>
                      <a:r>
                        <a:rPr lang="es-ES_tradnl" sz="1200">
                          <a:effectLst/>
                        </a:rPr>
                        <a:t>Merey 16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Venezuela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15,9</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5,13</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2,7</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0,096</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295358"/>
                  </a:ext>
                </a:extLst>
              </a:tr>
              <a:tr h="308737">
                <a:tc>
                  <a:txBody>
                    <a:bodyPr/>
                    <a:lstStyle/>
                    <a:p>
                      <a:pPr algn="ctr">
                        <a:lnSpc>
                          <a:spcPct val="150000"/>
                        </a:lnSpc>
                        <a:spcAft>
                          <a:spcPts val="0"/>
                        </a:spcAft>
                      </a:pPr>
                      <a:r>
                        <a:rPr lang="es-ES_tradnl" sz="1200">
                          <a:effectLst/>
                        </a:rPr>
                        <a:t>Mesa 30</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Venezuela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30,5</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13,3</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1,07</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0,099</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8157050"/>
                  </a:ext>
                </a:extLst>
              </a:tr>
              <a:tr h="308737">
                <a:tc>
                  <a:txBody>
                    <a:bodyPr/>
                    <a:lstStyle/>
                    <a:p>
                      <a:pPr algn="ctr">
                        <a:lnSpc>
                          <a:spcPct val="150000"/>
                        </a:lnSpc>
                        <a:spcAft>
                          <a:spcPts val="0"/>
                        </a:spcAft>
                      </a:pPr>
                      <a:r>
                        <a:rPr lang="es-ES_tradnl" sz="1200">
                          <a:effectLst/>
                        </a:rPr>
                        <a:t>Lagomar</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Venezuela</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31,7</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7,2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1,37</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0,23</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6628418"/>
                  </a:ext>
                </a:extLst>
              </a:tr>
              <a:tr h="193705">
                <a:tc>
                  <a:txBody>
                    <a:bodyPr/>
                    <a:lstStyle/>
                    <a:p>
                      <a:pPr algn="ctr">
                        <a:lnSpc>
                          <a:spcPct val="150000"/>
                        </a:lnSpc>
                        <a:spcAft>
                          <a:spcPts val="0"/>
                        </a:spcAft>
                      </a:pPr>
                      <a:r>
                        <a:rPr lang="es-ES_tradnl" sz="1200">
                          <a:effectLst/>
                        </a:rPr>
                        <a:t>Ural</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Rusia</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31</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a:effectLst/>
                        </a:rPr>
                        <a:t>4,92</a:t>
                      </a:r>
                      <a:endParaRPr lang="es-MX"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1,42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200" dirty="0">
                          <a:effectLst/>
                        </a:rPr>
                        <a:t>0,12</a:t>
                      </a:r>
                      <a:endParaRPr lang="es-MX"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794321"/>
                  </a:ext>
                </a:extLst>
              </a:tr>
            </a:tbl>
          </a:graphicData>
        </a:graphic>
      </p:graphicFrame>
      <p:graphicFrame>
        <p:nvGraphicFramePr>
          <p:cNvPr id="6" name="Tabla 5">
            <a:extLst>
              <a:ext uri="{FF2B5EF4-FFF2-40B4-BE49-F238E27FC236}">
                <a16:creationId xmlns:a16="http://schemas.microsoft.com/office/drawing/2014/main" id="{0504E4A8-3588-41F5-BC04-75D8563FC811}"/>
              </a:ext>
            </a:extLst>
          </p:cNvPr>
          <p:cNvGraphicFramePr>
            <a:graphicFrameLocks noGrp="1"/>
          </p:cNvGraphicFramePr>
          <p:nvPr>
            <p:extLst>
              <p:ext uri="{D42A27DB-BD31-4B8C-83A1-F6EECF244321}">
                <p14:modId xmlns:p14="http://schemas.microsoft.com/office/powerpoint/2010/main" val="3119405655"/>
              </p:ext>
            </p:extLst>
          </p:nvPr>
        </p:nvGraphicFramePr>
        <p:xfrm>
          <a:off x="1223010" y="4584451"/>
          <a:ext cx="9745977" cy="1755179"/>
        </p:xfrm>
        <a:graphic>
          <a:graphicData uri="http://schemas.openxmlformats.org/drawingml/2006/table">
            <a:tbl>
              <a:tblPr firstRow="1">
                <a:tableStyleId>{3B4B98B0-60AC-42C2-AFA5-B58CD77FA1E5}</a:tableStyleId>
              </a:tblPr>
              <a:tblGrid>
                <a:gridCol w="1821071">
                  <a:extLst>
                    <a:ext uri="{9D8B030D-6E8A-4147-A177-3AD203B41FA5}">
                      <a16:colId xmlns:a16="http://schemas.microsoft.com/office/drawing/2014/main" val="2302497529"/>
                    </a:ext>
                  </a:extLst>
                </a:gridCol>
                <a:gridCol w="975452">
                  <a:extLst>
                    <a:ext uri="{9D8B030D-6E8A-4147-A177-3AD203B41FA5}">
                      <a16:colId xmlns:a16="http://schemas.microsoft.com/office/drawing/2014/main" val="1370921774"/>
                    </a:ext>
                  </a:extLst>
                </a:gridCol>
                <a:gridCol w="1001818">
                  <a:extLst>
                    <a:ext uri="{9D8B030D-6E8A-4147-A177-3AD203B41FA5}">
                      <a16:colId xmlns:a16="http://schemas.microsoft.com/office/drawing/2014/main" val="1031182726"/>
                    </a:ext>
                  </a:extLst>
                </a:gridCol>
                <a:gridCol w="1370909">
                  <a:extLst>
                    <a:ext uri="{9D8B030D-6E8A-4147-A177-3AD203B41FA5}">
                      <a16:colId xmlns:a16="http://schemas.microsoft.com/office/drawing/2014/main" val="2946252846"/>
                    </a:ext>
                  </a:extLst>
                </a:gridCol>
                <a:gridCol w="1001818">
                  <a:extLst>
                    <a:ext uri="{9D8B030D-6E8A-4147-A177-3AD203B41FA5}">
                      <a16:colId xmlns:a16="http://schemas.microsoft.com/office/drawing/2014/main" val="1506929865"/>
                    </a:ext>
                  </a:extLst>
                </a:gridCol>
                <a:gridCol w="1001818">
                  <a:extLst>
                    <a:ext uri="{9D8B030D-6E8A-4147-A177-3AD203B41FA5}">
                      <a16:colId xmlns:a16="http://schemas.microsoft.com/office/drawing/2014/main" val="138674398"/>
                    </a:ext>
                  </a:extLst>
                </a:gridCol>
                <a:gridCol w="1107273">
                  <a:extLst>
                    <a:ext uri="{9D8B030D-6E8A-4147-A177-3AD203B41FA5}">
                      <a16:colId xmlns:a16="http://schemas.microsoft.com/office/drawing/2014/main" val="3000433756"/>
                    </a:ext>
                  </a:extLst>
                </a:gridCol>
                <a:gridCol w="1253431">
                  <a:extLst>
                    <a:ext uri="{9D8B030D-6E8A-4147-A177-3AD203B41FA5}">
                      <a16:colId xmlns:a16="http://schemas.microsoft.com/office/drawing/2014/main" val="645664252"/>
                    </a:ext>
                  </a:extLst>
                </a:gridCol>
                <a:gridCol w="212387">
                  <a:extLst>
                    <a:ext uri="{9D8B030D-6E8A-4147-A177-3AD203B41FA5}">
                      <a16:colId xmlns:a16="http://schemas.microsoft.com/office/drawing/2014/main" val="2630252492"/>
                    </a:ext>
                  </a:extLst>
                </a:gridCol>
              </a:tblGrid>
              <a:tr h="141582">
                <a:tc rowSpan="2">
                  <a:txBody>
                    <a:bodyPr/>
                    <a:lstStyle/>
                    <a:p>
                      <a:pPr algn="ctr">
                        <a:lnSpc>
                          <a:spcPct val="150000"/>
                        </a:lnSpc>
                        <a:spcAft>
                          <a:spcPts val="0"/>
                        </a:spcAft>
                      </a:pPr>
                      <a:r>
                        <a:rPr lang="es-ES_tradnl" sz="1200" dirty="0">
                          <a:effectLst/>
                        </a:rPr>
                        <a:t>Crudo</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tc>
                <a:tc gridSpan="7">
                  <a:txBody>
                    <a:bodyPr/>
                    <a:lstStyle/>
                    <a:p>
                      <a:pPr algn="ctr">
                        <a:lnSpc>
                          <a:spcPct val="150000"/>
                        </a:lnSpc>
                        <a:spcAft>
                          <a:spcPts val="0"/>
                        </a:spcAft>
                      </a:pPr>
                      <a:r>
                        <a:rPr lang="es-ES_tradnl" sz="1200" dirty="0">
                          <a:effectLst/>
                        </a:rPr>
                        <a:t>Mezclas</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spcAft>
                          <a:spcPts val="0"/>
                        </a:spcAft>
                      </a:pPr>
                      <a:r>
                        <a:rPr lang="es-MX" sz="1200">
                          <a:effectLst/>
                        </a:rPr>
                        <a:t> </a:t>
                      </a:r>
                      <a:endParaRPr lang="es-MX" sz="120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07407176"/>
                  </a:ext>
                </a:extLst>
              </a:tr>
              <a:tr h="205248">
                <a:tc vMerge="1">
                  <a:txBody>
                    <a:bodyPr/>
                    <a:lstStyle/>
                    <a:p>
                      <a:endParaRPr lang="es-MX"/>
                    </a:p>
                  </a:txBody>
                  <a:tcPr/>
                </a:tc>
                <a:tc>
                  <a:txBody>
                    <a:bodyPr/>
                    <a:lstStyle/>
                    <a:p>
                      <a:pPr algn="ctr">
                        <a:lnSpc>
                          <a:spcPct val="150000"/>
                        </a:lnSpc>
                        <a:spcAft>
                          <a:spcPts val="0"/>
                        </a:spcAft>
                      </a:pPr>
                      <a:r>
                        <a:rPr lang="es-ES_tradnl" sz="1200" b="1" dirty="0">
                          <a:effectLst/>
                        </a:rPr>
                        <a:t>M1</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L w="12700" cap="flat" cmpd="sng" algn="ctr">
                      <a:solidFill>
                        <a:schemeClr val="bg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M2</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M3</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M4</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M5</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a:txBody>
                    <a:bodyPr/>
                    <a:lstStyle/>
                    <a:p>
                      <a:pPr algn="ctr">
                        <a:lnSpc>
                          <a:spcPct val="150000"/>
                        </a:lnSpc>
                        <a:spcAft>
                          <a:spcPts val="0"/>
                        </a:spcAft>
                      </a:pPr>
                      <a:r>
                        <a:rPr lang="es-ES_tradnl" sz="1200" b="1" dirty="0">
                          <a:effectLst/>
                        </a:rPr>
                        <a:t>M6</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gridSpan="2">
                  <a:txBody>
                    <a:bodyPr/>
                    <a:lstStyle/>
                    <a:p>
                      <a:pPr algn="ctr">
                        <a:lnSpc>
                          <a:spcPct val="150000"/>
                        </a:lnSpc>
                        <a:spcAft>
                          <a:spcPts val="0"/>
                        </a:spcAft>
                      </a:pPr>
                      <a:r>
                        <a:rPr lang="es-ES_tradnl" sz="1200" b="1" dirty="0">
                          <a:effectLst/>
                        </a:rPr>
                        <a:t>M7</a:t>
                      </a:r>
                      <a:endParaRPr lang="es-MX" sz="1200" b="1" dirty="0">
                        <a:effectLst/>
                        <a:latin typeface="+mn-lt"/>
                        <a:ea typeface="Times New Roman" panose="02020603050405020304" pitchFamily="18" charset="0"/>
                        <a:cs typeface="Times New Roman" panose="02020603050405020304" pitchFamily="18" charset="0"/>
                      </a:endParaRPr>
                    </a:p>
                  </a:txBody>
                  <a:tcPr marL="54977" marR="54977" marT="0" marB="0">
                    <a:lnB w="12700" cap="flat" cmpd="sng" algn="ctr">
                      <a:solidFill>
                        <a:schemeClr val="accent1"/>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773479889"/>
                  </a:ext>
                </a:extLst>
              </a:tr>
              <a:tr h="334494">
                <a:tc>
                  <a:txBody>
                    <a:bodyPr/>
                    <a:lstStyle/>
                    <a:p>
                      <a:pPr algn="ctr">
                        <a:lnSpc>
                          <a:spcPct val="150000"/>
                        </a:lnSpc>
                        <a:spcAft>
                          <a:spcPts val="0"/>
                        </a:spcAft>
                      </a:pPr>
                      <a:r>
                        <a:rPr lang="es-ES_tradnl" sz="1200">
                          <a:effectLst/>
                        </a:rPr>
                        <a:t>Sahara</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26,86</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a:txBody>
                    <a:bodyPr/>
                    <a:lstStyle/>
                    <a:p>
                      <a:pPr algn="ctr">
                        <a:lnSpc>
                          <a:spcPct val="150000"/>
                        </a:lnSpc>
                        <a:spcAft>
                          <a:spcPts val="0"/>
                        </a:spcAft>
                      </a:pPr>
                      <a:r>
                        <a:rPr lang="es-ES_tradnl" sz="1200" dirty="0">
                          <a:effectLst/>
                        </a:rPr>
                        <a:t>76</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a:txBody>
                    <a:bodyPr/>
                    <a:lstStyle/>
                    <a:p>
                      <a:pPr algn="ctr">
                        <a:lnSpc>
                          <a:spcPct val="150000"/>
                        </a:lnSpc>
                        <a:spcAft>
                          <a:spcPts val="0"/>
                        </a:spcAft>
                      </a:pPr>
                      <a:r>
                        <a:rPr lang="es-ES_tradnl" sz="1200" dirty="0">
                          <a:effectLst/>
                        </a:rPr>
                        <a:t>69,76</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a:txBody>
                    <a:bodyPr/>
                    <a:lstStyle/>
                    <a:p>
                      <a:pPr algn="ctr"/>
                      <a:endParaRPr lang="es-MX" sz="1200" dirty="0">
                        <a:effectLst/>
                        <a:latin typeface="+mn-lt"/>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a:txBody>
                    <a:bodyPr/>
                    <a:lstStyle/>
                    <a:p>
                      <a:pPr algn="ctr"/>
                      <a:endParaRPr lang="es-MX" sz="1200" dirty="0">
                        <a:effectLst/>
                        <a:latin typeface="+mn-lt"/>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a:txBody>
                    <a:bodyPr/>
                    <a:lstStyle/>
                    <a:p>
                      <a:pPr algn="ctr"/>
                      <a:endParaRPr lang="es-MX" sz="1200" dirty="0">
                        <a:effectLst/>
                        <a:latin typeface="+mn-lt"/>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gridSpan="2">
                  <a:txBody>
                    <a:bodyPr/>
                    <a:lstStyle/>
                    <a:p>
                      <a:pPr algn="ctr">
                        <a:lnSpc>
                          <a:spcPct val="150000"/>
                        </a:lnSpc>
                        <a:spcAft>
                          <a:spcPts val="0"/>
                        </a:spcAft>
                      </a:pPr>
                      <a:r>
                        <a:rPr lang="es-ES_tradnl" sz="1200" dirty="0">
                          <a:effectLst/>
                        </a:rPr>
                        <a:t>23,06</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lnT w="12700" cap="flat" cmpd="sng" algn="ctr">
                      <a:solidFill>
                        <a:schemeClr val="accent1"/>
                      </a:solidFill>
                      <a:prstDash val="solid"/>
                      <a:round/>
                      <a:headEnd type="none" w="med" len="med"/>
                      <a:tailEnd type="none" w="med" len="med"/>
                    </a:lnT>
                  </a:tcPr>
                </a:tc>
                <a:tc hMerge="1">
                  <a:txBody>
                    <a:bodyPr/>
                    <a:lstStyle/>
                    <a:p>
                      <a:endParaRPr lang="es-MX"/>
                    </a:p>
                  </a:txBody>
                  <a:tcPr/>
                </a:tc>
                <a:extLst>
                  <a:ext uri="{0D108BD9-81ED-4DB2-BD59-A6C34878D82A}">
                    <a16:rowId xmlns:a16="http://schemas.microsoft.com/office/drawing/2014/main" val="2532266055"/>
                  </a:ext>
                </a:extLst>
              </a:tr>
              <a:tr h="304800">
                <a:tc>
                  <a:txBody>
                    <a:bodyPr/>
                    <a:lstStyle/>
                    <a:p>
                      <a:pPr algn="ctr">
                        <a:lnSpc>
                          <a:spcPct val="150000"/>
                        </a:lnSpc>
                        <a:spcAft>
                          <a:spcPts val="0"/>
                        </a:spcAft>
                      </a:pPr>
                      <a:r>
                        <a:rPr lang="es-ES_tradnl" sz="1200">
                          <a:effectLst/>
                        </a:rPr>
                        <a:t>Mesa 30</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73,14</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19</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dirty="0">
                        <a:effectLst/>
                        <a:latin typeface="+mn-lt"/>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dirty="0">
                          <a:effectLst/>
                        </a:rPr>
                        <a:t>60,86</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100</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gridSpan="2">
                  <a:txBody>
                    <a:bodyPr/>
                    <a:lstStyle/>
                    <a:p>
                      <a:pPr algn="ctr">
                        <a:lnSpc>
                          <a:spcPct val="150000"/>
                        </a:lnSpc>
                        <a:spcAft>
                          <a:spcPts val="0"/>
                        </a:spcAft>
                      </a:pPr>
                      <a:r>
                        <a:rPr lang="es-ES_tradnl" sz="1200">
                          <a:effectLst/>
                        </a:rPr>
                        <a:t>23,06</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hMerge="1">
                  <a:txBody>
                    <a:bodyPr/>
                    <a:lstStyle/>
                    <a:p>
                      <a:endParaRPr lang="es-MX"/>
                    </a:p>
                  </a:txBody>
                  <a:tcPr/>
                </a:tc>
                <a:extLst>
                  <a:ext uri="{0D108BD9-81ED-4DB2-BD59-A6C34878D82A}">
                    <a16:rowId xmlns:a16="http://schemas.microsoft.com/office/drawing/2014/main" val="385975453"/>
                  </a:ext>
                </a:extLst>
              </a:tr>
              <a:tr h="141582">
                <a:tc>
                  <a:txBody>
                    <a:bodyPr/>
                    <a:lstStyle/>
                    <a:p>
                      <a:pPr algn="ctr">
                        <a:lnSpc>
                          <a:spcPct val="150000"/>
                        </a:lnSpc>
                        <a:spcAft>
                          <a:spcPts val="0"/>
                        </a:spcAft>
                      </a:pPr>
                      <a:r>
                        <a:rPr lang="es-ES_tradnl" sz="1200" dirty="0">
                          <a:effectLst/>
                        </a:rPr>
                        <a:t>Merey 16</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5</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30,24</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gridSpan="2">
                  <a:txBody>
                    <a:bodyPr/>
                    <a:lstStyle/>
                    <a:p>
                      <a:pPr algn="ctr"/>
                      <a:endParaRPr lang="es-MX" sz="1200">
                        <a:effectLst/>
                        <a:latin typeface="+mn-lt"/>
                        <a:cs typeface="Times New Roman" panose="02020603050405020304" pitchFamily="18" charset="0"/>
                      </a:endParaRPr>
                    </a:p>
                  </a:txBody>
                  <a:tcPr marL="54977" marR="54977" marT="0" marB="0"/>
                </a:tc>
                <a:tc hMerge="1">
                  <a:txBody>
                    <a:bodyPr/>
                    <a:lstStyle/>
                    <a:p>
                      <a:endParaRPr lang="es-MX"/>
                    </a:p>
                  </a:txBody>
                  <a:tcPr/>
                </a:tc>
                <a:extLst>
                  <a:ext uri="{0D108BD9-81ED-4DB2-BD59-A6C34878D82A}">
                    <a16:rowId xmlns:a16="http://schemas.microsoft.com/office/drawing/2014/main" val="1638978456"/>
                  </a:ext>
                </a:extLst>
              </a:tr>
              <a:tr h="292925">
                <a:tc>
                  <a:txBody>
                    <a:bodyPr/>
                    <a:lstStyle/>
                    <a:p>
                      <a:pPr algn="ctr">
                        <a:lnSpc>
                          <a:spcPct val="150000"/>
                        </a:lnSpc>
                        <a:spcAft>
                          <a:spcPts val="0"/>
                        </a:spcAft>
                      </a:pPr>
                      <a:r>
                        <a:rPr lang="es-ES_tradnl" sz="1200">
                          <a:effectLst/>
                        </a:rPr>
                        <a:t>Lagomar</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dirty="0">
                        <a:effectLst/>
                        <a:latin typeface="+mn-lt"/>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a:txBody>
                    <a:bodyPr/>
                    <a:lstStyle/>
                    <a:p>
                      <a:pPr algn="ctr"/>
                      <a:endParaRPr lang="es-MX" sz="1200" dirty="0">
                        <a:effectLst/>
                        <a:latin typeface="+mn-lt"/>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39,14</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a:txBody>
                    <a:bodyPr/>
                    <a:lstStyle/>
                    <a:p>
                      <a:pPr algn="ctr"/>
                      <a:endParaRPr lang="es-MX" sz="1200">
                        <a:effectLst/>
                        <a:latin typeface="+mn-lt"/>
                        <a:cs typeface="Times New Roman" panose="02020603050405020304" pitchFamily="18" charset="0"/>
                      </a:endParaRPr>
                    </a:p>
                  </a:txBody>
                  <a:tcPr marL="54977" marR="54977" marT="0" marB="0"/>
                </a:tc>
                <a:tc>
                  <a:txBody>
                    <a:bodyPr/>
                    <a:lstStyle/>
                    <a:p>
                      <a:pPr algn="ctr">
                        <a:lnSpc>
                          <a:spcPct val="150000"/>
                        </a:lnSpc>
                        <a:spcAft>
                          <a:spcPts val="0"/>
                        </a:spcAft>
                      </a:pPr>
                      <a:r>
                        <a:rPr lang="es-ES_tradnl" sz="1200">
                          <a:effectLst/>
                        </a:rPr>
                        <a:t>100</a:t>
                      </a:r>
                      <a:endParaRPr lang="es-MX" sz="1200">
                        <a:effectLst/>
                        <a:latin typeface="+mn-lt"/>
                        <a:ea typeface="Times New Roman" panose="02020603050405020304" pitchFamily="18" charset="0"/>
                        <a:cs typeface="Times New Roman" panose="02020603050405020304" pitchFamily="18" charset="0"/>
                      </a:endParaRPr>
                    </a:p>
                  </a:txBody>
                  <a:tcPr marL="54977" marR="54977" marT="0" marB="0"/>
                </a:tc>
                <a:tc gridSpan="2">
                  <a:txBody>
                    <a:bodyPr/>
                    <a:lstStyle/>
                    <a:p>
                      <a:pPr algn="ctr">
                        <a:lnSpc>
                          <a:spcPct val="150000"/>
                        </a:lnSpc>
                        <a:spcAft>
                          <a:spcPts val="0"/>
                        </a:spcAft>
                      </a:pPr>
                      <a:r>
                        <a:rPr lang="es-ES_tradnl" sz="1200" dirty="0">
                          <a:effectLst/>
                        </a:rPr>
                        <a:t>53,88</a:t>
                      </a:r>
                      <a:endParaRPr lang="es-MX" sz="1200" dirty="0">
                        <a:effectLst/>
                        <a:latin typeface="+mn-lt"/>
                        <a:ea typeface="Times New Roman" panose="02020603050405020304" pitchFamily="18" charset="0"/>
                        <a:cs typeface="Times New Roman" panose="02020603050405020304" pitchFamily="18" charset="0"/>
                      </a:endParaRPr>
                    </a:p>
                  </a:txBody>
                  <a:tcPr marL="54977" marR="54977" marT="0" marB="0"/>
                </a:tc>
                <a:tc hMerge="1">
                  <a:txBody>
                    <a:bodyPr/>
                    <a:lstStyle/>
                    <a:p>
                      <a:endParaRPr lang="es-MX"/>
                    </a:p>
                  </a:txBody>
                  <a:tcPr/>
                </a:tc>
                <a:extLst>
                  <a:ext uri="{0D108BD9-81ED-4DB2-BD59-A6C34878D82A}">
                    <a16:rowId xmlns:a16="http://schemas.microsoft.com/office/drawing/2014/main" val="3728472211"/>
                  </a:ext>
                </a:extLst>
              </a:tr>
            </a:tbl>
          </a:graphicData>
        </a:graphic>
      </p:graphicFrame>
      <p:sp>
        <p:nvSpPr>
          <p:cNvPr id="7" name="Título 1">
            <a:extLst>
              <a:ext uri="{FF2B5EF4-FFF2-40B4-BE49-F238E27FC236}">
                <a16:creationId xmlns:a16="http://schemas.microsoft.com/office/drawing/2014/main" id="{069837A8-ECD8-43FC-9853-8E328EB432E2}"/>
              </a:ext>
            </a:extLst>
          </p:cNvPr>
          <p:cNvSpPr txBox="1">
            <a:spLocks/>
          </p:cNvSpPr>
          <p:nvPr/>
        </p:nvSpPr>
        <p:spPr>
          <a:xfrm>
            <a:off x="1223010" y="-359608"/>
            <a:ext cx="10058400" cy="144938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Diagnóstico del proceso en estudio</a:t>
            </a:r>
          </a:p>
        </p:txBody>
      </p:sp>
      <p:sp>
        <p:nvSpPr>
          <p:cNvPr id="10" name="CuadroTexto 9">
            <a:extLst>
              <a:ext uri="{FF2B5EF4-FFF2-40B4-BE49-F238E27FC236}">
                <a16:creationId xmlns:a16="http://schemas.microsoft.com/office/drawing/2014/main" id="{617125E5-DD75-4321-9BE2-BD6B5863206F}"/>
              </a:ext>
            </a:extLst>
          </p:cNvPr>
          <p:cNvSpPr txBox="1"/>
          <p:nvPr/>
        </p:nvSpPr>
        <p:spPr>
          <a:xfrm>
            <a:off x="3006089" y="1368890"/>
            <a:ext cx="6835140" cy="461665"/>
          </a:xfrm>
          <a:prstGeom prst="rect">
            <a:avLst/>
          </a:prstGeom>
          <a:noFill/>
        </p:spPr>
        <p:txBody>
          <a:bodyPr wrap="square" rtlCol="0">
            <a:spAutoFit/>
          </a:bodyPr>
          <a:lstStyle/>
          <a:p>
            <a:r>
              <a:rPr lang="es-MX" sz="2400" b="1" dirty="0"/>
              <a:t>Caracterización de la materia prima</a:t>
            </a:r>
          </a:p>
        </p:txBody>
      </p:sp>
    </p:spTree>
    <p:extLst>
      <p:ext uri="{BB962C8B-B14F-4D97-AF65-F5344CB8AC3E}">
        <p14:creationId xmlns:p14="http://schemas.microsoft.com/office/powerpoint/2010/main" val="30346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B6FBB99-E6F5-4B06-A384-5006F1A577AB}"/>
              </a:ext>
            </a:extLst>
          </p:cNvPr>
          <p:cNvSpPr/>
          <p:nvPr/>
        </p:nvSpPr>
        <p:spPr>
          <a:xfrm>
            <a:off x="386859" y="1242296"/>
            <a:ext cx="11418277" cy="5615704"/>
          </a:xfrm>
          <a:prstGeom prst="rect">
            <a:avLst/>
          </a:prstGeom>
        </p:spPr>
        <p:txBody>
          <a:bodyPr wrap="square">
            <a:spAutoFit/>
          </a:bodyPr>
          <a:lstStyle/>
          <a:p>
            <a:pPr algn="just">
              <a:lnSpc>
                <a:spcPct val="150000"/>
              </a:lnSpc>
            </a:pPr>
            <a:r>
              <a:rPr lang="es-MX" sz="2200" dirty="0">
                <a:latin typeface="Arial" panose="020B0604020202020204" pitchFamily="34" charset="0"/>
                <a:ea typeface="Arial" panose="020B0604020202020204" pitchFamily="34" charset="0"/>
                <a:cs typeface="Times New Roman" panose="02020603050405020304" pitchFamily="18" charset="0"/>
              </a:rPr>
              <a:t>4.  El porcentaje de desviación para cada expresión cinética menor a 0,1 % demuestra la validez de los modelos obtenidos.</a:t>
            </a:r>
            <a:r>
              <a:rPr lang="es-ES_tradnl" sz="2200" dirty="0">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Aft>
                <a:spcPts val="0"/>
              </a:spcAft>
            </a:pPr>
            <a:r>
              <a:rPr lang="es-ES_tradnl" sz="2200" dirty="0">
                <a:latin typeface="Arial" panose="020B0604020202020204" pitchFamily="34" charset="0"/>
                <a:ea typeface="Arial" panose="020B0604020202020204" pitchFamily="34" charset="0"/>
                <a:cs typeface="Arial" panose="020B0604020202020204" pitchFamily="34" charset="0"/>
              </a:rPr>
              <a:t>5.  Se logra obtener con el uso del software MATLAB® la concentración óptima de sosa en cada mezcla estudiada que está en un rango de 0,15-0,2 mol/L,</a:t>
            </a:r>
            <a:r>
              <a:rPr lang="es-ES" sz="2200" dirty="0">
                <a:latin typeface="Arial" panose="020B0604020202020204" pitchFamily="34" charset="0"/>
                <a:ea typeface="Arial" panose="020B0604020202020204" pitchFamily="34" charset="0"/>
                <a:cs typeface="Times New Roman" panose="02020603050405020304" pitchFamily="18" charset="0"/>
              </a:rPr>
              <a:t> siendo las mezclas M4, M5, M6, y M7 las que mayor contenido de estas impurezas presentan y por lo tanto las que mayor sosa requieren.</a:t>
            </a:r>
            <a:endParaRPr lang="es-MX" sz="2200" dirty="0">
              <a:latin typeface="Arial" panose="020B0604020202020204" pitchFamily="34" charset="0"/>
              <a:ea typeface="Arial" panose="020B0604020202020204" pitchFamily="34" charset="0"/>
              <a:cs typeface="Times New Roman" panose="02020603050405020304" pitchFamily="18" charset="0"/>
            </a:endParaRPr>
          </a:p>
          <a:p>
            <a:pPr lvl="0" algn="just">
              <a:lnSpc>
                <a:spcPct val="150000"/>
              </a:lnSpc>
              <a:spcAft>
                <a:spcPts val="0"/>
              </a:spcAft>
            </a:pPr>
            <a:r>
              <a:rPr lang="es-MX" sz="2200" dirty="0">
                <a:latin typeface="Arial" panose="020B0604020202020204" pitchFamily="34" charset="0"/>
                <a:ea typeface="Arial" panose="020B0604020202020204" pitchFamily="34" charset="0"/>
                <a:cs typeface="Times New Roman" panose="02020603050405020304" pitchFamily="18" charset="0"/>
              </a:rPr>
              <a:t>6.  </a:t>
            </a:r>
            <a:r>
              <a:rPr lang="es-ES_tradnl" sz="2200" dirty="0">
                <a:latin typeface="Arial" panose="020B0604020202020204" pitchFamily="34" charset="0"/>
                <a:ea typeface="Arial" panose="020B0604020202020204" pitchFamily="34" charset="0"/>
                <a:cs typeface="Arial" panose="020B0604020202020204" pitchFamily="34" charset="0"/>
              </a:rPr>
              <a:t>Con la disminución de la concentración de sosa cáustica es posible obtener un producto que cumpla con las especificaciones del mercado y por otro lado le brinda a la refinería un mayor aprovechamiento de ésta disminuyendo su deposición al mar minimizando así los impactos ambientales ocasionados y los costos totales de producción unitario.</a:t>
            </a:r>
            <a:endParaRPr lang="es-MX" sz="2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Título 1">
            <a:extLst>
              <a:ext uri="{FF2B5EF4-FFF2-40B4-BE49-F238E27FC236}">
                <a16:creationId xmlns:a16="http://schemas.microsoft.com/office/drawing/2014/main" id="{6977C649-4360-411A-9BA5-895BE2547A10}"/>
              </a:ext>
            </a:extLst>
          </p:cNvPr>
          <p:cNvSpPr txBox="1">
            <a:spLocks/>
          </p:cNvSpPr>
          <p:nvPr/>
        </p:nvSpPr>
        <p:spPr>
          <a:xfrm>
            <a:off x="1066798" y="-382862"/>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64598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E3C67C4-CD04-487A-B29C-590EC4A805E5}"/>
              </a:ext>
            </a:extLst>
          </p:cNvPr>
          <p:cNvSpPr txBox="1">
            <a:spLocks/>
          </p:cNvSpPr>
          <p:nvPr/>
        </p:nvSpPr>
        <p:spPr>
          <a:xfrm>
            <a:off x="1066800" y="-40630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RECOMENDACIONES</a:t>
            </a:r>
          </a:p>
        </p:txBody>
      </p:sp>
      <p:sp>
        <p:nvSpPr>
          <p:cNvPr id="4" name="Rectángulo 3">
            <a:extLst>
              <a:ext uri="{FF2B5EF4-FFF2-40B4-BE49-F238E27FC236}">
                <a16:creationId xmlns:a16="http://schemas.microsoft.com/office/drawing/2014/main" id="{F9FA9EAB-22E7-4B8B-98C6-8AF4AB13635E}"/>
              </a:ext>
            </a:extLst>
          </p:cNvPr>
          <p:cNvSpPr/>
          <p:nvPr/>
        </p:nvSpPr>
        <p:spPr>
          <a:xfrm>
            <a:off x="246185" y="1766669"/>
            <a:ext cx="11699630" cy="2568717"/>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MX" sz="2200" dirty="0">
                <a:latin typeface="Arial" panose="020B0604020202020204" pitchFamily="34" charset="0"/>
                <a:ea typeface="Arial" panose="020B0604020202020204" pitchFamily="34" charset="0"/>
                <a:cs typeface="Times New Roman" panose="02020603050405020304" pitchFamily="18" charset="0"/>
              </a:rPr>
              <a:t>Utilizar la metodología propuesta para determinar la concentración de sosa óptima para otras mezclas que puedan ser trabajadas en la refinería.</a:t>
            </a:r>
          </a:p>
          <a:p>
            <a:pPr marL="342900" lvl="0" indent="-342900" algn="just">
              <a:lnSpc>
                <a:spcPct val="150000"/>
              </a:lnSpc>
              <a:spcAft>
                <a:spcPts val="800"/>
              </a:spcAft>
              <a:buFont typeface="+mj-lt"/>
              <a:buAutoNum type="arabicPeriod"/>
            </a:pPr>
            <a:r>
              <a:rPr lang="es-MX" sz="2200" dirty="0">
                <a:latin typeface="Arial" panose="020B0604020202020204" pitchFamily="34" charset="0"/>
                <a:ea typeface="Arial" panose="020B0604020202020204" pitchFamily="34" charset="0"/>
                <a:cs typeface="Times New Roman" panose="02020603050405020304" pitchFamily="18" charset="0"/>
              </a:rPr>
              <a:t>Aplicación por la empresa de los resultados obtenidos para que puedan ser disminuidos los impactos ambientales provocados por el consumo de sosa y los costos de producción unitarios.</a:t>
            </a:r>
            <a:endParaRPr lang="es-MX" sz="2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369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2CA2D48-635D-48C4-B88D-B080F8F0C66D}"/>
              </a:ext>
            </a:extLst>
          </p:cNvPr>
          <p:cNvGraphicFramePr>
            <a:graphicFrameLocks noGrp="1"/>
          </p:cNvGraphicFramePr>
          <p:nvPr>
            <p:extLst>
              <p:ext uri="{D42A27DB-BD31-4B8C-83A1-F6EECF244321}">
                <p14:modId xmlns:p14="http://schemas.microsoft.com/office/powerpoint/2010/main" val="2690736124"/>
              </p:ext>
            </p:extLst>
          </p:nvPr>
        </p:nvGraphicFramePr>
        <p:xfrm>
          <a:off x="1744980" y="1830555"/>
          <a:ext cx="8321040" cy="2926080"/>
        </p:xfrm>
        <a:graphic>
          <a:graphicData uri="http://schemas.openxmlformats.org/drawingml/2006/table">
            <a:tbl>
              <a:tblPr firstRow="1">
                <a:tableStyleId>{3B4B98B0-60AC-42C2-AFA5-B58CD77FA1E5}</a:tableStyleId>
              </a:tblPr>
              <a:tblGrid>
                <a:gridCol w="1976418">
                  <a:extLst>
                    <a:ext uri="{9D8B030D-6E8A-4147-A177-3AD203B41FA5}">
                      <a16:colId xmlns:a16="http://schemas.microsoft.com/office/drawing/2014/main" val="3949744654"/>
                    </a:ext>
                  </a:extLst>
                </a:gridCol>
                <a:gridCol w="2246111">
                  <a:extLst>
                    <a:ext uri="{9D8B030D-6E8A-4147-A177-3AD203B41FA5}">
                      <a16:colId xmlns:a16="http://schemas.microsoft.com/office/drawing/2014/main" val="194373488"/>
                    </a:ext>
                  </a:extLst>
                </a:gridCol>
                <a:gridCol w="2149650">
                  <a:extLst>
                    <a:ext uri="{9D8B030D-6E8A-4147-A177-3AD203B41FA5}">
                      <a16:colId xmlns:a16="http://schemas.microsoft.com/office/drawing/2014/main" val="3957767862"/>
                    </a:ext>
                  </a:extLst>
                </a:gridCol>
                <a:gridCol w="1948861">
                  <a:extLst>
                    <a:ext uri="{9D8B030D-6E8A-4147-A177-3AD203B41FA5}">
                      <a16:colId xmlns:a16="http://schemas.microsoft.com/office/drawing/2014/main" val="2463864998"/>
                    </a:ext>
                  </a:extLst>
                </a:gridCol>
              </a:tblGrid>
              <a:tr h="213360">
                <a:tc>
                  <a:txBody>
                    <a:bodyPr/>
                    <a:lstStyle/>
                    <a:p>
                      <a:pPr algn="ctr">
                        <a:lnSpc>
                          <a:spcPct val="150000"/>
                        </a:lnSpc>
                        <a:spcAft>
                          <a:spcPts val="0"/>
                        </a:spcAft>
                      </a:pPr>
                      <a:r>
                        <a:rPr lang="es-ES_tradnl" sz="1600" dirty="0">
                          <a:effectLst/>
                        </a:rPr>
                        <a:t>Mezcla</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%wt</a:t>
                      </a:r>
                      <a:r>
                        <a:rPr lang="en-US" sz="1600" baseline="-25000">
                          <a:effectLst/>
                        </a:rPr>
                        <a:t>(</a:t>
                      </a:r>
                      <a:r>
                        <a:rPr lang="es-ES_tradnl" sz="1600" baseline="-25000">
                          <a:effectLst/>
                        </a:rPr>
                        <a:t>RSH)</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%wt</a:t>
                      </a:r>
                      <a:r>
                        <a:rPr lang="en-US" sz="1600" baseline="-25000">
                          <a:effectLst/>
                        </a:rPr>
                        <a:t>(</a:t>
                      </a:r>
                      <a:r>
                        <a:rPr lang="es-ES_tradnl" sz="1600" baseline="-25000">
                          <a:effectLst/>
                        </a:rPr>
                        <a:t>H2S)</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Acidez</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3113741"/>
                  </a:ext>
                </a:extLst>
              </a:tr>
              <a:tr h="216535">
                <a:tc>
                  <a:txBody>
                    <a:bodyPr/>
                    <a:lstStyle/>
                    <a:p>
                      <a:pPr algn="ctr">
                        <a:lnSpc>
                          <a:spcPct val="150000"/>
                        </a:lnSpc>
                        <a:spcAft>
                          <a:spcPts val="0"/>
                        </a:spcAft>
                      </a:pPr>
                      <a:r>
                        <a:rPr lang="es-ES_tradnl" sz="1600">
                          <a:effectLst/>
                        </a:rPr>
                        <a:t>M1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0,821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0,106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7806405"/>
                  </a:ext>
                </a:extLst>
              </a:tr>
              <a:tr h="243840">
                <a:tc>
                  <a:txBody>
                    <a:bodyPr/>
                    <a:lstStyle/>
                    <a:p>
                      <a:pPr algn="ctr">
                        <a:lnSpc>
                          <a:spcPct val="150000"/>
                        </a:lnSpc>
                        <a:spcAft>
                          <a:spcPts val="0"/>
                        </a:spcAft>
                      </a:pPr>
                      <a:r>
                        <a:rPr lang="es-ES_tradnl" sz="1600">
                          <a:effectLst/>
                        </a:rPr>
                        <a:t>M2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0,00047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0,437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0,117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597734"/>
                  </a:ext>
                </a:extLst>
              </a:tr>
              <a:tr h="243840">
                <a:tc>
                  <a:txBody>
                    <a:bodyPr/>
                    <a:lstStyle/>
                    <a:p>
                      <a:pPr algn="ctr">
                        <a:lnSpc>
                          <a:spcPct val="150000"/>
                        </a:lnSpc>
                        <a:spcAft>
                          <a:spcPts val="0"/>
                        </a:spcAft>
                      </a:pPr>
                      <a:r>
                        <a:rPr lang="es-ES_tradnl" sz="1600">
                          <a:effectLst/>
                        </a:rPr>
                        <a:t>M3</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0,98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0,115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3764593"/>
                  </a:ext>
                </a:extLst>
              </a:tr>
              <a:tr h="252730">
                <a:tc>
                  <a:txBody>
                    <a:bodyPr/>
                    <a:lstStyle/>
                    <a:p>
                      <a:pPr algn="ctr">
                        <a:lnSpc>
                          <a:spcPct val="150000"/>
                        </a:lnSpc>
                        <a:spcAft>
                          <a:spcPts val="0"/>
                        </a:spcAft>
                      </a:pPr>
                      <a:r>
                        <a:rPr lang="es-ES_tradnl" sz="1600">
                          <a:effectLst/>
                        </a:rPr>
                        <a:t>M4</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1,186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0,158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3729963"/>
                  </a:ext>
                </a:extLst>
              </a:tr>
              <a:tr h="243840">
                <a:tc>
                  <a:txBody>
                    <a:bodyPr/>
                    <a:lstStyle/>
                    <a:p>
                      <a:pPr algn="ctr">
                        <a:lnSpc>
                          <a:spcPct val="150000"/>
                        </a:lnSpc>
                        <a:spcAft>
                          <a:spcPts val="0"/>
                        </a:spcAft>
                      </a:pPr>
                      <a:r>
                        <a:rPr lang="es-ES_tradnl" sz="1600">
                          <a:effectLst/>
                        </a:rPr>
                        <a:t>M5</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1,069</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0,099</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4803849"/>
                  </a:ext>
                </a:extLst>
              </a:tr>
              <a:tr h="243840">
                <a:tc>
                  <a:txBody>
                    <a:bodyPr/>
                    <a:lstStyle/>
                    <a:p>
                      <a:pPr algn="ctr">
                        <a:lnSpc>
                          <a:spcPct val="150000"/>
                        </a:lnSpc>
                        <a:spcAft>
                          <a:spcPts val="0"/>
                        </a:spcAft>
                      </a:pPr>
                      <a:r>
                        <a:rPr lang="es-ES_tradnl" sz="1600">
                          <a:effectLst/>
                        </a:rPr>
                        <a:t>M6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0,002</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1,368</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0,236</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5550815"/>
                  </a:ext>
                </a:extLst>
              </a:tr>
              <a:tr h="243840">
                <a:tc>
                  <a:txBody>
                    <a:bodyPr/>
                    <a:lstStyle/>
                    <a:p>
                      <a:pPr algn="ctr">
                        <a:lnSpc>
                          <a:spcPct val="150000"/>
                        </a:lnSpc>
                        <a:spcAft>
                          <a:spcPts val="0"/>
                        </a:spcAft>
                      </a:pPr>
                      <a:r>
                        <a:rPr lang="es-ES_tradnl" sz="1600">
                          <a:effectLst/>
                        </a:rPr>
                        <a:t>M7</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0,001</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a:effectLst/>
                        </a:rPr>
                        <a:t>1,020</a:t>
                      </a:r>
                      <a:endParaRPr lang="es-MX"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_tradnl" sz="1600" dirty="0">
                          <a:effectLst/>
                        </a:rPr>
                        <a:t>0,183</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4235520"/>
                  </a:ext>
                </a:extLst>
              </a:tr>
            </a:tbl>
          </a:graphicData>
        </a:graphic>
      </p:graphicFrame>
      <p:sp>
        <p:nvSpPr>
          <p:cNvPr id="5" name="Título 1">
            <a:extLst>
              <a:ext uri="{FF2B5EF4-FFF2-40B4-BE49-F238E27FC236}">
                <a16:creationId xmlns:a16="http://schemas.microsoft.com/office/drawing/2014/main" id="{42924158-2966-4B41-A66E-03D695C32EA3}"/>
              </a:ext>
            </a:extLst>
          </p:cNvPr>
          <p:cNvSpPr txBox="1">
            <a:spLocks/>
          </p:cNvSpPr>
          <p:nvPr/>
        </p:nvSpPr>
        <p:spPr>
          <a:xfrm>
            <a:off x="1223010" y="-359608"/>
            <a:ext cx="10058400" cy="144938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u="sng" dirty="0">
                <a:solidFill>
                  <a:schemeClr val="tx1"/>
                </a:solidFill>
                <a:effectLst>
                  <a:outerShdw blurRad="38100" dist="38100" dir="2700000" algn="tl">
                    <a:srgbClr val="000000">
                      <a:alpha val="43137"/>
                    </a:srgbClr>
                  </a:outerShdw>
                </a:effectLst>
              </a:rPr>
              <a:t>Diagnóstico del proceso en estudio</a:t>
            </a:r>
          </a:p>
        </p:txBody>
      </p:sp>
      <p:sp>
        <p:nvSpPr>
          <p:cNvPr id="6" name="CuadroTexto 5">
            <a:extLst>
              <a:ext uri="{FF2B5EF4-FFF2-40B4-BE49-F238E27FC236}">
                <a16:creationId xmlns:a16="http://schemas.microsoft.com/office/drawing/2014/main" id="{82B01BB6-778F-48B2-8976-715C04D1841A}"/>
              </a:ext>
            </a:extLst>
          </p:cNvPr>
          <p:cNvSpPr txBox="1"/>
          <p:nvPr/>
        </p:nvSpPr>
        <p:spPr>
          <a:xfrm>
            <a:off x="3006089" y="1229334"/>
            <a:ext cx="6835140" cy="461665"/>
          </a:xfrm>
          <a:prstGeom prst="rect">
            <a:avLst/>
          </a:prstGeom>
          <a:noFill/>
        </p:spPr>
        <p:txBody>
          <a:bodyPr wrap="square" rtlCol="0">
            <a:spAutoFit/>
          </a:bodyPr>
          <a:lstStyle/>
          <a:p>
            <a:r>
              <a:rPr lang="es-MX" sz="2400" b="1" dirty="0"/>
              <a:t>Caracterización de la materia prima</a:t>
            </a:r>
          </a:p>
        </p:txBody>
      </p:sp>
      <p:grpSp>
        <p:nvGrpSpPr>
          <p:cNvPr id="11" name="Grupo 10">
            <a:extLst>
              <a:ext uri="{FF2B5EF4-FFF2-40B4-BE49-F238E27FC236}">
                <a16:creationId xmlns:a16="http://schemas.microsoft.com/office/drawing/2014/main" id="{DC61848E-35EF-41AB-B4D7-54967FC4B02C}"/>
              </a:ext>
            </a:extLst>
          </p:cNvPr>
          <p:cNvGrpSpPr/>
          <p:nvPr/>
        </p:nvGrpSpPr>
        <p:grpSpPr>
          <a:xfrm>
            <a:off x="4004310" y="4346472"/>
            <a:ext cx="4183380" cy="2564384"/>
            <a:chOff x="4004310" y="4346472"/>
            <a:chExt cx="4183380" cy="2564384"/>
          </a:xfrm>
        </p:grpSpPr>
        <p:sp>
          <p:nvSpPr>
            <p:cNvPr id="10" name="Explosión: 14 puntos 9">
              <a:extLst>
                <a:ext uri="{FF2B5EF4-FFF2-40B4-BE49-F238E27FC236}">
                  <a16:creationId xmlns:a16="http://schemas.microsoft.com/office/drawing/2014/main" id="{FE450D0F-A110-49FE-B373-82449C219DB6}"/>
                </a:ext>
              </a:extLst>
            </p:cNvPr>
            <p:cNvSpPr/>
            <p:nvPr/>
          </p:nvSpPr>
          <p:spPr>
            <a:xfrm rot="557104">
              <a:off x="4004310" y="4346472"/>
              <a:ext cx="4183380" cy="25643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4542A54E-474A-4CD7-9042-C8A64A36D651}"/>
                </a:ext>
              </a:extLst>
            </p:cNvPr>
            <p:cNvSpPr txBox="1"/>
            <p:nvPr/>
          </p:nvSpPr>
          <p:spPr>
            <a:xfrm>
              <a:off x="4905375" y="4966944"/>
              <a:ext cx="2381250" cy="1323439"/>
            </a:xfrm>
            <a:prstGeom prst="rect">
              <a:avLst/>
            </a:prstGeom>
            <a:noFill/>
          </p:spPr>
          <p:txBody>
            <a:bodyPr wrap="square" rtlCol="0">
              <a:spAutoFit/>
            </a:bodyPr>
            <a:lstStyle/>
            <a:p>
              <a:pPr algn="just"/>
              <a:r>
                <a:rPr lang="es-MX" sz="2000" dirty="0"/>
                <a:t>Características físico-químicas que reportan los Assay de cada crudo</a:t>
              </a:r>
            </a:p>
          </p:txBody>
        </p:sp>
      </p:grpSp>
    </p:spTree>
    <p:extLst>
      <p:ext uri="{BB962C8B-B14F-4D97-AF65-F5344CB8AC3E}">
        <p14:creationId xmlns:p14="http://schemas.microsoft.com/office/powerpoint/2010/main" val="271586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2E474AC-43A2-4998-833F-4CEAFD1BFE0B}"/>
              </a:ext>
            </a:extLst>
          </p:cNvPr>
          <p:cNvPicPr/>
          <p:nvPr/>
        </p:nvPicPr>
        <p:blipFill>
          <a:blip r:embed="rId3">
            <a:extLst>
              <a:ext uri="{28A0092B-C50C-407E-A947-70E740481C1C}">
                <a14:useLocalDpi xmlns:a14="http://schemas.microsoft.com/office/drawing/2010/main" val="0"/>
              </a:ext>
            </a:extLst>
          </a:blip>
          <a:stretch>
            <a:fillRect/>
          </a:stretch>
        </p:blipFill>
        <p:spPr>
          <a:xfrm>
            <a:off x="1066800" y="1128712"/>
            <a:ext cx="10058400" cy="5362575"/>
          </a:xfrm>
          <a:prstGeom prst="rect">
            <a:avLst/>
          </a:prstGeom>
        </p:spPr>
      </p:pic>
      <p:sp>
        <p:nvSpPr>
          <p:cNvPr id="4" name="Título 1">
            <a:extLst>
              <a:ext uri="{FF2B5EF4-FFF2-40B4-BE49-F238E27FC236}">
                <a16:creationId xmlns:a16="http://schemas.microsoft.com/office/drawing/2014/main" id="{C6D5C62F-CBB1-4874-B283-8E0A32792EE5}"/>
              </a:ext>
            </a:extLst>
          </p:cNvPr>
          <p:cNvSpPr>
            <a:spLocks noGrp="1"/>
          </p:cNvSpPr>
          <p:nvPr>
            <p:ph type="title"/>
          </p:nvPr>
        </p:nvSpPr>
        <p:spPr>
          <a:xfrm>
            <a:off x="1066800" y="-357981"/>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Diagnóstico del proceso en estudio</a:t>
            </a:r>
          </a:p>
        </p:txBody>
      </p:sp>
      <p:grpSp>
        <p:nvGrpSpPr>
          <p:cNvPr id="8" name="Grupo 7">
            <a:extLst>
              <a:ext uri="{FF2B5EF4-FFF2-40B4-BE49-F238E27FC236}">
                <a16:creationId xmlns:a16="http://schemas.microsoft.com/office/drawing/2014/main" id="{7262DC83-6173-4780-B9B6-A4646689FCC9}"/>
              </a:ext>
            </a:extLst>
          </p:cNvPr>
          <p:cNvGrpSpPr/>
          <p:nvPr/>
        </p:nvGrpSpPr>
        <p:grpSpPr>
          <a:xfrm rot="18954213">
            <a:off x="95900" y="3009655"/>
            <a:ext cx="4591944" cy="2013518"/>
            <a:chOff x="95900" y="3009655"/>
            <a:chExt cx="4591944" cy="2013518"/>
          </a:xfrm>
        </p:grpSpPr>
        <p:sp>
          <p:nvSpPr>
            <p:cNvPr id="6" name="Bocadillo: ovalado 5">
              <a:extLst>
                <a:ext uri="{FF2B5EF4-FFF2-40B4-BE49-F238E27FC236}">
                  <a16:creationId xmlns:a16="http://schemas.microsoft.com/office/drawing/2014/main" id="{6008D0B6-7C9D-4DFD-A5AE-7CBDFDCC044D}"/>
                </a:ext>
              </a:extLst>
            </p:cNvPr>
            <p:cNvSpPr/>
            <p:nvPr/>
          </p:nvSpPr>
          <p:spPr>
            <a:xfrm rot="796327">
              <a:off x="95900" y="3009655"/>
              <a:ext cx="4591944" cy="2013518"/>
            </a:xfrm>
            <a:prstGeom prst="wedgeEllipseCallout">
              <a:avLst>
                <a:gd name="adj1" fmla="val 47443"/>
                <a:gd name="adj2" fmla="val 5159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4F56B196-FB46-4754-898C-859E3C8C48E5}"/>
                </a:ext>
              </a:extLst>
            </p:cNvPr>
            <p:cNvSpPr txBox="1"/>
            <p:nvPr/>
          </p:nvSpPr>
          <p:spPr>
            <a:xfrm rot="1039147">
              <a:off x="304337" y="3520339"/>
              <a:ext cx="4219767" cy="923330"/>
            </a:xfrm>
            <a:prstGeom prst="rect">
              <a:avLst/>
            </a:prstGeom>
            <a:noFill/>
          </p:spPr>
          <p:txBody>
            <a:bodyPr wrap="square" rtlCol="0">
              <a:spAutoFit/>
            </a:bodyPr>
            <a:lstStyle/>
            <a:p>
              <a:r>
                <a:rPr lang="es-MX" b="1" u="sng" dirty="0"/>
                <a:t>Variables que inciden en el proceso</a:t>
              </a:r>
            </a:p>
            <a:p>
              <a:r>
                <a:rPr lang="es-MX" dirty="0"/>
                <a:t>Temperatura, Presión, flujo de agua, consumo de sal, concentración de sosa</a:t>
              </a:r>
            </a:p>
          </p:txBody>
        </p:sp>
      </p:grpSp>
    </p:spTree>
    <p:extLst>
      <p:ext uri="{BB962C8B-B14F-4D97-AF65-F5344CB8AC3E}">
        <p14:creationId xmlns:p14="http://schemas.microsoft.com/office/powerpoint/2010/main" val="20188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98FB0D7-D5CD-4715-9EF0-32EA36446DDD}"/>
              </a:ext>
            </a:extLst>
          </p:cNvPr>
          <p:cNvSpPr>
            <a:spLocks noGrp="1"/>
          </p:cNvSpPr>
          <p:nvPr>
            <p:ph type="title"/>
          </p:nvPr>
        </p:nvSpPr>
        <p:spPr>
          <a:xfrm>
            <a:off x="1066800" y="-21923"/>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grpSp>
        <p:nvGrpSpPr>
          <p:cNvPr id="5" name="Grupo 4">
            <a:extLst>
              <a:ext uri="{FF2B5EF4-FFF2-40B4-BE49-F238E27FC236}">
                <a16:creationId xmlns:a16="http://schemas.microsoft.com/office/drawing/2014/main" id="{C7ECBB12-5CE1-45EE-8425-55D4D852FEA4}"/>
              </a:ext>
            </a:extLst>
          </p:cNvPr>
          <p:cNvGrpSpPr/>
          <p:nvPr/>
        </p:nvGrpSpPr>
        <p:grpSpPr>
          <a:xfrm>
            <a:off x="5139397" y="1668246"/>
            <a:ext cx="6902548" cy="3554950"/>
            <a:chOff x="5139397" y="1668246"/>
            <a:chExt cx="6902548" cy="3554950"/>
          </a:xfrm>
        </p:grpSpPr>
        <p:sp>
          <p:nvSpPr>
            <p:cNvPr id="6" name="Recortar rectángulo de esquina sencilla 6">
              <a:extLst>
                <a:ext uri="{FF2B5EF4-FFF2-40B4-BE49-F238E27FC236}">
                  <a16:creationId xmlns:a16="http://schemas.microsoft.com/office/drawing/2014/main" id="{C918B45B-A72D-4C8B-A709-30D03B4A20B1}"/>
                </a:ext>
              </a:extLst>
            </p:cNvPr>
            <p:cNvSpPr/>
            <p:nvPr/>
          </p:nvSpPr>
          <p:spPr>
            <a:xfrm>
              <a:off x="5139397" y="1668246"/>
              <a:ext cx="6902548" cy="355495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CD3C5D89-FAA1-4DE4-BE12-FEB73D989D34}"/>
                </a:ext>
              </a:extLst>
            </p:cNvPr>
            <p:cNvGrpSpPr/>
            <p:nvPr/>
          </p:nvGrpSpPr>
          <p:grpSpPr>
            <a:xfrm>
              <a:off x="5139397" y="1827514"/>
              <a:ext cx="6811962" cy="3321156"/>
              <a:chOff x="5184690" y="1812538"/>
              <a:chExt cx="6811962" cy="3321156"/>
            </a:xfrm>
          </p:grpSpPr>
          <p:sp>
            <p:nvSpPr>
              <p:cNvPr id="8" name="Rectangle 7">
                <a:extLst>
                  <a:ext uri="{FF2B5EF4-FFF2-40B4-BE49-F238E27FC236}">
                    <a16:creationId xmlns:a16="http://schemas.microsoft.com/office/drawing/2014/main" id="{DF52D72C-D0A8-451F-8372-CB4352C03DE0}"/>
                  </a:ext>
                </a:extLst>
              </p:cNvPr>
              <p:cNvSpPr>
                <a:spLocks noChangeArrowheads="1"/>
              </p:cNvSpPr>
              <p:nvPr/>
            </p:nvSpPr>
            <p:spPr bwMode="auto">
              <a:xfrm>
                <a:off x="5184690" y="1812538"/>
                <a:ext cx="6811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 sz="2000" dirty="0">
                    <a:latin typeface="Arial" panose="020B0604020202020204" pitchFamily="34" charset="0"/>
                    <a:cs typeface="Arial" panose="020B0604020202020204" pitchFamily="34" charset="0"/>
                  </a:rPr>
                  <a:t>Relaciona los </a:t>
                </a:r>
                <a:r>
                  <a:rPr lang="es-ES" altLang="es-ES" sz="2000" b="1" dirty="0">
                    <a:solidFill>
                      <a:srgbClr val="FF0000"/>
                    </a:solidFill>
                    <a:latin typeface="Arial" panose="020B0604020202020204" pitchFamily="34" charset="0"/>
                    <a:cs typeface="Arial" panose="020B0604020202020204" pitchFamily="34" charset="0"/>
                  </a:rPr>
                  <a:t>Daños Ambientales</a:t>
                </a:r>
                <a:r>
                  <a:rPr lang="es-ES" altLang="es-ES" sz="2000" dirty="0">
                    <a:solidFill>
                      <a:srgbClr val="FF0000"/>
                    </a:solidFill>
                    <a:latin typeface="Arial" panose="020B0604020202020204" pitchFamily="34" charset="0"/>
                    <a:cs typeface="Arial" panose="020B0604020202020204" pitchFamily="34" charset="0"/>
                  </a:rPr>
                  <a:t> </a:t>
                </a:r>
                <a:r>
                  <a:rPr lang="es-ES" altLang="es-ES" sz="2000" dirty="0">
                    <a:latin typeface="Arial" panose="020B0604020202020204" pitchFamily="34" charset="0"/>
                    <a:cs typeface="Arial" panose="020B0604020202020204" pitchFamily="34" charset="0"/>
                  </a:rPr>
                  <a:t>asociados a un producto, proceso o servicio con </a:t>
                </a:r>
                <a:r>
                  <a:rPr lang="es-ES" altLang="es-ES" sz="2000" b="1" dirty="0">
                    <a:solidFill>
                      <a:srgbClr val="006600"/>
                    </a:solidFill>
                    <a:latin typeface="Arial" panose="020B0604020202020204" pitchFamily="34" charset="0"/>
                    <a:cs typeface="Arial" panose="020B0604020202020204" pitchFamily="34" charset="0"/>
                  </a:rPr>
                  <a:t>Categorías de Impactos Ambientales</a:t>
                </a:r>
                <a:r>
                  <a:rPr lang="es-ES" altLang="es-ES" sz="2000" b="1" dirty="0">
                    <a:latin typeface="Arial" panose="020B0604020202020204" pitchFamily="34" charset="0"/>
                    <a:cs typeface="Arial" panose="020B0604020202020204" pitchFamily="34" charset="0"/>
                  </a:rPr>
                  <a:t> </a:t>
                </a:r>
                <a:r>
                  <a:rPr lang="es-ES" altLang="es-ES" sz="2000" dirty="0">
                    <a:latin typeface="Arial" panose="020B0604020202020204" pitchFamily="34" charset="0"/>
                    <a:cs typeface="Arial" panose="020B0604020202020204" pitchFamily="34" charset="0"/>
                  </a:rPr>
                  <a:t>que permitan:</a:t>
                </a:r>
              </a:p>
            </p:txBody>
          </p:sp>
          <p:sp>
            <p:nvSpPr>
              <p:cNvPr id="9" name="Rectangle 9">
                <a:extLst>
                  <a:ext uri="{FF2B5EF4-FFF2-40B4-BE49-F238E27FC236}">
                    <a16:creationId xmlns:a16="http://schemas.microsoft.com/office/drawing/2014/main" id="{A781A03B-4A9F-4EB0-B11C-8EA1927188EF}"/>
                  </a:ext>
                </a:extLst>
              </p:cNvPr>
              <p:cNvSpPr>
                <a:spLocks noChangeArrowheads="1"/>
              </p:cNvSpPr>
              <p:nvPr/>
            </p:nvSpPr>
            <p:spPr bwMode="auto">
              <a:xfrm>
                <a:off x="5380038" y="2917703"/>
                <a:ext cx="63515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Evaluar, la contribución de los flujos de entrada/salida a cada proceso unitario, al desempeño ambiental del Sistema del Producto.</a:t>
                </a:r>
              </a:p>
              <a:p>
                <a:pPr algn="just" eaLnBrk="1" hangingPunct="1">
                  <a:lnSpc>
                    <a:spcPct val="100000"/>
                  </a:lnSpc>
                  <a:spcBef>
                    <a:spcPct val="0"/>
                  </a:spcBef>
                  <a:buFont typeface="Wingdings" panose="05000000000000000000" pitchFamily="2" charset="2"/>
                  <a:buChar char="Ø"/>
                </a:pPr>
                <a:endParaRPr lang="es-ES" altLang="es-ES" sz="1800" dirty="0">
                  <a:latin typeface="Arial" panose="020B0604020202020204" pitchFamily="34" charset="0"/>
                  <a:cs typeface="Arial" panose="020B0604020202020204" pitchFamily="34" charset="0"/>
                </a:endParaRPr>
              </a:p>
              <a:p>
                <a:pPr algn="just" eaLnBrk="1" hangingPunct="1">
                  <a:lnSpc>
                    <a:spcPct val="100000"/>
                  </a:lnSpc>
                  <a:spcBef>
                    <a:spcPct val="0"/>
                  </a:spcBef>
                  <a:buFont typeface="Wingdings" panose="05000000000000000000" pitchFamily="2" charset="2"/>
                  <a:buChar char="Ø"/>
                </a:pPr>
                <a:r>
                  <a:rPr lang="es-ES" altLang="es-ES" sz="2000" dirty="0">
                    <a:latin typeface="Arial" panose="020B0604020202020204" pitchFamily="34" charset="0"/>
                    <a:cs typeface="Arial" panose="020B0604020202020204" pitchFamily="34" charset="0"/>
                  </a:rPr>
                  <a:t>Identificar las etapas que generan los mayores perjuicios ambientales a los diferentes elementos del medio ambiente.  </a:t>
                </a:r>
              </a:p>
            </p:txBody>
          </p:sp>
        </p:grpSp>
      </p:grpSp>
      <p:sp>
        <p:nvSpPr>
          <p:cNvPr id="10" name="Rectangle 11">
            <a:extLst>
              <a:ext uri="{FF2B5EF4-FFF2-40B4-BE49-F238E27FC236}">
                <a16:creationId xmlns:a16="http://schemas.microsoft.com/office/drawing/2014/main" id="{D33E36C3-C23A-4AAD-A03C-70A922B19F41}"/>
              </a:ext>
            </a:extLst>
          </p:cNvPr>
          <p:cNvSpPr>
            <a:spLocks noChangeArrowheads="1"/>
          </p:cNvSpPr>
          <p:nvPr/>
        </p:nvSpPr>
        <p:spPr bwMode="auto">
          <a:xfrm>
            <a:off x="2757147" y="6005621"/>
            <a:ext cx="9659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39750">
              <a:lnSpc>
                <a:spcPct val="90000"/>
              </a:lnSpc>
              <a:spcBef>
                <a:spcPts val="1000"/>
              </a:spcBef>
              <a:buFont typeface="Arial" panose="020B0604020202020204" pitchFamily="34" charset="0"/>
              <a:buChar char="•"/>
              <a:tabLst>
                <a:tab pos="182563" algn="l"/>
              </a:tabLst>
              <a:defRPr sz="2800">
                <a:solidFill>
                  <a:schemeClr val="tx1"/>
                </a:solidFill>
                <a:latin typeface="Calibri" panose="020F0502020204030204" pitchFamily="34" charset="0"/>
              </a:defRPr>
            </a:lvl1pPr>
            <a:lvl2pPr marL="742950" indent="-285750" defTabSz="539750">
              <a:lnSpc>
                <a:spcPct val="90000"/>
              </a:lnSpc>
              <a:spcBef>
                <a:spcPts val="500"/>
              </a:spcBef>
              <a:buFont typeface="Arial" panose="020B0604020202020204" pitchFamily="34" charset="0"/>
              <a:buChar char="•"/>
              <a:tabLst>
                <a:tab pos="182563" algn="l"/>
              </a:tabLst>
              <a:defRPr sz="2400">
                <a:solidFill>
                  <a:schemeClr val="tx1"/>
                </a:solidFill>
                <a:latin typeface="Calibri" panose="020F0502020204030204" pitchFamily="34" charset="0"/>
              </a:defRPr>
            </a:lvl2pPr>
            <a:lvl3pPr marL="1143000" indent="-228600" defTabSz="539750">
              <a:lnSpc>
                <a:spcPct val="90000"/>
              </a:lnSpc>
              <a:spcBef>
                <a:spcPts val="500"/>
              </a:spcBef>
              <a:buFont typeface="Arial" panose="020B0604020202020204" pitchFamily="34" charset="0"/>
              <a:buChar char="•"/>
              <a:tabLst>
                <a:tab pos="182563" algn="l"/>
              </a:tabLst>
              <a:defRPr sz="2000">
                <a:solidFill>
                  <a:schemeClr val="tx1"/>
                </a:solidFill>
                <a:latin typeface="Calibri" panose="020F0502020204030204" pitchFamily="34" charset="0"/>
              </a:defRPr>
            </a:lvl3pPr>
            <a:lvl4pPr marL="1600200" indent="-228600" defTabSz="539750">
              <a:lnSpc>
                <a:spcPct val="90000"/>
              </a:lnSpc>
              <a:spcBef>
                <a:spcPts val="500"/>
              </a:spcBef>
              <a:buFont typeface="Arial" panose="020B0604020202020204" pitchFamily="34" charset="0"/>
              <a:buChar char="•"/>
              <a:tabLst>
                <a:tab pos="182563" algn="l"/>
              </a:tabLst>
              <a:defRPr>
                <a:solidFill>
                  <a:schemeClr val="tx1"/>
                </a:solidFill>
                <a:latin typeface="Calibri" panose="020F0502020204030204" pitchFamily="34" charset="0"/>
              </a:defRPr>
            </a:lvl4pPr>
            <a:lvl5pPr marL="2057400" indent="-228600" defTabSz="539750">
              <a:lnSpc>
                <a:spcPct val="90000"/>
              </a:lnSpc>
              <a:spcBef>
                <a:spcPts val="500"/>
              </a:spcBef>
              <a:buFont typeface="Arial" panose="020B0604020202020204" pitchFamily="34" charset="0"/>
              <a:buChar char="•"/>
              <a:tabLst>
                <a:tab pos="182563" algn="l"/>
              </a:tabLst>
              <a:defRPr>
                <a:solidFill>
                  <a:schemeClr val="tx1"/>
                </a:solidFill>
                <a:latin typeface="Calibri" panose="020F0502020204030204" pitchFamily="34" charset="0"/>
              </a:defRPr>
            </a:lvl5pPr>
            <a:lvl6pPr marL="2514600" indent="-228600" defTabSz="539750" eaLnBrk="0" fontAlgn="base" hangingPunct="0">
              <a:lnSpc>
                <a:spcPct val="90000"/>
              </a:lnSpc>
              <a:spcBef>
                <a:spcPts val="500"/>
              </a:spcBef>
              <a:spcAft>
                <a:spcPct val="0"/>
              </a:spcAft>
              <a:buFont typeface="Arial" panose="020B0604020202020204" pitchFamily="34" charset="0"/>
              <a:buChar char="•"/>
              <a:tabLst>
                <a:tab pos="182563" algn="l"/>
              </a:tabLst>
              <a:defRPr>
                <a:solidFill>
                  <a:schemeClr val="tx1"/>
                </a:solidFill>
                <a:latin typeface="Calibri" panose="020F0502020204030204" pitchFamily="34" charset="0"/>
              </a:defRPr>
            </a:lvl6pPr>
            <a:lvl7pPr marL="2971800" indent="-228600" defTabSz="539750" eaLnBrk="0" fontAlgn="base" hangingPunct="0">
              <a:lnSpc>
                <a:spcPct val="90000"/>
              </a:lnSpc>
              <a:spcBef>
                <a:spcPts val="500"/>
              </a:spcBef>
              <a:spcAft>
                <a:spcPct val="0"/>
              </a:spcAft>
              <a:buFont typeface="Arial" panose="020B0604020202020204" pitchFamily="34" charset="0"/>
              <a:buChar char="•"/>
              <a:tabLst>
                <a:tab pos="182563" algn="l"/>
              </a:tabLst>
              <a:defRPr>
                <a:solidFill>
                  <a:schemeClr val="tx1"/>
                </a:solidFill>
                <a:latin typeface="Calibri" panose="020F0502020204030204" pitchFamily="34" charset="0"/>
              </a:defRPr>
            </a:lvl7pPr>
            <a:lvl8pPr marL="3429000" indent="-228600" defTabSz="539750" eaLnBrk="0" fontAlgn="base" hangingPunct="0">
              <a:lnSpc>
                <a:spcPct val="90000"/>
              </a:lnSpc>
              <a:spcBef>
                <a:spcPts val="500"/>
              </a:spcBef>
              <a:spcAft>
                <a:spcPct val="0"/>
              </a:spcAft>
              <a:buFont typeface="Arial" panose="020B0604020202020204" pitchFamily="34" charset="0"/>
              <a:buChar char="•"/>
              <a:tabLst>
                <a:tab pos="182563" algn="l"/>
              </a:tabLst>
              <a:defRPr>
                <a:solidFill>
                  <a:schemeClr val="tx1"/>
                </a:solidFill>
                <a:latin typeface="Calibri" panose="020F0502020204030204" pitchFamily="34" charset="0"/>
              </a:defRPr>
            </a:lvl8pPr>
            <a:lvl9pPr marL="3886200" indent="-228600" defTabSz="539750" eaLnBrk="0" fontAlgn="base" hangingPunct="0">
              <a:lnSpc>
                <a:spcPct val="90000"/>
              </a:lnSpc>
              <a:spcBef>
                <a:spcPts val="500"/>
              </a:spcBef>
              <a:spcAft>
                <a:spcPct val="0"/>
              </a:spcAft>
              <a:buFont typeface="Arial" panose="020B0604020202020204" pitchFamily="34" charset="0"/>
              <a:buChar char="•"/>
              <a:tabLst>
                <a:tab pos="182563"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 sz="2000" b="1" dirty="0">
                <a:latin typeface="Arial" panose="020B0604020202020204" pitchFamily="34" charset="0"/>
                <a:cs typeface="Arial" panose="020B0604020202020204" pitchFamily="34" charset="0"/>
              </a:rPr>
              <a:t>Establecer prioridades en la Gestión Ambiental del Sistema del Producto</a:t>
            </a:r>
          </a:p>
        </p:txBody>
      </p:sp>
      <p:sp>
        <p:nvSpPr>
          <p:cNvPr id="11" name="Flecha abajo 12">
            <a:extLst>
              <a:ext uri="{FF2B5EF4-FFF2-40B4-BE49-F238E27FC236}">
                <a16:creationId xmlns:a16="http://schemas.microsoft.com/office/drawing/2014/main" id="{EA41010A-9A02-42A7-98E8-69A6A067E8DC}"/>
              </a:ext>
            </a:extLst>
          </p:cNvPr>
          <p:cNvSpPr/>
          <p:nvPr/>
        </p:nvSpPr>
        <p:spPr>
          <a:xfrm>
            <a:off x="7575990" y="5223196"/>
            <a:ext cx="551329" cy="78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a:extLst>
              <a:ext uri="{FF2B5EF4-FFF2-40B4-BE49-F238E27FC236}">
                <a16:creationId xmlns:a16="http://schemas.microsoft.com/office/drawing/2014/main" id="{AAC5DAA5-E2D9-4E29-9E88-CA863D097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63" y="1412309"/>
            <a:ext cx="4607970" cy="4343400"/>
          </a:xfrm>
          <a:prstGeom prst="rect">
            <a:avLst/>
          </a:prstGeom>
        </p:spPr>
      </p:pic>
    </p:spTree>
    <p:extLst>
      <p:ext uri="{BB962C8B-B14F-4D97-AF65-F5344CB8AC3E}">
        <p14:creationId xmlns:p14="http://schemas.microsoft.com/office/powerpoint/2010/main" val="33567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F4761C0-69FA-4DE2-B3F2-5F5FED8B7202}"/>
              </a:ext>
            </a:extLst>
          </p:cNvPr>
          <p:cNvSpPr>
            <a:spLocks noGrp="1"/>
          </p:cNvSpPr>
          <p:nvPr>
            <p:ph type="title"/>
          </p:nvPr>
        </p:nvSpPr>
        <p:spPr>
          <a:xfrm>
            <a:off x="1046440" y="-574758"/>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F821E203-B33D-4628-ADD1-6549F2463D87}"/>
              </a:ext>
            </a:extLst>
          </p:cNvPr>
          <p:cNvSpPr>
            <a:spLocks noChangeArrowheads="1"/>
          </p:cNvSpPr>
          <p:nvPr/>
        </p:nvSpPr>
        <p:spPr bwMode="auto">
          <a:xfrm>
            <a:off x="243626" y="1675247"/>
            <a:ext cx="11530013" cy="1995418"/>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Producto: </a:t>
            </a:r>
            <a:r>
              <a:rPr lang="es-ES" dirty="0">
                <a:latin typeface="Arial" panose="020B0604020202020204" pitchFamily="34" charset="0"/>
                <a:cs typeface="Arial" panose="020B0604020202020204" pitchFamily="34" charset="0"/>
              </a:rPr>
              <a:t>Combustible de aviación Jet A-1</a:t>
            </a:r>
          </a:p>
          <a:p>
            <a:pPr>
              <a:defRPr/>
            </a:pPr>
            <a:endParaRPr lang="es-ES" dirty="0">
              <a:latin typeface="Arial" panose="020B0604020202020204" pitchFamily="34" charset="0"/>
              <a:cs typeface="Arial" panose="020B0604020202020204" pitchFamily="34" charset="0"/>
            </a:endParaRPr>
          </a:p>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a:t>
            </a:r>
          </a:p>
          <a:p>
            <a:pPr algn="just">
              <a:spcBef>
                <a:spcPts val="600"/>
              </a:spcBef>
              <a:spcAft>
                <a:spcPts val="600"/>
              </a:spcAft>
              <a:defRPr/>
            </a:pPr>
            <a:r>
              <a:rPr lang="es-ES" dirty="0">
                <a:latin typeface="Arial" panose="020B0604020202020204" pitchFamily="34" charset="0"/>
                <a:cs typeface="Arial" panose="020B0604020202020204" pitchFamily="34" charset="0"/>
              </a:rPr>
              <a:t>Evaluar ambientalmente el proceso de obtención del combustible de aviación Jet A-1 a partir del inventario de todas sus etapas.</a:t>
            </a:r>
          </a:p>
          <a:p>
            <a:pPr marL="273050" indent="-273050">
              <a:lnSpc>
                <a:spcPct val="150000"/>
              </a:lnSpc>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47 Rectángulo">
            <a:extLst>
              <a:ext uri="{FF2B5EF4-FFF2-40B4-BE49-F238E27FC236}">
                <a16:creationId xmlns:a16="http://schemas.microsoft.com/office/drawing/2014/main" id="{AF3BF503-3DD0-45DB-B511-F3B769AF365E}"/>
              </a:ext>
            </a:extLst>
          </p:cNvPr>
          <p:cNvSpPr>
            <a:spLocks noChangeArrowheads="1"/>
          </p:cNvSpPr>
          <p:nvPr/>
        </p:nvSpPr>
        <p:spPr bwMode="auto">
          <a:xfrm>
            <a:off x="243626" y="929869"/>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F9C1D8-EE28-4008-88B7-DA6C802C5DF9}"/>
              </a:ext>
            </a:extLst>
          </p:cNvPr>
          <p:cNvSpPr>
            <a:spLocks noChangeArrowheads="1"/>
          </p:cNvSpPr>
          <p:nvPr/>
        </p:nvSpPr>
        <p:spPr bwMode="auto">
          <a:xfrm>
            <a:off x="243626" y="5492114"/>
            <a:ext cx="11948374" cy="128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es-ES" altLang="es-E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Unidad Funcional: </a:t>
            </a:r>
            <a:r>
              <a:rPr lang="es-ES" altLang="es-MX" sz="1800" dirty="0">
                <a:latin typeface="Arial" panose="020B0604020202020204" pitchFamily="34" charset="0"/>
                <a:cs typeface="Arial" panose="020B0604020202020204" pitchFamily="34" charset="0"/>
              </a:rPr>
              <a:t>Combustible de aviación Jet A-1 en una hora de operación </a:t>
            </a:r>
          </a:p>
          <a:p>
            <a:pPr>
              <a:lnSpc>
                <a:spcPct val="150000"/>
              </a:lnSpc>
              <a:spcBef>
                <a:spcPct val="0"/>
              </a:spcBef>
              <a:buFontTx/>
              <a:buNone/>
            </a:pPr>
            <a:r>
              <a:rPr lang="es-ES" altLang="es-E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Función: Neutralización de la fracción de destilado así como su purificación y filtrado para ajustar el producto final a las normas de calidad</a:t>
            </a:r>
            <a:endParaRPr lang="es-ES" altLang="es-ES" sz="1800" dirty="0">
              <a:latin typeface="Arial" panose="020B0604020202020204" pitchFamily="34" charset="0"/>
              <a:cs typeface="Arial" panose="020B0604020202020204" pitchFamily="34" charset="0"/>
            </a:endParaRPr>
          </a:p>
        </p:txBody>
      </p:sp>
      <p:sp>
        <p:nvSpPr>
          <p:cNvPr id="8" name="Rectángulo 29">
            <a:extLst>
              <a:ext uri="{FF2B5EF4-FFF2-40B4-BE49-F238E27FC236}">
                <a16:creationId xmlns:a16="http://schemas.microsoft.com/office/drawing/2014/main" id="{53D8C08D-8E8C-4B93-BDF4-F438D633BB44}"/>
              </a:ext>
            </a:extLst>
          </p:cNvPr>
          <p:cNvSpPr>
            <a:spLocks noChangeArrowheads="1"/>
          </p:cNvSpPr>
          <p:nvPr/>
        </p:nvSpPr>
        <p:spPr bwMode="auto">
          <a:xfrm>
            <a:off x="243626" y="1298169"/>
            <a:ext cx="50620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800" b="1" dirty="0">
                <a:latin typeface="Arial" panose="020B0604020202020204" pitchFamily="34" charset="0"/>
                <a:cs typeface="Arial" panose="020B0604020202020204" pitchFamily="34" charset="0"/>
              </a:rPr>
              <a:t>Etapa 1: Definición del Objetivo(s) y Alcance</a:t>
            </a:r>
          </a:p>
        </p:txBody>
      </p:sp>
      <p:pic>
        <p:nvPicPr>
          <p:cNvPr id="9" name="Imagen 8">
            <a:extLst>
              <a:ext uri="{FF2B5EF4-FFF2-40B4-BE49-F238E27FC236}">
                <a16:creationId xmlns:a16="http://schemas.microsoft.com/office/drawing/2014/main" id="{7E9F04A5-4FC9-484D-9DA5-B17F619A9E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86628" y="3138634"/>
            <a:ext cx="9518212" cy="2448746"/>
          </a:xfrm>
          <a:prstGeom prst="rect">
            <a:avLst/>
          </a:prstGeom>
          <a:noFill/>
          <a:ln>
            <a:noFill/>
          </a:ln>
        </p:spPr>
      </p:pic>
    </p:spTree>
    <p:extLst>
      <p:ext uri="{BB962C8B-B14F-4D97-AF65-F5344CB8AC3E}">
        <p14:creationId xmlns:p14="http://schemas.microsoft.com/office/powerpoint/2010/main" val="130724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6CE88C6-AD33-406A-8804-AB049142B1FB}"/>
              </a:ext>
            </a:extLst>
          </p:cNvPr>
          <p:cNvSpPr>
            <a:spLocks noGrp="1"/>
          </p:cNvSpPr>
          <p:nvPr>
            <p:ph type="title"/>
          </p:nvPr>
        </p:nvSpPr>
        <p:spPr>
          <a:xfrm>
            <a:off x="1097280" y="-460481"/>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57E23F34-1ED0-4E0A-950F-50441ADC5980}"/>
              </a:ext>
            </a:extLst>
          </p:cNvPr>
          <p:cNvSpPr>
            <a:spLocks noChangeArrowheads="1"/>
          </p:cNvSpPr>
          <p:nvPr/>
        </p:nvSpPr>
        <p:spPr bwMode="auto">
          <a:xfrm>
            <a:off x="243626" y="1177004"/>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6">
            <a:extLst>
              <a:ext uri="{FF2B5EF4-FFF2-40B4-BE49-F238E27FC236}">
                <a16:creationId xmlns:a16="http://schemas.microsoft.com/office/drawing/2014/main" id="{7F927220-EAB1-47CD-9299-01351F8D0E0E}"/>
              </a:ext>
            </a:extLst>
          </p:cNvPr>
          <p:cNvSpPr>
            <a:spLocks noChangeArrowheads="1"/>
          </p:cNvSpPr>
          <p:nvPr/>
        </p:nvSpPr>
        <p:spPr bwMode="auto">
          <a:xfrm>
            <a:off x="243626" y="1542791"/>
            <a:ext cx="6293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2: Recopilación de datos y </a:t>
            </a:r>
            <a:r>
              <a:rPr lang="es-ES" altLang="x-none"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del Inventario</a:t>
            </a:r>
          </a:p>
        </p:txBody>
      </p:sp>
      <p:sp>
        <p:nvSpPr>
          <p:cNvPr id="7" name="Marcador de contenido 2">
            <a:extLst>
              <a:ext uri="{FF2B5EF4-FFF2-40B4-BE49-F238E27FC236}">
                <a16:creationId xmlns:a16="http://schemas.microsoft.com/office/drawing/2014/main" id="{57B9504D-D22F-465C-94A5-D5E4C2190708}"/>
              </a:ext>
            </a:extLst>
          </p:cNvPr>
          <p:cNvSpPr>
            <a:spLocks noGrp="1"/>
          </p:cNvSpPr>
          <p:nvPr>
            <p:ph idx="1"/>
          </p:nvPr>
        </p:nvSpPr>
        <p:spPr>
          <a:xfrm>
            <a:off x="2720963" y="2283855"/>
            <a:ext cx="4381499" cy="484187"/>
          </a:xfrm>
        </p:spPr>
        <p:style>
          <a:lnRef idx="2">
            <a:schemeClr val="dk1"/>
          </a:lnRef>
          <a:fillRef idx="1">
            <a:schemeClr val="lt1"/>
          </a:fillRef>
          <a:effectRef idx="0">
            <a:schemeClr val="dk1"/>
          </a:effectRef>
          <a:fontRef idx="minor">
            <a:schemeClr val="dk1"/>
          </a:fontRef>
        </p:style>
        <p:txBody>
          <a:bodyPr>
            <a:normAutofit/>
          </a:bodyPr>
          <a:lstStyle/>
          <a:p>
            <a:pPr marL="0" indent="0" eaLnBrk="1" hangingPunct="1">
              <a:lnSpc>
                <a:spcPct val="100000"/>
              </a:lnSpc>
              <a:spcBef>
                <a:spcPct val="0"/>
              </a:spcBef>
              <a:buFont typeface="Arial" panose="020B0604020202020204" pitchFamily="34" charset="0"/>
              <a:buNone/>
              <a:defRPr/>
            </a:pP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Parámetros de entrada</a:t>
            </a:r>
          </a:p>
          <a:p>
            <a:pPr marL="0" indent="0" algn="ctr" eaLnBrk="1" hangingPunct="1">
              <a:buFont typeface="Arial" panose="020B0604020202020204" pitchFamily="34" charset="0"/>
              <a:buNone/>
              <a:defRPr/>
            </a:pPr>
            <a:endParaRPr lang="es-ES" b="1" dirty="0">
              <a:latin typeface="Times New Roman" panose="02020603050405020304" pitchFamily="18" charset="0"/>
              <a:cs typeface="Times New Roman" panose="02020603050405020304" pitchFamily="18" charset="0"/>
            </a:endParaRPr>
          </a:p>
        </p:txBody>
      </p:sp>
      <p:sp>
        <p:nvSpPr>
          <p:cNvPr id="8" name="Título 1">
            <a:extLst>
              <a:ext uri="{FF2B5EF4-FFF2-40B4-BE49-F238E27FC236}">
                <a16:creationId xmlns:a16="http://schemas.microsoft.com/office/drawing/2014/main" id="{6D8FFACC-976B-4FEB-B44F-E37F25F70CA9}"/>
              </a:ext>
            </a:extLst>
          </p:cNvPr>
          <p:cNvSpPr txBox="1">
            <a:spLocks/>
          </p:cNvSpPr>
          <p:nvPr/>
        </p:nvSpPr>
        <p:spPr bwMode="auto">
          <a:xfrm>
            <a:off x="548890" y="3667109"/>
            <a:ext cx="3150395" cy="707886"/>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lnSpc>
                <a:spcPct val="100000"/>
              </a:lnSpc>
              <a:spcAft>
                <a:spcPts val="0"/>
              </a:spcAft>
              <a:defRPr/>
            </a:pPr>
            <a:r>
              <a:rPr lang="es-ES" sz="2000" b="1"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Datos de Fondo </a:t>
            </a:r>
          </a:p>
          <a:p>
            <a:pPr eaLnBrk="1" fontAlgn="auto" hangingPunct="1">
              <a:lnSpc>
                <a:spcPct val="100000"/>
              </a:lnSpc>
              <a:spcAft>
                <a:spcPts val="0"/>
              </a:spcAft>
              <a:defRPr/>
            </a:pPr>
            <a:r>
              <a:rPr lang="es-ES" sz="20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Variables operacionales</a:t>
            </a:r>
          </a:p>
        </p:txBody>
      </p:sp>
      <p:sp>
        <p:nvSpPr>
          <p:cNvPr id="9" name="Rectángulo 8">
            <a:extLst>
              <a:ext uri="{FF2B5EF4-FFF2-40B4-BE49-F238E27FC236}">
                <a16:creationId xmlns:a16="http://schemas.microsoft.com/office/drawing/2014/main" id="{D3CD7297-8C95-4C84-B187-9FA14E02A0F6}"/>
              </a:ext>
            </a:extLst>
          </p:cNvPr>
          <p:cNvSpPr/>
          <p:nvPr/>
        </p:nvSpPr>
        <p:spPr>
          <a:xfrm>
            <a:off x="5089540" y="3651683"/>
            <a:ext cx="655357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fontAlgn="auto" hangingPunct="1">
              <a:spcAft>
                <a:spcPts val="0"/>
              </a:spcAft>
              <a:defRPr/>
            </a:pP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de Primer Plano</a:t>
            </a:r>
          </a:p>
          <a:p>
            <a:pPr eaLnBrk="1" fontAlgn="auto" hangingPunct="1">
              <a:spcAft>
                <a:spcPts val="0"/>
              </a:spcAft>
              <a:defRPr/>
            </a:pPr>
            <a:r>
              <a:rPr lang="es-MX" altLang="es-MX" sz="2000" dirty="0">
                <a:latin typeface="Times New Roman" panose="02020603050405020304" pitchFamily="18" charset="0"/>
                <a:cs typeface="Times New Roman" panose="02020603050405020304" pitchFamily="18" charset="0"/>
              </a:rPr>
              <a:t>Contabilidad Industrial de la refinería Camilo Cienfuegos S.A</a:t>
            </a:r>
            <a:endParaRPr lang="es-MX" sz="2000" dirty="0">
              <a:latin typeface="Times New Roman" panose="02020603050405020304" pitchFamily="18" charset="0"/>
              <a:cs typeface="Times New Roman" panose="02020603050405020304" pitchFamily="18" charset="0"/>
            </a:endParaRPr>
          </a:p>
        </p:txBody>
      </p:sp>
      <p:sp>
        <p:nvSpPr>
          <p:cNvPr id="10" name="Flecha curvada hacia la derecha 2">
            <a:extLst>
              <a:ext uri="{FF2B5EF4-FFF2-40B4-BE49-F238E27FC236}">
                <a16:creationId xmlns:a16="http://schemas.microsoft.com/office/drawing/2014/main" id="{6B9EC6B3-4062-45C2-A1B3-52E548C1539A}"/>
              </a:ext>
            </a:extLst>
          </p:cNvPr>
          <p:cNvSpPr/>
          <p:nvPr/>
        </p:nvSpPr>
        <p:spPr>
          <a:xfrm>
            <a:off x="2263988" y="2452655"/>
            <a:ext cx="405039" cy="11990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Flecha curvada hacia la izquierda 4">
            <a:extLst>
              <a:ext uri="{FF2B5EF4-FFF2-40B4-BE49-F238E27FC236}">
                <a16:creationId xmlns:a16="http://schemas.microsoft.com/office/drawing/2014/main" id="{7589CCF9-95FB-4407-BF60-7E75957BCF30}"/>
              </a:ext>
            </a:extLst>
          </p:cNvPr>
          <p:cNvSpPr/>
          <p:nvPr/>
        </p:nvSpPr>
        <p:spPr>
          <a:xfrm>
            <a:off x="7102462" y="2452655"/>
            <a:ext cx="405038" cy="11990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CuadroTexto 16">
            <a:extLst>
              <a:ext uri="{FF2B5EF4-FFF2-40B4-BE49-F238E27FC236}">
                <a16:creationId xmlns:a16="http://schemas.microsoft.com/office/drawing/2014/main" id="{F950E4BF-3A01-43CB-8187-103E148242C5}"/>
              </a:ext>
            </a:extLst>
          </p:cNvPr>
          <p:cNvSpPr txBox="1"/>
          <p:nvPr/>
        </p:nvSpPr>
        <p:spPr>
          <a:xfrm>
            <a:off x="2263988" y="5262262"/>
            <a:ext cx="5613027"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ct val="0"/>
              </a:spcBef>
              <a:defRPr/>
            </a:pPr>
            <a:r>
              <a:rPr lang="es-ES" sz="2000" b="1" dirty="0">
                <a:solidFill>
                  <a:schemeClr val="dk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Parámetros calculados (flujos de salida)</a:t>
            </a:r>
          </a:p>
          <a:p>
            <a:pPr marL="285750" indent="-285750">
              <a:buFont typeface="Arial" panose="020B0604020202020204" pitchFamily="34" charset="0"/>
              <a:buChar char="•"/>
            </a:pPr>
            <a:r>
              <a:rPr lang="es-ES" dirty="0"/>
              <a:t>Balance de masa </a:t>
            </a:r>
          </a:p>
        </p:txBody>
      </p:sp>
    </p:spTree>
    <p:extLst>
      <p:ext uri="{BB962C8B-B14F-4D97-AF65-F5344CB8AC3E}">
        <p14:creationId xmlns:p14="http://schemas.microsoft.com/office/powerpoint/2010/main" val="393743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EE51B5E-602A-4BE5-A761-D36C56B5118C}"/>
              </a:ext>
            </a:extLst>
          </p:cNvPr>
          <p:cNvSpPr>
            <a:spLocks noGrp="1"/>
          </p:cNvSpPr>
          <p:nvPr>
            <p:ph type="title"/>
          </p:nvPr>
        </p:nvSpPr>
        <p:spPr>
          <a:xfrm>
            <a:off x="1097280" y="-460481"/>
            <a:ext cx="10058400" cy="1449387"/>
          </a:xfrm>
        </p:spPr>
        <p:txBody>
          <a:bodyPr vert="horz" lIns="91440" tIns="45720" rIns="91440" bIns="45720" rtlCol="0" anchor="b">
            <a:normAutofit/>
          </a:bodyPr>
          <a:lstStyle/>
          <a:p>
            <a:pPr algn="ctr"/>
            <a:r>
              <a:rPr lang="es-MX" u="sng" dirty="0">
                <a:solidFill>
                  <a:schemeClr val="tx1"/>
                </a:solidFill>
                <a:effectLst>
                  <a:outerShdw blurRad="38100" dist="38100" dir="2700000" algn="tl">
                    <a:srgbClr val="000000">
                      <a:alpha val="43137"/>
                    </a:srgbClr>
                  </a:outerShdw>
                </a:effectLst>
              </a:rPr>
              <a:t>Análisis de Ciclo de Vida (ACV</a:t>
            </a:r>
            <a:r>
              <a:rPr lang="en-US" u="sng" dirty="0">
                <a:solidFill>
                  <a:schemeClr val="tx1"/>
                </a:solidFill>
                <a:effectLst>
                  <a:outerShdw blurRad="38100" dist="38100" dir="2700000" algn="tl">
                    <a:srgbClr val="000000">
                      <a:alpha val="43137"/>
                    </a:srgbClr>
                  </a:outerShdw>
                </a:effectLst>
              </a:rPr>
              <a:t>)</a:t>
            </a:r>
            <a:endParaRPr lang="es-MX" u="sng" dirty="0">
              <a:solidFill>
                <a:schemeClr val="tx1"/>
              </a:solidFill>
              <a:effectLst>
                <a:outerShdw blurRad="38100" dist="38100" dir="2700000" algn="tl">
                  <a:srgbClr val="000000">
                    <a:alpha val="43137"/>
                  </a:srgbClr>
                </a:outerShdw>
              </a:effectLst>
            </a:endParaRPr>
          </a:p>
        </p:txBody>
      </p:sp>
      <p:sp>
        <p:nvSpPr>
          <p:cNvPr id="5" name="47 Rectángulo">
            <a:extLst>
              <a:ext uri="{FF2B5EF4-FFF2-40B4-BE49-F238E27FC236}">
                <a16:creationId xmlns:a16="http://schemas.microsoft.com/office/drawing/2014/main" id="{A40FFE3B-C533-4AD7-A104-46DB8A30E4CA}"/>
              </a:ext>
            </a:extLst>
          </p:cNvPr>
          <p:cNvSpPr>
            <a:spLocks noChangeArrowheads="1"/>
          </p:cNvSpPr>
          <p:nvPr/>
        </p:nvSpPr>
        <p:spPr bwMode="auto">
          <a:xfrm>
            <a:off x="176951" y="988906"/>
            <a:ext cx="8763000" cy="368300"/>
          </a:xfrm>
          <a:prstGeom prst="rect">
            <a:avLst/>
          </a:prstGeom>
          <a:noFill/>
          <a:ln w="9525">
            <a:noFill/>
            <a:miter lim="800000"/>
            <a:headEnd/>
            <a:tailEnd/>
          </a:ln>
        </p:spPr>
        <p:txBody>
          <a:bodyPr>
            <a:spAutoFit/>
          </a:bodyPr>
          <a:lstStyle/>
          <a:p>
            <a:pPr>
              <a:defRPr/>
            </a:pP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Estudio de caso: Proceso de obtención del combustible de aviación Jet A-1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6">
            <a:extLst>
              <a:ext uri="{FF2B5EF4-FFF2-40B4-BE49-F238E27FC236}">
                <a16:creationId xmlns:a16="http://schemas.microsoft.com/office/drawing/2014/main" id="{55A26016-87DA-41B7-AA57-91920B70AE9F}"/>
              </a:ext>
            </a:extLst>
          </p:cNvPr>
          <p:cNvSpPr>
            <a:spLocks noChangeArrowheads="1"/>
          </p:cNvSpPr>
          <p:nvPr/>
        </p:nvSpPr>
        <p:spPr bwMode="auto">
          <a:xfrm>
            <a:off x="176951" y="1357206"/>
            <a:ext cx="6293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MX"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Etapa 2: Recopilación de datos y </a:t>
            </a:r>
            <a:r>
              <a:rPr lang="es-ES" altLang="x-none"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del Inventario</a:t>
            </a:r>
          </a:p>
        </p:txBody>
      </p:sp>
      <p:graphicFrame>
        <p:nvGraphicFramePr>
          <p:cNvPr id="7" name="Tabla 6">
            <a:extLst>
              <a:ext uri="{FF2B5EF4-FFF2-40B4-BE49-F238E27FC236}">
                <a16:creationId xmlns:a16="http://schemas.microsoft.com/office/drawing/2014/main" id="{1E6368FE-F795-42F6-9C37-4E4880AEF64A}"/>
              </a:ext>
            </a:extLst>
          </p:cNvPr>
          <p:cNvGraphicFramePr>
            <a:graphicFrameLocks noGrp="1"/>
          </p:cNvGraphicFramePr>
          <p:nvPr>
            <p:extLst>
              <p:ext uri="{D42A27DB-BD31-4B8C-83A1-F6EECF244321}">
                <p14:modId xmlns:p14="http://schemas.microsoft.com/office/powerpoint/2010/main" val="801331680"/>
              </p:ext>
            </p:extLst>
          </p:nvPr>
        </p:nvGraphicFramePr>
        <p:xfrm>
          <a:off x="363855" y="2438293"/>
          <a:ext cx="9527857" cy="3583417"/>
        </p:xfrm>
        <a:graphic>
          <a:graphicData uri="http://schemas.openxmlformats.org/drawingml/2006/table">
            <a:tbl>
              <a:tblPr firstRow="1">
                <a:tableStyleId>{3B4B98B0-60AC-42C2-AFA5-B58CD77FA1E5}</a:tableStyleId>
              </a:tblPr>
              <a:tblGrid>
                <a:gridCol w="970860">
                  <a:extLst>
                    <a:ext uri="{9D8B030D-6E8A-4147-A177-3AD203B41FA5}">
                      <a16:colId xmlns:a16="http://schemas.microsoft.com/office/drawing/2014/main" val="353033035"/>
                    </a:ext>
                  </a:extLst>
                </a:gridCol>
                <a:gridCol w="1374697">
                  <a:extLst>
                    <a:ext uri="{9D8B030D-6E8A-4147-A177-3AD203B41FA5}">
                      <a16:colId xmlns:a16="http://schemas.microsoft.com/office/drawing/2014/main" val="1111461665"/>
                    </a:ext>
                  </a:extLst>
                </a:gridCol>
                <a:gridCol w="1053486">
                  <a:extLst>
                    <a:ext uri="{9D8B030D-6E8A-4147-A177-3AD203B41FA5}">
                      <a16:colId xmlns:a16="http://schemas.microsoft.com/office/drawing/2014/main" val="3077696408"/>
                    </a:ext>
                  </a:extLst>
                </a:gridCol>
                <a:gridCol w="1053486">
                  <a:extLst>
                    <a:ext uri="{9D8B030D-6E8A-4147-A177-3AD203B41FA5}">
                      <a16:colId xmlns:a16="http://schemas.microsoft.com/office/drawing/2014/main" val="2144379930"/>
                    </a:ext>
                  </a:extLst>
                </a:gridCol>
                <a:gridCol w="1053486">
                  <a:extLst>
                    <a:ext uri="{9D8B030D-6E8A-4147-A177-3AD203B41FA5}">
                      <a16:colId xmlns:a16="http://schemas.microsoft.com/office/drawing/2014/main" val="647763246"/>
                    </a:ext>
                  </a:extLst>
                </a:gridCol>
                <a:gridCol w="4021842">
                  <a:extLst>
                    <a:ext uri="{9D8B030D-6E8A-4147-A177-3AD203B41FA5}">
                      <a16:colId xmlns:a16="http://schemas.microsoft.com/office/drawing/2014/main" val="2033730539"/>
                    </a:ext>
                  </a:extLst>
                </a:gridCol>
              </a:tblGrid>
              <a:tr h="257282">
                <a:tc>
                  <a:txBody>
                    <a:bodyPr/>
                    <a:lstStyle/>
                    <a:p>
                      <a:pPr algn="just">
                        <a:lnSpc>
                          <a:spcPct val="150000"/>
                        </a:lnSpc>
                        <a:spcAft>
                          <a:spcPts val="0"/>
                        </a:spcAft>
                      </a:pPr>
                      <a:r>
                        <a:rPr lang="es-ES_tradnl" sz="1000" dirty="0">
                          <a:effectLst/>
                        </a:rPr>
                        <a:t>Nombre</a:t>
                      </a:r>
                      <a:endParaRPr lang="es-MX"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Unidad</a:t>
                      </a:r>
                      <a:endParaRPr lang="es-MX"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Valor</a:t>
                      </a:r>
                      <a:endParaRPr lang="es-MX"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Mín.</a:t>
                      </a:r>
                      <a:endParaRPr lang="es-MX"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Máx.</a:t>
                      </a:r>
                      <a:endParaRPr lang="es-MX"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dirty="0">
                          <a:effectLst/>
                        </a:rPr>
                        <a:t>Descripción de la variable</a:t>
                      </a:r>
                      <a:endParaRPr lang="es-MX"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452024024"/>
                  </a:ext>
                </a:extLst>
              </a:tr>
              <a:tr h="385236">
                <a:tc>
                  <a:txBody>
                    <a:bodyPr/>
                    <a:lstStyle/>
                    <a:p>
                      <a:pPr algn="just">
                        <a:lnSpc>
                          <a:spcPct val="150000"/>
                        </a:lnSpc>
                        <a:spcAft>
                          <a:spcPts val="0"/>
                        </a:spcAft>
                      </a:pPr>
                      <a:r>
                        <a:rPr lang="es-ES_tradnl" sz="1000">
                          <a:effectLst/>
                        </a:rPr>
                        <a:t>FvFT</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kg/h</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38047,74</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33787,52</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33924,54</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Flujo volumétrico de la fracción turbo </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2215200203"/>
                  </a:ext>
                </a:extLst>
              </a:tr>
              <a:tr h="385236">
                <a:tc>
                  <a:txBody>
                    <a:bodyPr/>
                    <a:lstStyle/>
                    <a:p>
                      <a:pPr algn="just">
                        <a:lnSpc>
                          <a:spcPct val="150000"/>
                        </a:lnSpc>
                        <a:spcAft>
                          <a:spcPts val="0"/>
                        </a:spcAft>
                      </a:pPr>
                      <a:r>
                        <a:rPr lang="es-ES_tradnl" sz="1000">
                          <a:effectLst/>
                        </a:rPr>
                        <a:t>AcidezF</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mgKOH/gjet</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0,0027</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0,0008</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0,0048</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Acidez Final aportada por los ácidos nafténicos </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616295477"/>
                  </a:ext>
                </a:extLst>
              </a:tr>
              <a:tr h="244247">
                <a:tc>
                  <a:txBody>
                    <a:bodyPr/>
                    <a:lstStyle/>
                    <a:p>
                      <a:pPr algn="just">
                        <a:lnSpc>
                          <a:spcPct val="150000"/>
                        </a:lnSpc>
                        <a:spcAft>
                          <a:spcPts val="0"/>
                        </a:spcAft>
                      </a:pPr>
                      <a:r>
                        <a:rPr lang="es-ES_tradnl" sz="1000">
                          <a:effectLst/>
                        </a:rPr>
                        <a:t>Alap</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ppm</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1,814</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1,02</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2,99</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Alcalinidad en el agua de proceso</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519512199"/>
                  </a:ext>
                </a:extLst>
              </a:tr>
              <a:tr h="385236">
                <a:tc>
                  <a:txBody>
                    <a:bodyPr/>
                    <a:lstStyle/>
                    <a:p>
                      <a:pPr algn="just">
                        <a:lnSpc>
                          <a:spcPct val="150000"/>
                        </a:lnSpc>
                        <a:spcAft>
                          <a:spcPts val="0"/>
                        </a:spcAft>
                      </a:pPr>
                      <a:r>
                        <a:rPr lang="es-ES_tradnl" sz="1000" dirty="0" err="1">
                          <a:effectLst/>
                        </a:rPr>
                        <a:t>AlFTep</a:t>
                      </a:r>
                      <a:endParaRPr lang="es-MX"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ppm</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50,20</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44,15</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54,36</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Alcalinidad de la fracción turbo a la entrada del lavado con agua</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378613517"/>
                  </a:ext>
                </a:extLst>
              </a:tr>
              <a:tr h="385236">
                <a:tc>
                  <a:txBody>
                    <a:bodyPr/>
                    <a:lstStyle/>
                    <a:p>
                      <a:pPr algn="just">
                        <a:lnSpc>
                          <a:spcPct val="150000"/>
                        </a:lnSpc>
                        <a:spcAft>
                          <a:spcPts val="0"/>
                        </a:spcAft>
                      </a:pPr>
                      <a:r>
                        <a:rPr lang="es-ES_tradnl" sz="1000">
                          <a:effectLst/>
                        </a:rPr>
                        <a:t>Alares.</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ppm</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406,47</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322,6</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481,07</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Alcalinidad en el agua residual </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229181638"/>
                  </a:ext>
                </a:extLst>
              </a:tr>
              <a:tr h="385236">
                <a:tc>
                  <a:txBody>
                    <a:bodyPr/>
                    <a:lstStyle/>
                    <a:p>
                      <a:pPr algn="just">
                        <a:lnSpc>
                          <a:spcPct val="150000"/>
                        </a:lnSpc>
                        <a:spcAft>
                          <a:spcPts val="0"/>
                        </a:spcAft>
                      </a:pPr>
                      <a:r>
                        <a:rPr lang="es-ES_tradnl" sz="1000">
                          <a:effectLst/>
                        </a:rPr>
                        <a:t>hFTeSS</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ppm</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225,011</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74,3</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338,41</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Humedad de la fracción turba a la entrada del secador con sal</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731887777"/>
                  </a:ext>
                </a:extLst>
              </a:tr>
              <a:tr h="385236">
                <a:tc>
                  <a:txBody>
                    <a:bodyPr/>
                    <a:lstStyle/>
                    <a:p>
                      <a:pPr algn="just">
                        <a:lnSpc>
                          <a:spcPct val="150000"/>
                        </a:lnSpc>
                        <a:spcAft>
                          <a:spcPts val="0"/>
                        </a:spcAft>
                      </a:pPr>
                      <a:r>
                        <a:rPr lang="es-ES_tradnl" sz="1000">
                          <a:effectLst/>
                        </a:rPr>
                        <a:t>hFTsSS</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ppm</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102,284</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64,37</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139,25</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Humedad de la fracción turba a la salida del secador con sal</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1719525666"/>
                  </a:ext>
                </a:extLst>
              </a:tr>
              <a:tr h="385236">
                <a:tc>
                  <a:txBody>
                    <a:bodyPr/>
                    <a:lstStyle/>
                    <a:p>
                      <a:pPr algn="just">
                        <a:lnSpc>
                          <a:spcPct val="150000"/>
                        </a:lnSpc>
                        <a:spcAft>
                          <a:spcPts val="0"/>
                        </a:spcAft>
                      </a:pPr>
                      <a:r>
                        <a:rPr lang="es-ES_tradnl" sz="1000">
                          <a:effectLst/>
                        </a:rPr>
                        <a:t>cFTeFA</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kgHC/kgtotal</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0,991</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0,983</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0,9925</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Composición de la fracción turbo a la entrada del filtro con arcilla</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2134410051"/>
                  </a:ext>
                </a:extLst>
              </a:tr>
              <a:tr h="385236">
                <a:tc>
                  <a:txBody>
                    <a:bodyPr/>
                    <a:lstStyle/>
                    <a:p>
                      <a:pPr algn="just">
                        <a:lnSpc>
                          <a:spcPct val="150000"/>
                        </a:lnSpc>
                        <a:spcAft>
                          <a:spcPts val="0"/>
                        </a:spcAft>
                      </a:pPr>
                      <a:r>
                        <a:rPr lang="es-ES_tradnl" sz="1000">
                          <a:effectLst/>
                        </a:rPr>
                        <a:t>cFTsFA</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kgHC/kgtotal</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0,9915</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dirty="0">
                          <a:effectLst/>
                        </a:rPr>
                        <a:t>0,989</a:t>
                      </a:r>
                      <a:endParaRPr lang="es-MX"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a:effectLst/>
                        </a:rPr>
                        <a:t>0,999</a:t>
                      </a:r>
                      <a:endParaRPr lang="es-MX" sz="100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tc>
                  <a:txBody>
                    <a:bodyPr/>
                    <a:lstStyle/>
                    <a:p>
                      <a:pPr algn="just">
                        <a:lnSpc>
                          <a:spcPct val="150000"/>
                        </a:lnSpc>
                        <a:spcAft>
                          <a:spcPts val="0"/>
                        </a:spcAft>
                      </a:pPr>
                      <a:r>
                        <a:rPr lang="es-ES_tradnl" sz="1000" dirty="0">
                          <a:effectLst/>
                        </a:rPr>
                        <a:t>Composición de la fracción turbo a la salida del filtro con arcilla</a:t>
                      </a:r>
                      <a:endParaRPr lang="es-MX"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5626" marR="55626" marT="0" marB="0"/>
                </a:tc>
                <a:extLst>
                  <a:ext uri="{0D108BD9-81ED-4DB2-BD59-A6C34878D82A}">
                    <a16:rowId xmlns:a16="http://schemas.microsoft.com/office/drawing/2014/main" val="4182051454"/>
                  </a:ext>
                </a:extLst>
              </a:tr>
            </a:tbl>
          </a:graphicData>
        </a:graphic>
      </p:graphicFrame>
      <p:sp>
        <p:nvSpPr>
          <p:cNvPr id="8" name="CuadroTexto 7">
            <a:extLst>
              <a:ext uri="{FF2B5EF4-FFF2-40B4-BE49-F238E27FC236}">
                <a16:creationId xmlns:a16="http://schemas.microsoft.com/office/drawing/2014/main" id="{946035E7-7A16-4A2D-9CC6-2286508EE84F}"/>
              </a:ext>
            </a:extLst>
          </p:cNvPr>
          <p:cNvSpPr txBox="1"/>
          <p:nvPr/>
        </p:nvSpPr>
        <p:spPr>
          <a:xfrm>
            <a:off x="3446620" y="1838325"/>
            <a:ext cx="3362325" cy="369332"/>
          </a:xfrm>
          <a:prstGeom prst="rect">
            <a:avLst/>
          </a:prstGeom>
          <a:noFill/>
        </p:spPr>
        <p:txBody>
          <a:bodyPr wrap="square" rtlCol="0">
            <a:spAutoFit/>
          </a:bodyPr>
          <a:lstStyle/>
          <a:p>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Parámetros de entrada</a:t>
            </a:r>
          </a:p>
        </p:txBody>
      </p:sp>
    </p:spTree>
    <p:extLst>
      <p:ext uri="{BB962C8B-B14F-4D97-AF65-F5344CB8AC3E}">
        <p14:creationId xmlns:p14="http://schemas.microsoft.com/office/powerpoint/2010/main" val="1128126832"/>
      </p:ext>
    </p:extLst>
  </p:cSld>
  <p:clrMapOvr>
    <a:masterClrMapping/>
  </p:clrMapOvr>
</p:sld>
</file>

<file path=ppt/theme/theme1.xml><?xml version="1.0" encoding="utf-8"?>
<a:theme xmlns:a="http://schemas.openxmlformats.org/drawingml/2006/main" name="Retrospecció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780</TotalTime>
  <Words>3549</Words>
  <Application>Microsoft Office PowerPoint</Application>
  <PresentationFormat>Panorámica</PresentationFormat>
  <Paragraphs>1088</Paragraphs>
  <Slides>31</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Cambria Math</vt:lpstr>
      <vt:lpstr>Times New Roman</vt:lpstr>
      <vt:lpstr>Wingdings</vt:lpstr>
      <vt:lpstr>Retrospección</vt:lpstr>
      <vt:lpstr>Disminución de la concentración de hidróxido de sodio para disminuir el impacto en la bahía de Cienfuegos </vt:lpstr>
      <vt:lpstr>Introducción</vt:lpstr>
      <vt:lpstr>Presentación de PowerPoint</vt:lpstr>
      <vt:lpstr>Presentación de PowerPoint</vt:lpstr>
      <vt:lpstr>Diagnóstico del proceso en estudio</vt:lpstr>
      <vt:lpstr>Análisis de Ciclo de Vida (ACV)</vt:lpstr>
      <vt:lpstr>Análisis de Ciclo de Vida (ACV)</vt:lpstr>
      <vt:lpstr>Análisis de Ciclo de Vida (ACV)</vt:lpstr>
      <vt:lpstr>Análisis de Ciclo de Vida (ACV)</vt:lpstr>
      <vt:lpstr>Análisis de Ciclo de Vida (ACV)</vt:lpstr>
      <vt:lpstr>Presentación de PowerPoint</vt:lpstr>
      <vt:lpstr>Presentación de PowerPoint</vt:lpstr>
      <vt:lpstr>Presentación de PowerPoint</vt:lpstr>
      <vt:lpstr>Obtención de datos experimentales </vt:lpstr>
      <vt:lpstr>Obtención de datos experimentales </vt:lpstr>
      <vt:lpstr>Cinética de las reacciones de neutralización </vt:lpstr>
      <vt:lpstr>Cinética de las reacciones de neutralización </vt:lpstr>
      <vt:lpstr>Cinética de las reacciones de neutralización </vt:lpstr>
      <vt:lpstr>Definición de las funciones objetivos</vt:lpstr>
      <vt:lpstr>PRIMERA FUNCIÓN</vt:lpstr>
      <vt:lpstr>SEGUNDA FUNCIÓN</vt:lpstr>
      <vt:lpstr>TERCERA FUNCIÓN</vt:lpstr>
      <vt:lpstr>CUARTA FUNCIÓN</vt:lpstr>
      <vt:lpstr>OPTIMIZACIÓN EN MATLAB®</vt:lpstr>
      <vt:lpstr>RESULTADOS DE LA OPTIMIZACIÓN</vt:lpstr>
      <vt:lpstr>EVALUACIÓN DE LOS RESULTADOS</vt:lpstr>
      <vt:lpstr>EVALUACIÓN DE LOS RESULTADOS</vt:lpstr>
      <vt:lpstr>CONCLUSIONES</vt:lpstr>
      <vt:lpstr>CONCLUSIONES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dc:title>
  <dc:creator>Merlyn</dc:creator>
  <cp:lastModifiedBy>Nancy Lopez Bello</cp:lastModifiedBy>
  <cp:revision>76</cp:revision>
  <dcterms:created xsi:type="dcterms:W3CDTF">2021-07-07T14:27:32Z</dcterms:created>
  <dcterms:modified xsi:type="dcterms:W3CDTF">2021-11-09T14:12:20Z</dcterms:modified>
</cp:coreProperties>
</file>