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varScale="1">
        <p:scale>
          <a:sx n="16" d="100"/>
          <a:sy n="16" d="100"/>
        </p:scale>
        <p:origin x="2538" y="60"/>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11/11/2021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11/11/2021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flipV="1">
            <a:off x="1218439" y="1971399"/>
            <a:ext cx="8006772" cy="229973"/>
          </a:xfrm>
        </p:spPr>
        <p:txBody>
          <a:bodyPr/>
          <a:lstStyle/>
          <a:p>
            <a:endParaRPr lang="en-US"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150850" y="10015255"/>
            <a:ext cx="9376061" cy="8684780"/>
          </a:xfrm>
        </p:spPr>
        <p:txBody>
          <a:bodyPr/>
          <a:lstStyle/>
          <a:p>
            <a:pPr marL="914400" indent="-914400">
              <a:buAutoNum type="arabicPeriod"/>
            </a:pPr>
            <a:r>
              <a:rPr lang="en-US" sz="5400" dirty="0" smtClean="0"/>
              <a:t>INTRODUCTION </a:t>
            </a:r>
            <a:r>
              <a:rPr lang="en-US" sz="5400" dirty="0" smtClean="0"/>
              <a:t>(</a:t>
            </a:r>
            <a:r>
              <a:rPr lang="en-US" sz="5400" dirty="0" smtClean="0"/>
              <a:t>OBJECTIVES</a:t>
            </a:r>
          </a:p>
          <a:p>
            <a:pPr marL="914400" indent="-914400" algn="l">
              <a:buAutoNum type="arabicPeriod"/>
            </a:pPr>
            <a:r>
              <a:rPr lang="en-US" sz="4000" dirty="0" smtClean="0"/>
              <a:t>The conception</a:t>
            </a:r>
            <a:r>
              <a:rPr lang="en-US" sz="4000" dirty="0" smtClean="0"/>
              <a:t>) of the new Cuban university implements new ways of acces</a:t>
            </a:r>
            <a:r>
              <a:rPr lang="en-US" sz="4000" dirty="0" smtClean="0"/>
              <a:t>s to this level like the short term  university studies </a:t>
            </a:r>
            <a:r>
              <a:rPr lang="en-US" sz="4000" dirty="0" err="1" smtClean="0"/>
              <a:t>wich</a:t>
            </a:r>
            <a:r>
              <a:rPr lang="en-US" sz="4000" dirty="0" smtClean="0"/>
              <a:t> forms a technician with better in a term between 2 or three years.</a:t>
            </a:r>
          </a:p>
          <a:p>
            <a:pPr marL="914400" indent="-914400" algn="l">
              <a:buAutoNum type="arabicPeriod"/>
            </a:pPr>
            <a:r>
              <a:rPr lang="en-US" sz="4000" dirty="0" smtClean="0"/>
              <a:t>Taking into account- a low </a:t>
            </a:r>
            <a:r>
              <a:rPr lang="en-US" sz="4000" dirty="0" err="1" smtClean="0"/>
              <a:t>lknowlwdge</a:t>
            </a:r>
            <a:endParaRPr lang="en-US" sz="4000" dirty="0" smtClean="0"/>
          </a:p>
          <a:p>
            <a:pPr marL="514350" indent="-514350" algn="l">
              <a:buFont typeface="Arial" pitchFamily="34" charset="0"/>
              <a:buAutoNum type="arabicPeriod"/>
            </a:pPr>
            <a:r>
              <a:rPr lang="en-US" sz="4000" dirty="0"/>
              <a:t>of </a:t>
            </a:r>
            <a:r>
              <a:rPr lang="en-US" sz="4000" dirty="0" err="1"/>
              <a:t>Josè</a:t>
            </a:r>
            <a:r>
              <a:rPr lang="en-US" sz="4000" dirty="0"/>
              <a:t> </a:t>
            </a:r>
            <a:r>
              <a:rPr lang="en-US" sz="4000" dirty="0" err="1"/>
              <a:t>Martì`s</a:t>
            </a:r>
            <a:r>
              <a:rPr lang="en-US" sz="4000" dirty="0"/>
              <a:t> work it was necessary contributing to strengthen the axiological education.</a:t>
            </a:r>
          </a:p>
          <a:p>
            <a:pPr marL="514350" indent="-514350" algn="l">
              <a:buAutoNum type="arabicPeriod"/>
            </a:pPr>
            <a:r>
              <a:rPr lang="en-US" sz="7200" dirty="0" smtClean="0"/>
              <a:t> </a:t>
            </a:r>
            <a:endParaRPr lang="en-US" sz="4000" dirty="0"/>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0" y="18309773"/>
            <a:ext cx="10096349" cy="2677230"/>
          </a:xfrm>
        </p:spPr>
        <p:txBody>
          <a:bodyPr/>
          <a:lstStyle/>
          <a:p>
            <a:r>
              <a:rPr lang="en-US" sz="5400" dirty="0" smtClean="0"/>
              <a:t>2. METHODOLOGY</a:t>
            </a:r>
            <a:endParaRPr lang="en-US" sz="5400" dirty="0"/>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11038942" y="6678934"/>
            <a:ext cx="10093752" cy="1617489"/>
          </a:xfrm>
        </p:spPr>
        <p:txBody>
          <a:bodyPr/>
          <a:lstStyle/>
          <a:p>
            <a:endParaRPr lang="en-US" sz="4400" dirty="0" smtClean="0"/>
          </a:p>
          <a:p>
            <a:r>
              <a:rPr lang="en-US" sz="4400" dirty="0" smtClean="0"/>
              <a:t>3</a:t>
            </a:r>
            <a:r>
              <a:rPr lang="en-US" sz="4400" dirty="0" smtClean="0"/>
              <a:t>. RESULTS AND DISCUSSION</a:t>
            </a:r>
            <a:endParaRPr lang="en-US" sz="4400" dirty="0"/>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1038942" y="8588821"/>
            <a:ext cx="8712098" cy="4997829"/>
          </a:xfrm>
        </p:spPr>
        <p:txBody>
          <a:bodyPr/>
          <a:lstStyle/>
          <a:p>
            <a:pPr lvl="0"/>
            <a:r>
              <a:rPr lang="en-US" sz="4000" dirty="0">
                <a:solidFill>
                  <a:srgbClr val="4472C4">
                    <a:lumMod val="50000"/>
                  </a:srgbClr>
                </a:solidFill>
              </a:rPr>
              <a:t>The </a:t>
            </a:r>
            <a:r>
              <a:rPr lang="en-US" sz="4000" dirty="0" err="1">
                <a:solidFill>
                  <a:srgbClr val="4472C4">
                    <a:lumMod val="50000"/>
                  </a:srgbClr>
                </a:solidFill>
              </a:rPr>
              <a:t>implement¡ation</a:t>
            </a:r>
            <a:r>
              <a:rPr lang="en-US" sz="4000" dirty="0">
                <a:solidFill>
                  <a:srgbClr val="4472C4">
                    <a:lumMod val="50000"/>
                  </a:srgbClr>
                </a:solidFill>
              </a:rPr>
              <a:t> of this work made </a:t>
            </a:r>
            <a:r>
              <a:rPr lang="en-US" sz="4400" dirty="0">
                <a:solidFill>
                  <a:srgbClr val="4472C4">
                    <a:lumMod val="50000"/>
                  </a:srgbClr>
                </a:solidFill>
              </a:rPr>
              <a:t>possible to increase the knowledge of José </a:t>
            </a:r>
            <a:r>
              <a:rPr lang="en-US" sz="4400" dirty="0" err="1">
                <a:solidFill>
                  <a:srgbClr val="4472C4">
                    <a:lumMod val="50000"/>
                  </a:srgbClr>
                </a:solidFill>
              </a:rPr>
              <a:t>Martì</a:t>
            </a:r>
            <a:r>
              <a:rPr lang="en-US" sz="4400" dirty="0">
                <a:solidFill>
                  <a:srgbClr val="4472C4">
                    <a:lumMod val="50000"/>
                  </a:srgbClr>
                </a:solidFill>
              </a:rPr>
              <a:t> `s work and to develop learning skills in several subjects besides the independence of the cognition, and also a better axiological formation.</a:t>
            </a:r>
            <a:endParaRPr lang="en-US" sz="4400" dirty="0">
              <a:solidFill>
                <a:srgbClr val="4472C4">
                  <a:lumMod val="50000"/>
                </a:srgbClr>
              </a:solidFill>
            </a:endParaRP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10842726" y="13323806"/>
            <a:ext cx="10090978" cy="958847"/>
          </a:xfrm>
        </p:spPr>
        <p:txBody>
          <a:bodyPr/>
          <a:lstStyle/>
          <a:p>
            <a:r>
              <a:rPr lang="en-US" sz="5400" dirty="0" smtClean="0"/>
              <a:t>4. CONCLUSIONS</a:t>
            </a:r>
            <a:endParaRPr lang="en-US" sz="5400" dirty="0"/>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842726" y="13648379"/>
            <a:ext cx="10094847" cy="12692243"/>
          </a:xfrm>
        </p:spPr>
        <p:txBody>
          <a:bodyPr/>
          <a:lstStyle/>
          <a:p>
            <a:r>
              <a:rPr lang="en-US" sz="6000" dirty="0" smtClean="0"/>
              <a:t>Results of  this work demonstrated the need of create  </a:t>
            </a:r>
            <a:r>
              <a:rPr lang="en-US" sz="6000" dirty="0" err="1" smtClean="0"/>
              <a:t>sistems</a:t>
            </a:r>
            <a:r>
              <a:rPr lang="en-US" sz="6000" dirty="0" smtClean="0"/>
              <a:t>  to increase the professional level of the students </a:t>
            </a:r>
            <a:r>
              <a:rPr lang="en-US" sz="6000" dirty="0" err="1" smtClean="0"/>
              <a:t>acoording</a:t>
            </a:r>
            <a:r>
              <a:rPr lang="en-US" sz="6000" dirty="0" smtClean="0"/>
              <a:t> their lacks and needs.</a:t>
            </a:r>
          </a:p>
          <a:p>
            <a:r>
              <a:rPr lang="en-US" sz="6000" dirty="0" smtClean="0"/>
              <a:t>Students must study deeply different subjects in order to be a person with a suitable political and ideological level according the values and the model of the society,</a:t>
            </a:r>
            <a:endParaRPr lang="en-US" sz="6000" dirty="0" smtClean="0"/>
          </a:p>
          <a:p>
            <a:endParaRPr lang="en-US" sz="6000" dirty="0"/>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0854419" y="26171482"/>
            <a:ext cx="10085926" cy="566030"/>
          </a:xfrm>
        </p:spPr>
        <p:txBody>
          <a:bodyPr/>
          <a:lstStyle/>
          <a:p>
            <a:endParaRPr lang="en-US" dirty="0"/>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0846595" y="26746720"/>
            <a:ext cx="10090978" cy="634878"/>
          </a:xfrm>
        </p:spPr>
        <p:txBody>
          <a:bodyPr/>
          <a:lstStyle/>
          <a:p>
            <a:endParaRPr lang="en-US"/>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40616" y="20116444"/>
            <a:ext cx="10102728" cy="1408211"/>
          </a:xfrm>
        </p:spPr>
        <p:txBody>
          <a:bodyPr/>
          <a:lstStyle/>
          <a:p>
            <a:r>
              <a:rPr lang="en-US" sz="6000" dirty="0" smtClean="0"/>
              <a:t>Methods and procedures.</a:t>
            </a:r>
          </a:p>
          <a:p>
            <a:r>
              <a:rPr lang="en-US" sz="6000" dirty="0" smtClean="0"/>
              <a:t>Interviews.</a:t>
            </a:r>
          </a:p>
          <a:p>
            <a:r>
              <a:rPr lang="en-US" sz="6000" dirty="0" smtClean="0"/>
              <a:t>Inquiries.</a:t>
            </a:r>
          </a:p>
          <a:p>
            <a:r>
              <a:rPr lang="en-US" sz="6000" dirty="0" smtClean="0"/>
              <a:t>Bibliographic </a:t>
            </a:r>
            <a:r>
              <a:rPr lang="en-US" sz="6000" dirty="0" err="1" smtClean="0"/>
              <a:t>revew</a:t>
            </a:r>
            <a:r>
              <a:rPr lang="en-US" sz="6000" dirty="0" smtClean="0"/>
              <a:t>.</a:t>
            </a:r>
          </a:p>
          <a:p>
            <a:r>
              <a:rPr lang="en-US" sz="6000" dirty="0" smtClean="0"/>
              <a:t>Pedagogical tests.</a:t>
            </a:r>
          </a:p>
          <a:p>
            <a:r>
              <a:rPr lang="en-US" sz="6000" dirty="0" err="1" smtClean="0"/>
              <a:t>Induction,deduction</a:t>
            </a:r>
            <a:r>
              <a:rPr lang="en-US" sz="6000" dirty="0" smtClean="0"/>
              <a:t>,</a:t>
            </a:r>
            <a:endParaRPr lang="en-US" sz="6000" dirty="0" smtClean="0"/>
          </a:p>
          <a:p>
            <a:endParaRPr lang="en-US" sz="6000" dirty="0"/>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3806497"/>
            <a:ext cx="15608232" cy="769233"/>
          </a:xfrm>
        </p:spPr>
        <p:txBody>
          <a:bodyPr/>
          <a:lstStyle/>
          <a:p>
            <a:r>
              <a:rPr lang="en-US" dirty="0" smtClean="0"/>
              <a:t>Authors</a:t>
            </a:r>
            <a:endParaRPr lang="en-US"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445136" y="2922329"/>
            <a:ext cx="16564970" cy="884168"/>
          </a:xfrm>
        </p:spPr>
        <p:txBody>
          <a:bodyPr>
            <a:normAutofit fontScale="25000" lnSpcReduction="20000"/>
          </a:bodyPr>
          <a:lstStyle/>
          <a:p>
            <a:pPr algn="l"/>
            <a:r>
              <a:rPr lang="es-ES" sz="16000" b="1" u="sng" dirty="0">
                <a:solidFill>
                  <a:srgbClr val="000000"/>
                </a:solidFill>
                <a:latin typeface="Times New Roman" panose="02020603050405020304" pitchFamily="18" charset="0"/>
                <a:ea typeface="Calibri" panose="020F0502020204030204" pitchFamily="34" charset="0"/>
              </a:rPr>
              <a:t>: </a:t>
            </a:r>
            <a:r>
              <a:rPr lang="es-ES" sz="16000" dirty="0">
                <a:solidFill>
                  <a:srgbClr val="000000"/>
                </a:solidFill>
                <a:latin typeface="Times New Roman" panose="02020603050405020304" pitchFamily="18" charset="0"/>
                <a:ea typeface="Calibri" panose="020F0502020204030204" pitchFamily="34" charset="0"/>
              </a:rPr>
              <a:t>THE TEXTS OF MARTI AND AXIOLOGICAL EDUCATION IN SHORT- TERM UNIVERSITY STUDENTS</a:t>
            </a:r>
            <a:r>
              <a:rPr lang="en-US" sz="16000" dirty="0" smtClean="0"/>
              <a:t>Insert </a:t>
            </a:r>
            <a:r>
              <a:rPr lang="en-US" sz="16000" dirty="0" smtClean="0"/>
              <a:t>Title of </a:t>
            </a:r>
            <a:r>
              <a:rPr lang="en-US" sz="16000" dirty="0" smtClean="0"/>
              <a:t>work</a:t>
            </a:r>
          </a:p>
          <a:p>
            <a:pPr algn="just">
              <a:lnSpc>
                <a:spcPct val="150000"/>
              </a:lnSpc>
              <a:spcAft>
                <a:spcPts val="0"/>
              </a:spcAft>
            </a:pPr>
            <a:endParaRPr lang="es-ES" sz="7200" i="1" dirty="0" smtClean="0">
              <a:latin typeface="Times New Roman" panose="02020603050405020304" pitchFamily="18" charset="0"/>
              <a:ea typeface="Times New Roman" panose="02020603050405020304" pitchFamily="18" charset="0"/>
            </a:endParaRPr>
          </a:p>
          <a:p>
            <a:pPr algn="just">
              <a:lnSpc>
                <a:spcPct val="150000"/>
              </a:lnSpc>
              <a:spcAft>
                <a:spcPts val="0"/>
              </a:spcAft>
            </a:pPr>
            <a:endParaRPr lang="es-ES" sz="7200" i="1" dirty="0">
              <a:latin typeface="Times New Roman" panose="02020603050405020304" pitchFamily="18" charset="0"/>
              <a:ea typeface="Times New Roman" panose="02020603050405020304" pitchFamily="18" charset="0"/>
            </a:endParaRPr>
          </a:p>
          <a:p>
            <a:pPr algn="just">
              <a:lnSpc>
                <a:spcPct val="150000"/>
              </a:lnSpc>
              <a:spcAft>
                <a:spcPts val="0"/>
              </a:spcAft>
            </a:pPr>
            <a:endParaRPr lang="es-ES" sz="7200" i="1"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sz="9600" i="1" dirty="0" smtClean="0">
                <a:latin typeface="Times New Roman" panose="02020603050405020304" pitchFamily="18" charset="0"/>
                <a:ea typeface="Times New Roman" panose="02020603050405020304" pitchFamily="18" charset="0"/>
              </a:rPr>
              <a:t>Msc</a:t>
            </a:r>
            <a:r>
              <a:rPr lang="es-ES" sz="9600" i="1" dirty="0">
                <a:latin typeface="Times New Roman" panose="02020603050405020304" pitchFamily="18" charset="0"/>
                <a:ea typeface="Times New Roman" panose="02020603050405020304" pitchFamily="18" charset="0"/>
              </a:rPr>
              <a:t>: </a:t>
            </a:r>
            <a:r>
              <a:rPr lang="es-ES" sz="9600" i="1" dirty="0" err="1">
                <a:latin typeface="Times New Roman" panose="02020603050405020304" pitchFamily="18" charset="0"/>
                <a:ea typeface="Times New Roman" panose="02020603050405020304" pitchFamily="18" charset="0"/>
              </a:rPr>
              <a:t>Ariannis</a:t>
            </a:r>
            <a:r>
              <a:rPr lang="es-ES" sz="9600" i="1" dirty="0">
                <a:latin typeface="Times New Roman" panose="02020603050405020304" pitchFamily="18" charset="0"/>
                <a:ea typeface="Times New Roman" panose="02020603050405020304" pitchFamily="18" charset="0"/>
              </a:rPr>
              <a:t> </a:t>
            </a:r>
            <a:r>
              <a:rPr lang="es-ES" sz="9600" i="1" dirty="0" err="1">
                <a:latin typeface="Times New Roman" panose="02020603050405020304" pitchFamily="18" charset="0"/>
                <a:ea typeface="Times New Roman" panose="02020603050405020304" pitchFamily="18" charset="0"/>
              </a:rPr>
              <a:t>Pelegrín</a:t>
            </a:r>
            <a:r>
              <a:rPr lang="es-ES" sz="9600" i="1" dirty="0">
                <a:latin typeface="Times New Roman" panose="02020603050405020304" pitchFamily="18" charset="0"/>
                <a:ea typeface="Times New Roman" panose="02020603050405020304" pitchFamily="18" charset="0"/>
              </a:rPr>
              <a:t> Estrada. (PI). Universidad de Oriente. CUM: Palma               Soriano. País: Cuba.apelegrin@uo.edu.cu. País: Cuba.</a:t>
            </a:r>
            <a:endParaRPr lang="es-ES" sz="96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sz="9600" i="1" dirty="0">
                <a:latin typeface="Times New Roman" panose="02020603050405020304" pitchFamily="18" charset="0"/>
                <a:ea typeface="Times New Roman" panose="02020603050405020304" pitchFamily="18" charset="0"/>
              </a:rPr>
              <a:t>       </a:t>
            </a:r>
            <a:r>
              <a:rPr lang="es-ES" sz="9600" i="1" dirty="0" smtClean="0">
                <a:latin typeface="Times New Roman" panose="02020603050405020304" pitchFamily="18" charset="0"/>
                <a:ea typeface="Times New Roman" panose="02020603050405020304" pitchFamily="18" charset="0"/>
              </a:rPr>
              <a:t>        </a:t>
            </a:r>
            <a:r>
              <a:rPr lang="es-ES" sz="9600" i="1" dirty="0">
                <a:latin typeface="Times New Roman" panose="02020603050405020304" pitchFamily="18" charset="0"/>
                <a:ea typeface="Times New Roman" panose="02020603050405020304" pitchFamily="18" charset="0"/>
              </a:rPr>
              <a:t>Lic.: Yelena Cremé Prieto. (PA). Universidad de </a:t>
            </a:r>
            <a:r>
              <a:rPr lang="es-ES" sz="9600" i="1" dirty="0" err="1">
                <a:latin typeface="Times New Roman" panose="02020603050405020304" pitchFamily="18" charset="0"/>
                <a:ea typeface="Times New Roman" panose="02020603050405020304" pitchFamily="18" charset="0"/>
              </a:rPr>
              <a:t>Oriente.CUM</a:t>
            </a:r>
            <a:r>
              <a:rPr lang="es-ES" sz="9600" i="1" dirty="0">
                <a:latin typeface="Times New Roman" panose="02020603050405020304" pitchFamily="18" charset="0"/>
                <a:ea typeface="Times New Roman" panose="02020603050405020304" pitchFamily="18" charset="0"/>
              </a:rPr>
              <a:t>: Palma                     Soriano.ycremé@uo.edu.cu. País: Cuba.</a:t>
            </a:r>
            <a:endParaRPr lang="es-ES" sz="96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sz="9600" i="1" dirty="0">
                <a:latin typeface="Times New Roman" panose="02020603050405020304" pitchFamily="18" charset="0"/>
                <a:ea typeface="Times New Roman" panose="02020603050405020304" pitchFamily="18" charset="0"/>
              </a:rPr>
              <a:t> </a:t>
            </a:r>
            <a:r>
              <a:rPr lang="es-ES" sz="9600" i="1" dirty="0" smtClean="0">
                <a:latin typeface="Times New Roman" panose="02020603050405020304" pitchFamily="18" charset="0"/>
                <a:ea typeface="Times New Roman" panose="02020603050405020304" pitchFamily="18" charset="0"/>
              </a:rPr>
              <a:t>        </a:t>
            </a:r>
            <a:r>
              <a:rPr lang="es-ES" sz="9600" i="1" dirty="0">
                <a:latin typeface="Times New Roman" panose="02020603050405020304" pitchFamily="18" charset="0"/>
                <a:ea typeface="Times New Roman" panose="02020603050405020304" pitchFamily="18" charset="0"/>
              </a:rPr>
              <a:t>Msc: Nalty León Maceo. (PA). Universidad de </a:t>
            </a:r>
            <a:r>
              <a:rPr lang="es-ES" sz="9600" i="1" dirty="0" err="1">
                <a:latin typeface="Times New Roman" panose="02020603050405020304" pitchFamily="18" charset="0"/>
                <a:ea typeface="Times New Roman" panose="02020603050405020304" pitchFamily="18" charset="0"/>
              </a:rPr>
              <a:t>Oriente.CUM</a:t>
            </a:r>
            <a:r>
              <a:rPr lang="es-ES" sz="9600" i="1" dirty="0">
                <a:latin typeface="Times New Roman" panose="02020603050405020304" pitchFamily="18" charset="0"/>
                <a:ea typeface="Times New Roman" panose="02020603050405020304" pitchFamily="18" charset="0"/>
              </a:rPr>
              <a:t>: Palma Soriano. Santiago de Cuba. Cuba.                  </a:t>
            </a:r>
            <a:endParaRPr lang="es-ES" sz="96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sz="9600" dirty="0">
                <a:latin typeface="Times New Roman" panose="02020603050405020304" pitchFamily="18" charset="0"/>
                <a:ea typeface="Times New Roman" panose="02020603050405020304" pitchFamily="18" charset="0"/>
              </a:rPr>
              <a:t> </a:t>
            </a:r>
          </a:p>
          <a:p>
            <a:endParaRPr lang="en-US" sz="9600" dirty="0"/>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1224028"/>
            <a:ext cx="15608232" cy="1421440"/>
          </a:xfrm>
        </p:spPr>
        <p:txBody>
          <a:bodyPr>
            <a:normAutofit lnSpcReduction="10000"/>
          </a:bodyPr>
          <a:lstStyle/>
          <a:p>
            <a:r>
              <a:rPr lang="en-US" dirty="0" smtClean="0"/>
              <a:t>Insert Symposium </a:t>
            </a:r>
            <a:r>
              <a:rPr lang="en-US" sz="7200" dirty="0" smtClean="0"/>
              <a:t>Title</a:t>
            </a:r>
            <a:endParaRPr lang="en-US" sz="7200" dirty="0"/>
          </a:p>
        </p:txBody>
      </p:sp>
      <p:pic>
        <p:nvPicPr>
          <p:cNvPr id="15" name="Picture 7">
            <a:extLst>
              <a:ext uri="{FF2B5EF4-FFF2-40B4-BE49-F238E27FC236}">
                <a16:creationId xmlns:a16="http://schemas.microsoft.com/office/drawing/2014/main" id="{2FFC4E95-5061-45A6-B719-057AACD396AA}"/>
              </a:ext>
            </a:extLst>
          </p:cNvPr>
          <p:cNvPicPr>
            <a:picLocks noChangeAspect="1"/>
          </p:cNvPicPr>
          <p:nvPr/>
        </p:nvPicPr>
        <p:blipFill>
          <a:blip r:embed="rId3"/>
          <a:srcRect/>
          <a:stretch>
            <a:fillRect/>
          </a:stretch>
        </p:blipFill>
        <p:spPr>
          <a:xfrm rot="10800000">
            <a:off x="344748" y="28494764"/>
            <a:ext cx="21388388" cy="1819388"/>
          </a:xfrm>
          <a:prstGeom prst="rect">
            <a:avLst/>
          </a:prstGeom>
        </p:spPr>
      </p:pic>
      <p:grpSp>
        <p:nvGrpSpPr>
          <p:cNvPr id="16" name="Group 3">
            <a:extLst>
              <a:ext uri="{FF2B5EF4-FFF2-40B4-BE49-F238E27FC236}">
                <a16:creationId xmlns:a16="http://schemas.microsoft.com/office/drawing/2014/main" id="{EA0D8D45-809D-448B-8571-EBD19AB92D87}"/>
              </a:ext>
            </a:extLst>
          </p:cNvPr>
          <p:cNvGrpSpPr/>
          <p:nvPr/>
        </p:nvGrpSpPr>
        <p:grpSpPr>
          <a:xfrm>
            <a:off x="597160" y="1318621"/>
            <a:ext cx="1781122" cy="2903544"/>
            <a:chOff x="0" y="0"/>
            <a:chExt cx="2374829" cy="3871392"/>
          </a:xfrm>
        </p:grpSpPr>
        <p:pic>
          <p:nvPicPr>
            <p:cNvPr id="17" name="Picture 4">
              <a:extLst>
                <a:ext uri="{FF2B5EF4-FFF2-40B4-BE49-F238E27FC236}">
                  <a16:creationId xmlns:a16="http://schemas.microsoft.com/office/drawing/2014/main" id="{A1BB4E84-6C95-42E9-980E-D713A8ECE423}"/>
                </a:ext>
              </a:extLst>
            </p:cNvPr>
            <p:cNvPicPr>
              <a:picLocks noChangeAspect="1"/>
            </p:cNvPicPr>
            <p:nvPr/>
          </p:nvPicPr>
          <p:blipFill>
            <a:blip r:embed="rId4"/>
            <a:srcRect/>
            <a:stretch>
              <a:fillRect/>
            </a:stretch>
          </p:blipFill>
          <p:spPr>
            <a:xfrm>
              <a:off x="131292" y="0"/>
              <a:ext cx="2112245" cy="2702332"/>
            </a:xfrm>
            <a:prstGeom prst="rect">
              <a:avLst/>
            </a:prstGeom>
          </p:spPr>
        </p:pic>
        <p:sp>
          <p:nvSpPr>
            <p:cNvPr id="18" name="TextBox 5">
              <a:extLst>
                <a:ext uri="{FF2B5EF4-FFF2-40B4-BE49-F238E27FC236}">
                  <a16:creationId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dirty="0">
                  <a:solidFill>
                    <a:srgbClr val="013399"/>
                  </a:solidFill>
                  <a:latin typeface="Code Pro Bold"/>
                </a:rPr>
                <a:t>2021</a:t>
              </a:r>
            </a:p>
          </p:txBody>
        </p:sp>
        <p:sp>
          <p:nvSpPr>
            <p:cNvPr id="19" name="TextBox 6">
              <a:extLst>
                <a:ext uri="{FF2B5EF4-FFF2-40B4-BE49-F238E27FC236}">
                  <a16:creationId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20" name="Picture 7">
            <a:extLst>
              <a:ext uri="{FF2B5EF4-FFF2-40B4-BE49-F238E27FC236}">
                <a16:creationId xmlns:a16="http://schemas.microsoft.com/office/drawing/2014/main" id="{95290901-B4D3-4064-85F4-DAE18FE7A3DA}"/>
              </a:ext>
            </a:extLst>
          </p:cNvPr>
          <p:cNvPicPr>
            <a:picLocks noChangeAspect="1"/>
          </p:cNvPicPr>
          <p:nvPr/>
        </p:nvPicPr>
        <p:blipFill>
          <a:blip r:embed="rId3"/>
          <a:srcRect/>
          <a:stretch>
            <a:fillRect/>
          </a:stretch>
        </p:blipFill>
        <p:spPr>
          <a:xfrm>
            <a:off x="-150850" y="-182237"/>
            <a:ext cx="21388388" cy="1199515"/>
          </a:xfrm>
          <a:prstGeom prst="rect">
            <a:avLst/>
          </a:prstGeom>
        </p:spPr>
      </p:pic>
      <p:sp>
        <p:nvSpPr>
          <p:cNvPr id="21" name="Text Placeholder 32">
            <a:extLst>
              <a:ext uri="{FF2B5EF4-FFF2-40B4-BE49-F238E27FC236}">
                <a16:creationId xmlns:a16="http://schemas.microsoft.com/office/drawing/2014/main" id="{B987F76A-25E5-8F4D-A08D-EFFBEAFC4DDD}"/>
              </a:ext>
            </a:extLst>
          </p:cNvPr>
          <p:cNvSpPr txBox="1">
            <a:spLocks/>
          </p:cNvSpPr>
          <p:nvPr/>
        </p:nvSpPr>
        <p:spPr>
          <a:xfrm>
            <a:off x="2279813" y="25954776"/>
            <a:ext cx="20275275"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REFERENCES</a:t>
            </a:r>
            <a:endParaRPr lang="en-US" dirty="0"/>
          </a:p>
        </p:txBody>
      </p:sp>
      <p:sp>
        <p:nvSpPr>
          <p:cNvPr id="2" name="1 CuadroTexto"/>
          <p:cNvSpPr txBox="1"/>
          <p:nvPr/>
        </p:nvSpPr>
        <p:spPr>
          <a:xfrm rot="10800000" flipV="1">
            <a:off x="449463" y="21094262"/>
            <a:ext cx="20490883" cy="400110"/>
          </a:xfrm>
          <a:prstGeom prst="rect">
            <a:avLst/>
          </a:prstGeom>
          <a:noFill/>
        </p:spPr>
        <p:txBody>
          <a:bodyPr wrap="square" rtlCol="0">
            <a:spAutoFit/>
          </a:bodyPr>
          <a:lstStyle/>
          <a:p>
            <a:r>
              <a:rPr lang="es-DO" sz="2000" dirty="0" smtClean="0">
                <a:latin typeface="Times New Roman" panose="02020603050405020304" pitchFamily="18" charset="0"/>
                <a:cs typeface="Times New Roman" panose="02020603050405020304" pitchFamily="18" charset="0"/>
              </a:rPr>
              <a:t>INSERT REFERENCES</a:t>
            </a:r>
            <a:endParaRPr lang="es-D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1503</TotalTime>
  <Words>279</Words>
  <Application>Microsoft Office PowerPoint</Application>
  <PresentationFormat>Personalizado</PresentationFormat>
  <Paragraphs>33</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Code Pro Bold</vt:lpstr>
      <vt:lpstr>Cooper Hewitt Bold</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Yelena</cp:lastModifiedBy>
  <cp:revision>45</cp:revision>
  <dcterms:created xsi:type="dcterms:W3CDTF">2012-02-10T00:21:22Z</dcterms:created>
  <dcterms:modified xsi:type="dcterms:W3CDTF">2021-11-12T12:02:51Z</dcterms:modified>
  <cp:category>Research poster templates</cp:category>
</cp:coreProperties>
</file>