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3178" autoAdjust="0"/>
  </p:normalViewPr>
  <p:slideViewPr>
    <p:cSldViewPr snapToGrid="0" snapToObjects="1" showGuides="1">
      <p:cViewPr>
        <p:scale>
          <a:sx n="62" d="100"/>
          <a:sy n="62" d="100"/>
        </p:scale>
        <p:origin x="797" y="96"/>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11/9/2021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7829373"/>
          </a:xfrm>
        </p:spPr>
        <p:txBody>
          <a:bodyPr/>
          <a:lstStyle/>
          <a:p>
            <a:pPr algn="just"/>
            <a:r>
              <a:rPr lang="es-ES" dirty="0"/>
              <a:t>La Empresa Agroforestal Macurijes, de Pinar del Río, Cuba, es una empresa de la industria forestal, con uno de los más grandes aserraderos de la provincia y una elevada producción de madera al año. Durante el proceso productivo de la industria de transformación de la madera se generan entre 45 y 65 % de residuos por tonelada de madera procesada (Vega y col., 2019). Actualmente la Empresa no cuenta con un manejo adecuado de estos residuos, por lo que solo una parte se reutiliza y el resto se encuentra abandonado al aire libre a la espera de su descomposición.</a:t>
            </a:r>
          </a:p>
          <a:p>
            <a:pPr algn="just"/>
            <a:r>
              <a:rPr lang="es-ES" dirty="0"/>
              <a:t>Existen estudios que señalan el potencial del uso de residuos de la industria forestal para la generación de energía (Ayala-</a:t>
            </a:r>
            <a:r>
              <a:rPr lang="es-ES" dirty="0" err="1"/>
              <a:t>Mendivil</a:t>
            </a:r>
            <a:r>
              <a:rPr lang="es-ES" dirty="0"/>
              <a:t> y Sandoval, 2018; </a:t>
            </a:r>
            <a:r>
              <a:rPr lang="es-ES" dirty="0" err="1"/>
              <a:t>McKechnie</a:t>
            </a:r>
            <a:r>
              <a:rPr lang="es-ES" dirty="0"/>
              <a:t> y col., 2011; Vega y col., 2019; </a:t>
            </a:r>
            <a:r>
              <a:rPr lang="es-ES" dirty="0" err="1"/>
              <a:t>Zahraee</a:t>
            </a:r>
            <a:r>
              <a:rPr lang="es-ES" dirty="0"/>
              <a:t> y col., 2020). La fabricación de pellets de madera es una de las mejores alternativas que se pueden encontrar en la actualidad (Miranda y col., 2009). El uso de este biocombustible tiene una serie de ventajas: mayor poder calorífico, bajo contenido de humedad, fácil manipulación y genera menor cantidad de residuos (cenizas), es una energía renovable, de bajas emisiones (neutro en CO</a:t>
            </a:r>
            <a:r>
              <a:rPr lang="es-ES" sz="1200" dirty="0"/>
              <a:t>2</a:t>
            </a:r>
            <a:r>
              <a:rPr lang="es-ES" dirty="0"/>
              <a:t>) y son fabricados a partir de residuos forestales valorizándolos energéticamente.</a:t>
            </a:r>
          </a:p>
          <a:p>
            <a:pPr algn="just"/>
            <a:r>
              <a:rPr lang="es-ES" dirty="0"/>
              <a:t>En el caso de la provincia de Pinar del Río, no se ha encontrado información referente a este mercado, pero existe una gran disponibilidad de materia prima para la fabricación de pellets. Por tanto, la investigación en cuestión se relaciona con el estudio de una oportunidad de negocio en cuanto a la producción y comercialización de pellets de madera, partiendo de un análisis técnico-económico que justifique la creación de una planta de producción de pellets, con el fin de entregar al mercado una alternativa amigable con el medio ambiente, eficiente y económica. Se pretende por lo tanto brindarle a la Empresa una propuesta de solución para el manejo adecuado de los residuos que se producen en sus instalaciones, a través de la obtención de pellets de alta calidad, los cuales serán destinados a la exportación.</a:t>
            </a:r>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8998924"/>
          </a:xfrm>
        </p:spPr>
        <p:txBody>
          <a:bodyPr/>
          <a:lstStyle/>
          <a:p>
            <a:pPr algn="just"/>
            <a:r>
              <a:rPr lang="es-ES" b="1" u="sng" dirty="0"/>
              <a:t>Estudio de mercado:</a:t>
            </a:r>
            <a:r>
              <a:rPr lang="es-ES" dirty="0"/>
              <a:t> El consumo global está concentrado en Europa con alrededor de tres cuartas partes del total. Es también el continente con la mayor brecha entre producción interna y demanda, al contrario de lo que pasa en América del Norte, donde se produce más de tres veces lo que se consume. Se considera que, siempre que cumpla con las normas de calidad establecidas a nivel mundial, nuestro producto tiene una alta probabilidad de ser aceptado en el mercado internacional.</a:t>
            </a:r>
          </a:p>
          <a:p>
            <a:pPr algn="just"/>
            <a:r>
              <a:rPr lang="es-ES" b="1" u="sng" dirty="0"/>
              <a:t>Estudio técnico:</a:t>
            </a:r>
            <a:r>
              <a:rPr lang="es-ES" dirty="0"/>
              <a:t> Al no contar con un proveedor dentro del país, se decidió elegir a la empresa </a:t>
            </a:r>
            <a:r>
              <a:rPr lang="es-ES" dirty="0" err="1"/>
              <a:t>Bio</a:t>
            </a:r>
            <a:r>
              <a:rPr lang="es-ES" dirty="0"/>
              <a:t> Ebro de España que entrega una planta en funcionamiento a un costo razonable en comparación con las demás y con una capacidad de funcionamiento acorde a la establecida por la Empresa. </a:t>
            </a:r>
          </a:p>
          <a:p>
            <a:pPr algn="just"/>
            <a:r>
              <a:rPr lang="es-ES" b="1" u="sng" dirty="0"/>
              <a:t>Estudio económico: </a:t>
            </a:r>
          </a:p>
          <a:p>
            <a:pPr algn="just"/>
            <a:r>
              <a:rPr lang="es-ES" dirty="0"/>
              <a:t>•Ingresos: 10 368 t/año * 5 800 CUP/t = 60 134 400 CUP/año</a:t>
            </a:r>
          </a:p>
          <a:p>
            <a:pPr algn="just"/>
            <a:r>
              <a:rPr lang="es-ES" dirty="0"/>
              <a:t>•Gastos: </a:t>
            </a:r>
          </a:p>
          <a:p>
            <a:pPr algn="just"/>
            <a:r>
              <a:rPr lang="es-ES" dirty="0"/>
              <a:t>Costos de inversión inicial 13 593 750 CUP (Los costos de compra, montaje, instalación y puesta en marcha de la maquinaria igual a 375 000 € (10 875 000 CUP). Los costos asociados a la infraestructura, igual a 2 718 750 CUP).</a:t>
            </a:r>
          </a:p>
          <a:p>
            <a:pPr algn="just"/>
            <a:r>
              <a:rPr lang="es-ES" dirty="0"/>
              <a:t>Costos operacionales 18 306 900 CUP/año (Mantenimiento 1 087 500 CUP/año; Materia prima 1 658 880 CUP/año; Mano de obra 699 720 CUP/año; Suministro eléctrico 14 860 800 CUP/año).</a:t>
            </a:r>
          </a:p>
          <a:p>
            <a:pPr algn="just"/>
            <a:r>
              <a:rPr lang="es-ES" dirty="0"/>
              <a:t>Restando los gastos por costos operacionales de los ingresos por ventas, se obtendrá un beneficio anual de 41 827 500 CUP/año, por lo que en 4 meses se amortizaría la inversión inicial.</a:t>
            </a:r>
          </a:p>
          <a:p>
            <a:pPr algn="just"/>
            <a:endParaRPr lang="es-ES" dirty="0"/>
          </a:p>
          <a:p>
            <a:pPr algn="just"/>
            <a:endParaRPr lang="es-ES" dirty="0"/>
          </a:p>
          <a:p>
            <a:pPr algn="just"/>
            <a:endParaRPr lang="es-ES" dirty="0"/>
          </a:p>
          <a:p>
            <a:pPr algn="just"/>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5921159"/>
          </a:xfrm>
        </p:spPr>
        <p:txBody>
          <a:bodyPr/>
          <a:lstStyle/>
          <a:p>
            <a:pPr algn="just"/>
            <a:r>
              <a:rPr lang="es-ES" dirty="0"/>
              <a:t>Luego de realizados los estudios de mercado, técnico y económico se puede concluir: </a:t>
            </a:r>
          </a:p>
          <a:p>
            <a:pPr algn="just"/>
            <a:r>
              <a:rPr lang="es-ES" dirty="0"/>
              <a:t>•Los pellets de madera son una forma eficiente de aprovechar los residuos forestales que se generan en la Empresa, con lo cual se cierra el ciclo de producción en la industria generando cero desperdicios.</a:t>
            </a:r>
          </a:p>
          <a:p>
            <a:pPr algn="just"/>
            <a:r>
              <a:rPr lang="es-ES" dirty="0"/>
              <a:t>•Es posible encontrar un comercio para el nuevo producto en el mercado internacional, principalmente en los países de Europa.</a:t>
            </a:r>
          </a:p>
          <a:p>
            <a:pPr algn="just"/>
            <a:r>
              <a:rPr lang="es-ES" dirty="0"/>
              <a:t>•Se necesita una inversión inicial para la compra, montaje, instalación y puesta en marcha de la planta de 13 593 750 CUP.</a:t>
            </a:r>
          </a:p>
          <a:p>
            <a:pPr algn="just"/>
            <a:r>
              <a:rPr lang="es-ES" dirty="0"/>
              <a:t>•Se obtiene un beneficio anual de 41 827 500 CUP/año, amortizándose la inversión inicial en 4 meses.</a:t>
            </a:r>
          </a:p>
          <a:p>
            <a:pPr algn="just"/>
            <a:r>
              <a:rPr lang="es-ES" dirty="0"/>
              <a:t>•En caso de que el precio de venta de los pellets disminuya un 30 % (4 060 CUP/t), debido a fluctuaciones en el mercado internacional, el beneficio mensual sería de 1 982 265 CUP/mes y el período de amortización ascendería a 7 meses. Mientras que si los costos de inversión se incrementan en un 30 % (17 671 875 CUP), por la necesidad de adquirir otros equipamientos o insumos, el período de amortización ascendería a 6 meses.</a:t>
            </a:r>
          </a:p>
          <a:p>
            <a:pPr algn="just"/>
            <a:r>
              <a:rPr lang="es-ES" dirty="0"/>
              <a:t>•Se puede apreciar claramente que las variables precio de venta e inversión inicial son las que generan mayor variación en el resultado final, siendo el precio de venta el más significativo.</a:t>
            </a:r>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297410" y="26272694"/>
            <a:ext cx="9881138" cy="566030"/>
          </a:xfrm>
        </p:spPr>
        <p:txBody>
          <a:bodyPr/>
          <a:lstStyle/>
          <a:p>
            <a:r>
              <a:rPr lang="en-US" dirty="0"/>
              <a:t>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3121158" y="26709045"/>
            <a:ext cx="6624939" cy="1735397"/>
          </a:xfrm>
        </p:spPr>
        <p:txBody>
          <a:bodyPr/>
          <a:lstStyle/>
          <a:p>
            <a:r>
              <a:rPr lang="en-US" dirty="0" err="1"/>
              <a:t>Yanet</a:t>
            </a:r>
            <a:r>
              <a:rPr lang="en-US" dirty="0"/>
              <a:t> Guerra Reyes. Universidad de Pinar del Rio, Cuba</a:t>
            </a:r>
          </a:p>
          <a:p>
            <a:r>
              <a:rPr lang="en-US" dirty="0"/>
              <a:t>Email: yanet06@upr.edu.cu</a:t>
            </a:r>
          </a:p>
          <a:p>
            <a:r>
              <a:rPr lang="en-US" dirty="0"/>
              <a:t>Einara Blanco Machin. Universidad de Concepción, Chile</a:t>
            </a:r>
          </a:p>
          <a:p>
            <a:r>
              <a:rPr lang="en-US" dirty="0"/>
              <a:t>Email: eblanco@udec.cl</a:t>
            </a:r>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8444926"/>
          </a:xfrm>
        </p:spPr>
        <p:txBody>
          <a:bodyPr/>
          <a:lstStyle/>
          <a:p>
            <a:pPr algn="just"/>
            <a:r>
              <a:rPr lang="es-ES" b="1" u="sng" dirty="0"/>
              <a:t>Estudio de mercado:</a:t>
            </a:r>
            <a:r>
              <a:rPr lang="es-ES" dirty="0"/>
              <a:t> Se analiza el comportamiento tanto del consumo como de la producción interna de países que ofrezcan oportunidades para el ingreso de productos importados y una posible participación en el mercado para una empresa cubana.</a:t>
            </a:r>
          </a:p>
          <a:p>
            <a:pPr algn="just"/>
            <a:r>
              <a:rPr lang="es-ES" b="1" u="sng" dirty="0"/>
              <a:t>Estudio técnico:</a:t>
            </a:r>
            <a:r>
              <a:rPr lang="es-ES" dirty="0"/>
              <a:t> La Empresa estima que su capacidad de producción debe ser de 10 000 t/año para incursionar en el mercado de pellets de madera. A partir de esta capacidad y considerando que la planta trabajará 288 días al año (24 días/mes), durante las 24 horas, se determina la capacidad de funcionamiento de la planta de 1,45 t/h, en función de la cual se selecciona la planta pelletizadora que se desea comprar.</a:t>
            </a:r>
          </a:p>
          <a:p>
            <a:pPr algn="just"/>
            <a:r>
              <a:rPr lang="es-ES" b="1" u="sng" dirty="0"/>
              <a:t>Estudio económico:</a:t>
            </a:r>
            <a:r>
              <a:rPr lang="es-ES" dirty="0"/>
              <a:t> Se recopilan los datos de ingresos, gastos, rendimiento de la planta y precios de compra-venta para establecer la viabilidad del proyecto a ejecutar. Todos los cálculos se realizan en pesos cubanos a una razón de un Euro por 29 CUP.</a:t>
            </a:r>
          </a:p>
          <a:p>
            <a:pPr algn="just"/>
            <a:r>
              <a:rPr lang="es-ES" dirty="0"/>
              <a:t>•Rendimiento de la planta: Producción de pellets = 1,5 t/h (10 368 t/año); Consumo de materia prima (Asumiendo una pérdida del 40 % en el proceso de producción) = 2,5 t/h (17 280 t/año)</a:t>
            </a:r>
          </a:p>
          <a:p>
            <a:pPr algn="just"/>
            <a:r>
              <a:rPr lang="es-ES" dirty="0"/>
              <a:t>•Precio de compra de la materia prima = 96 CUP/t</a:t>
            </a:r>
          </a:p>
          <a:p>
            <a:pPr algn="just"/>
            <a:r>
              <a:rPr lang="es-ES" dirty="0"/>
              <a:t>•Precio de venta de los pellets de madera a granel= 200 €/t (5 800 CUP/t)</a:t>
            </a:r>
          </a:p>
          <a:p>
            <a:pPr algn="just"/>
            <a:r>
              <a:rPr lang="es-ES" dirty="0"/>
              <a:t>•Ingresos: Se supondrá que la demanda será igual a los pellets producidos y los ingresos serán iguales a esta demanda multiplicada por el precio de venta de los pellets.</a:t>
            </a:r>
          </a:p>
          <a:p>
            <a:pPr lvl="0" algn="just"/>
            <a:r>
              <a:rPr lang="es-ES" dirty="0"/>
              <a:t>•Gastos: Costos de inversión inicial (costos de compra, montaje, instalación y puesta en marcha de la maquinaria; costos asociados a la infraestructura, considerados como el 25 % de los costos de maquinaria). </a:t>
            </a:r>
          </a:p>
          <a:p>
            <a:pPr lvl="0" algn="just"/>
            <a:r>
              <a:rPr lang="es-ES" dirty="0"/>
              <a:t>Costos operacionales (Mantenimiento, se estima un gasto anual del 10 % del costo total de los equipos; Materia prima, se considera que se consumen 2,5 t/h de materia prima; Mano de obra, 17 Trabajadores; Suministro eléctrico, se considera que la potencia necesaria para que la planta esté operativa es de 500 </a:t>
            </a:r>
            <a:r>
              <a:rPr lang="es-ES" dirty="0" err="1"/>
              <a:t>kWh</a:t>
            </a:r>
            <a:r>
              <a:rPr lang="es-ES" dirty="0"/>
              <a:t>. Teniendo en cuenta que la Empresa está acogida a la tarifa M1C, el precio medio del </a:t>
            </a:r>
            <a:r>
              <a:rPr lang="es-ES" dirty="0" err="1"/>
              <a:t>kWh</a:t>
            </a:r>
            <a:r>
              <a:rPr lang="es-ES" dirty="0"/>
              <a:t> es 4,30 CUP/</a:t>
            </a:r>
            <a:r>
              <a:rPr lang="es-ES" dirty="0" err="1"/>
              <a:t>kWh</a:t>
            </a:r>
            <a:r>
              <a:rPr lang="es-ES" dirty="0"/>
              <a:t>.</a:t>
            </a:r>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fontScale="55000" lnSpcReduction="20000"/>
          </a:bodyPr>
          <a:lstStyle/>
          <a:p>
            <a:r>
              <a:rPr lang="en-US" dirty="0"/>
              <a:t>Yanet Guerra Reyes, Boris Abel Ramos </a:t>
            </a:r>
            <a:r>
              <a:rPr lang="en-US" dirty="0" err="1"/>
              <a:t>Robaina</a:t>
            </a:r>
            <a:r>
              <a:rPr lang="en-US" dirty="0"/>
              <a:t>, Leonardo </a:t>
            </a:r>
            <a:r>
              <a:rPr lang="en-US" dirty="0" err="1"/>
              <a:t>Aguiar</a:t>
            </a:r>
            <a:r>
              <a:rPr lang="en-US" dirty="0"/>
              <a:t> Trujillo, Francisco </a:t>
            </a:r>
            <a:r>
              <a:rPr lang="en-US" dirty="0" err="1"/>
              <a:t>Márquez</a:t>
            </a:r>
            <a:r>
              <a:rPr lang="en-US" dirty="0"/>
              <a:t> </a:t>
            </a:r>
            <a:r>
              <a:rPr lang="en-US" dirty="0" err="1"/>
              <a:t>Montesino</a:t>
            </a:r>
            <a:r>
              <a:rPr lang="en-US" dirty="0"/>
              <a:t>, </a:t>
            </a:r>
          </a:p>
          <a:p>
            <a:r>
              <a:rPr lang="en-US" dirty="0" err="1"/>
              <a:t>Einara</a:t>
            </a:r>
            <a:r>
              <a:rPr lang="en-US" dirty="0"/>
              <a:t> Blanco </a:t>
            </a:r>
            <a:r>
              <a:rPr lang="en-US" dirty="0" err="1"/>
              <a:t>Machín</a:t>
            </a:r>
            <a:r>
              <a:rPr lang="en-US" dirty="0"/>
              <a:t>, Daniel </a:t>
            </a:r>
            <a:r>
              <a:rPr lang="en-US" dirty="0" err="1"/>
              <a:t>Travieso</a:t>
            </a:r>
            <a:r>
              <a:rPr lang="en-US" dirty="0"/>
              <a:t> </a:t>
            </a:r>
            <a:r>
              <a:rPr lang="en-US" dirty="0" err="1"/>
              <a:t>Pedroso</a:t>
            </a:r>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dirty="0"/>
              <a:t>Análisis técnico económico del pelletizado de residuos forestales en la Empresa Agroforestal Macurijes</a:t>
            </a:r>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55000" lnSpcReduction="20000"/>
          </a:bodyPr>
          <a:lstStyle/>
          <a:p>
            <a:r>
              <a:rPr lang="es-ES" dirty="0"/>
              <a:t>SIMPOSIO INTERNACIONAL INDUSTRIA Y ENERGÍA </a:t>
            </a:r>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2554545"/>
          </a:xfrm>
          <a:prstGeom prst="rect">
            <a:avLst/>
          </a:prstGeom>
          <a:noFill/>
        </p:spPr>
        <p:txBody>
          <a:bodyPr wrap="square" rtlCol="0">
            <a:spAutoFit/>
          </a:bodyPr>
          <a:lstStyle/>
          <a:p>
            <a:pPr algn="just"/>
            <a:r>
              <a:rPr lang="es-ES" sz="2000" dirty="0">
                <a:latin typeface="Times New Roman" panose="02020603050405020304" pitchFamily="18" charset="0"/>
                <a:cs typeface="Times New Roman" panose="02020603050405020304" pitchFamily="18" charset="0"/>
              </a:rPr>
              <a:t>Ayala-</a:t>
            </a:r>
            <a:r>
              <a:rPr lang="es-ES" sz="2000" dirty="0" err="1">
                <a:latin typeface="Times New Roman" panose="02020603050405020304" pitchFamily="18" charset="0"/>
                <a:cs typeface="Times New Roman" panose="02020603050405020304" pitchFamily="18" charset="0"/>
              </a:rPr>
              <a:t>Mendivil</a:t>
            </a:r>
            <a:r>
              <a:rPr lang="es-ES" sz="2000" dirty="0">
                <a:latin typeface="Times New Roman" panose="02020603050405020304" pitchFamily="18" charset="0"/>
                <a:cs typeface="Times New Roman" panose="02020603050405020304" pitchFamily="18" charset="0"/>
              </a:rPr>
              <a:t>, N., &amp; Sandoval, G. (2018). Bioenergía a partir de residuos forestales y de madera. Madera y Bosques, 24, 1-14.</a:t>
            </a:r>
          </a:p>
          <a:p>
            <a:pPr algn="just"/>
            <a:r>
              <a:rPr lang="es-DO" sz="2000" dirty="0" err="1">
                <a:latin typeface="Times New Roman" panose="02020603050405020304" pitchFamily="18" charset="0"/>
                <a:cs typeface="Times New Roman" panose="02020603050405020304" pitchFamily="18" charset="0"/>
              </a:rPr>
              <a:t>McKechnie</a:t>
            </a:r>
            <a:r>
              <a:rPr lang="es-DO" sz="2000" dirty="0">
                <a:latin typeface="Times New Roman" panose="02020603050405020304" pitchFamily="18" charset="0"/>
                <a:cs typeface="Times New Roman" panose="02020603050405020304" pitchFamily="18" charset="0"/>
              </a:rPr>
              <a:t>, J., Colombo, S., Chen, J., </a:t>
            </a:r>
            <a:r>
              <a:rPr lang="es-DO" sz="2000" dirty="0" err="1">
                <a:latin typeface="Times New Roman" panose="02020603050405020304" pitchFamily="18" charset="0"/>
                <a:cs typeface="Times New Roman" panose="02020603050405020304" pitchFamily="18" charset="0"/>
              </a:rPr>
              <a:t>Mabee</a:t>
            </a:r>
            <a:r>
              <a:rPr lang="es-DO" sz="2000" dirty="0">
                <a:latin typeface="Times New Roman" panose="02020603050405020304" pitchFamily="18" charset="0"/>
                <a:cs typeface="Times New Roman" panose="02020603050405020304" pitchFamily="18" charset="0"/>
              </a:rPr>
              <a:t>, W., &amp; </a:t>
            </a:r>
            <a:r>
              <a:rPr lang="es-DO" sz="2000" dirty="0" err="1">
                <a:latin typeface="Times New Roman" panose="02020603050405020304" pitchFamily="18" charset="0"/>
                <a:cs typeface="Times New Roman" panose="02020603050405020304" pitchFamily="18" charset="0"/>
              </a:rPr>
              <a:t>Machlean</a:t>
            </a:r>
            <a:r>
              <a:rPr lang="es-DO" sz="2000" dirty="0">
                <a:latin typeface="Times New Roman" panose="02020603050405020304" pitchFamily="18" charset="0"/>
                <a:cs typeface="Times New Roman" panose="02020603050405020304" pitchFamily="18" charset="0"/>
              </a:rPr>
              <a:t>, H. L. (2011). </a:t>
            </a:r>
            <a:r>
              <a:rPr lang="es-DO" sz="2000" dirty="0" err="1">
                <a:latin typeface="Times New Roman" panose="02020603050405020304" pitchFamily="18" charset="0"/>
                <a:cs typeface="Times New Roman" panose="02020603050405020304" pitchFamily="18" charset="0"/>
              </a:rPr>
              <a:t>Forest</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Bioenergy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or</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Forest</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Carbon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Assessing</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Trade</a:t>
            </a:r>
            <a:r>
              <a:rPr lang="es-DO" sz="2000" dirty="0">
                <a:latin typeface="Times New Roman" panose="02020603050405020304" pitchFamily="18" charset="0"/>
                <a:cs typeface="Times New Roman" panose="02020603050405020304" pitchFamily="18" charset="0"/>
              </a:rPr>
              <a:t>—</a:t>
            </a:r>
            <a:r>
              <a:rPr lang="es-DO" sz="2000" dirty="0" err="1">
                <a:latin typeface="Times New Roman" panose="02020603050405020304" pitchFamily="18" charset="0"/>
                <a:cs typeface="Times New Roman" panose="02020603050405020304" pitchFamily="18" charset="0"/>
              </a:rPr>
              <a:t>Offs</a:t>
            </a:r>
            <a:r>
              <a:rPr lang="es-DO" sz="2000" dirty="0">
                <a:latin typeface="Times New Roman" panose="02020603050405020304" pitchFamily="18" charset="0"/>
                <a:cs typeface="Times New Roman" panose="02020603050405020304" pitchFamily="18" charset="0"/>
              </a:rPr>
              <a:t> in </a:t>
            </a:r>
            <a:r>
              <a:rPr lang="es-DO" sz="2000" dirty="0" err="1">
                <a:latin typeface="Times New Roman" panose="02020603050405020304" pitchFamily="18" charset="0"/>
                <a:cs typeface="Times New Roman" panose="02020603050405020304" pitchFamily="18" charset="0"/>
              </a:rPr>
              <a:t>Greenhouse</a:t>
            </a:r>
            <a:r>
              <a:rPr lang="es-DO" sz="2000" dirty="0">
                <a:latin typeface="Times New Roman" panose="02020603050405020304" pitchFamily="18" charset="0"/>
                <a:cs typeface="Times New Roman" panose="02020603050405020304" pitchFamily="18" charset="0"/>
              </a:rPr>
              <a:t> Gas </a:t>
            </a:r>
            <a:r>
              <a:rPr lang="es-DO" sz="2000" dirty="0" err="1">
                <a:latin typeface="Times New Roman" panose="02020603050405020304" pitchFamily="18" charset="0"/>
                <a:cs typeface="Times New Roman" panose="02020603050405020304" pitchFamily="18" charset="0"/>
              </a:rPr>
              <a:t>Mitigation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with</a:t>
            </a:r>
            <a:r>
              <a:rPr lang="es-DO" sz="2000" dirty="0">
                <a:latin typeface="Times New Roman" panose="02020603050405020304" pitchFamily="18" charset="0"/>
                <a:cs typeface="Times New Roman" panose="02020603050405020304" pitchFamily="18" charset="0"/>
              </a:rPr>
              <a:t> Wood—</a:t>
            </a:r>
            <a:r>
              <a:rPr lang="es-DO" sz="2000" dirty="0" err="1">
                <a:latin typeface="Times New Roman" panose="02020603050405020304" pitchFamily="18" charset="0"/>
                <a:cs typeface="Times New Roman" panose="02020603050405020304" pitchFamily="18" charset="0"/>
              </a:rPr>
              <a:t>Based</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Fuels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Environ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Sci</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Technol</a:t>
            </a:r>
            <a:r>
              <a:rPr lang="es-DO" sz="2000" dirty="0">
                <a:latin typeface="Times New Roman" panose="02020603050405020304" pitchFamily="18" charset="0"/>
                <a:cs typeface="Times New Roman" panose="02020603050405020304" pitchFamily="18" charset="0"/>
              </a:rPr>
              <a:t>., 45(2), 789–795.</a:t>
            </a:r>
          </a:p>
          <a:p>
            <a:pPr algn="just"/>
            <a:r>
              <a:rPr lang="es-DO" sz="2000" dirty="0">
                <a:latin typeface="Times New Roman" panose="02020603050405020304" pitchFamily="18" charset="0"/>
                <a:cs typeface="Times New Roman" panose="02020603050405020304" pitchFamily="18" charset="0"/>
              </a:rPr>
              <a:t>Miranda, M. T., Arranz, J. I., Rojas, S., &amp; Montero, I. (2009). </a:t>
            </a:r>
            <a:r>
              <a:rPr lang="es-DO" sz="2000" dirty="0" err="1">
                <a:latin typeface="Times New Roman" panose="02020603050405020304" pitchFamily="18" charset="0"/>
                <a:cs typeface="Times New Roman" panose="02020603050405020304" pitchFamily="18" charset="0"/>
              </a:rPr>
              <a:t>Energetic</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characterization</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densified</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residues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from</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Pyrenean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oak</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forest</a:t>
            </a:r>
            <a:r>
              <a:rPr lang="es-DO" sz="2000" dirty="0">
                <a:latin typeface="Times New Roman" panose="02020603050405020304" pitchFamily="18" charset="0"/>
                <a:cs typeface="Times New Roman" panose="02020603050405020304" pitchFamily="18" charset="0"/>
              </a:rPr>
              <a:t>. Fuel, 88, 2106–2112.</a:t>
            </a:r>
          </a:p>
          <a:p>
            <a:pPr algn="just"/>
            <a:r>
              <a:rPr lang="es-DO" sz="2000" dirty="0">
                <a:latin typeface="Times New Roman" panose="02020603050405020304" pitchFamily="18" charset="0"/>
                <a:cs typeface="Times New Roman" panose="02020603050405020304" pitchFamily="18" charset="0"/>
              </a:rPr>
              <a:t>Vega, L. Y., López, L., Valdés, C. F., &amp; </a:t>
            </a:r>
            <a:r>
              <a:rPr lang="es-DO" sz="2000" dirty="0" err="1">
                <a:latin typeface="Times New Roman" panose="02020603050405020304" pitchFamily="18" charset="0"/>
                <a:cs typeface="Times New Roman" panose="02020603050405020304" pitchFamily="18" charset="0"/>
              </a:rPr>
              <a:t>Chejne</a:t>
            </a:r>
            <a:r>
              <a:rPr lang="es-DO" sz="2000" dirty="0">
                <a:latin typeface="Times New Roman" panose="02020603050405020304" pitchFamily="18" charset="0"/>
                <a:cs typeface="Times New Roman" panose="02020603050405020304" pitchFamily="18" charset="0"/>
              </a:rPr>
              <a:t>, F. (2019). </a:t>
            </a:r>
            <a:r>
              <a:rPr lang="es-DO" sz="2000" dirty="0" err="1">
                <a:latin typeface="Times New Roman" panose="02020603050405020304" pitchFamily="18" charset="0"/>
                <a:cs typeface="Times New Roman" panose="02020603050405020304" pitchFamily="18" charset="0"/>
              </a:rPr>
              <a:t>Assessment</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energy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potential</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wood</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industry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wastes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through</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thermochemical</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conversions</a:t>
            </a:r>
            <a:r>
              <a:rPr lang="es-DO" sz="2000" dirty="0">
                <a:latin typeface="Times New Roman" panose="02020603050405020304" pitchFamily="18" charset="0"/>
                <a:cs typeface="Times New Roman" panose="02020603050405020304" pitchFamily="18" charset="0"/>
              </a:rPr>
              <a:t>. Waste Management, 87, 108–118.</a:t>
            </a:r>
          </a:p>
          <a:p>
            <a:pPr algn="just"/>
            <a:r>
              <a:rPr lang="es-DO" sz="2000" dirty="0" err="1">
                <a:latin typeface="Times New Roman" panose="02020603050405020304" pitchFamily="18" charset="0"/>
                <a:cs typeface="Times New Roman" panose="02020603050405020304" pitchFamily="18" charset="0"/>
              </a:rPr>
              <a:t>Zahraee</a:t>
            </a:r>
            <a:r>
              <a:rPr lang="es-DO" sz="2000" dirty="0">
                <a:latin typeface="Times New Roman" panose="02020603050405020304" pitchFamily="18" charset="0"/>
                <a:cs typeface="Times New Roman" panose="02020603050405020304" pitchFamily="18" charset="0"/>
              </a:rPr>
              <a:t>, S. M., </a:t>
            </a:r>
            <a:r>
              <a:rPr lang="es-DO" sz="2000" dirty="0" err="1">
                <a:latin typeface="Times New Roman" panose="02020603050405020304" pitchFamily="18" charset="0"/>
                <a:cs typeface="Times New Roman" panose="02020603050405020304" pitchFamily="18" charset="0"/>
              </a:rPr>
              <a:t>Shiwakoti</a:t>
            </a:r>
            <a:r>
              <a:rPr lang="es-DO" sz="2000" dirty="0">
                <a:latin typeface="Times New Roman" panose="02020603050405020304" pitchFamily="18" charset="0"/>
                <a:cs typeface="Times New Roman" panose="02020603050405020304" pitchFamily="18" charset="0"/>
              </a:rPr>
              <a:t>, N., &amp; </a:t>
            </a:r>
            <a:r>
              <a:rPr lang="es-DO" sz="2000" dirty="0" err="1">
                <a:latin typeface="Times New Roman" panose="02020603050405020304" pitchFamily="18" charset="0"/>
                <a:cs typeface="Times New Roman" panose="02020603050405020304" pitchFamily="18" charset="0"/>
              </a:rPr>
              <a:t>Stasinopoulos</a:t>
            </a:r>
            <a:r>
              <a:rPr lang="es-DO" sz="2000" dirty="0">
                <a:latin typeface="Times New Roman" panose="02020603050405020304" pitchFamily="18" charset="0"/>
                <a:cs typeface="Times New Roman" panose="02020603050405020304" pitchFamily="18" charset="0"/>
              </a:rPr>
              <a:t>, P. (2020). </a:t>
            </a:r>
            <a:r>
              <a:rPr lang="es-DO" sz="2000" dirty="0" err="1">
                <a:latin typeface="Times New Roman" panose="02020603050405020304" pitchFamily="18" charset="0"/>
                <a:cs typeface="Times New Roman" panose="02020603050405020304" pitchFamily="18" charset="0"/>
              </a:rPr>
              <a:t>Biomass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supply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chain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environmental</a:t>
            </a:r>
            <a:r>
              <a:rPr lang="es-DO" sz="2000" dirty="0">
                <a:latin typeface="Times New Roman" panose="02020603050405020304" pitchFamily="18" charset="0"/>
                <a:cs typeface="Times New Roman" panose="02020603050405020304" pitchFamily="18" charset="0"/>
              </a:rPr>
              <a:t> and socio-</a:t>
            </a:r>
            <a:r>
              <a:rPr lang="es-DO" sz="2000" dirty="0" err="1">
                <a:latin typeface="Times New Roman" panose="02020603050405020304" pitchFamily="18" charset="0"/>
                <a:cs typeface="Times New Roman" panose="02020603050405020304" pitchFamily="18" charset="0"/>
              </a:rPr>
              <a:t>economic</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analysis</a:t>
            </a:r>
            <a:r>
              <a:rPr lang="es-DO" sz="2000" dirty="0">
                <a:latin typeface="Times New Roman" panose="02020603050405020304" pitchFamily="18" charset="0"/>
                <a:cs typeface="Times New Roman" panose="02020603050405020304" pitchFamily="18" charset="0"/>
              </a:rPr>
              <a:t>: 40-Years </a:t>
            </a:r>
            <a:r>
              <a:rPr lang="es-DO" sz="2000" dirty="0" err="1">
                <a:latin typeface="Times New Roman" panose="02020603050405020304" pitchFamily="18" charset="0"/>
                <a:cs typeface="Times New Roman" panose="02020603050405020304" pitchFamily="18" charset="0"/>
              </a:rPr>
              <a:t>comprehensive</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review</a:t>
            </a:r>
            <a:r>
              <a:rPr lang="es-DO" sz="2000" dirty="0">
                <a:latin typeface="Times New Roman" panose="02020603050405020304" pitchFamily="18" charset="0"/>
                <a:cs typeface="Times New Roman" panose="02020603050405020304" pitchFamily="18" charset="0"/>
              </a:rPr>
              <a:t> of </a:t>
            </a:r>
            <a:r>
              <a:rPr lang="es-DO" sz="2000" dirty="0" err="1">
                <a:latin typeface="Times New Roman" panose="02020603050405020304" pitchFamily="18" charset="0"/>
                <a:cs typeface="Times New Roman" panose="02020603050405020304" pitchFamily="18" charset="0"/>
              </a:rPr>
              <a:t>methods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decision</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issues</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sustainability</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challenges</a:t>
            </a:r>
            <a:r>
              <a:rPr lang="es-DO" sz="2000" dirty="0">
                <a:latin typeface="Times New Roman" panose="02020603050405020304" pitchFamily="18" charset="0"/>
                <a:cs typeface="Times New Roman" panose="02020603050405020304" pitchFamily="18" charset="0"/>
              </a:rPr>
              <a:t>, and </a:t>
            </a:r>
            <a:r>
              <a:rPr lang="es-DO" sz="2000" dirty="0" err="1">
                <a:latin typeface="Times New Roman" panose="02020603050405020304" pitchFamily="18" charset="0"/>
                <a:cs typeface="Times New Roman" panose="02020603050405020304" pitchFamily="18" charset="0"/>
              </a:rPr>
              <a:t>the</a:t>
            </a:r>
            <a:r>
              <a:rPr lang="es-DO" sz="2000" dirty="0">
                <a:latin typeface="Times New Roman" panose="02020603050405020304" pitchFamily="18" charset="0"/>
                <a:cs typeface="Times New Roman" panose="02020603050405020304" pitchFamily="18" charset="0"/>
              </a:rPr>
              <a:t> </a:t>
            </a:r>
            <a:r>
              <a:rPr lang="es-DO" sz="2000" dirty="0" err="1">
                <a:latin typeface="Times New Roman" panose="02020603050405020304" pitchFamily="18" charset="0"/>
                <a:cs typeface="Times New Roman" panose="02020603050405020304" pitchFamily="18" charset="0"/>
              </a:rPr>
              <a:t>way</a:t>
            </a:r>
            <a:r>
              <a:rPr lang="es-DO" sz="2000" dirty="0">
                <a:latin typeface="Times New Roman" panose="02020603050405020304" pitchFamily="18" charset="0"/>
                <a:cs typeface="Times New Roman" panose="02020603050405020304" pitchFamily="18" charset="0"/>
              </a:rPr>
              <a:t> forward. </a:t>
            </a:r>
            <a:r>
              <a:rPr lang="es-DO" sz="2000" dirty="0" err="1">
                <a:latin typeface="Times New Roman" panose="02020603050405020304" pitchFamily="18" charset="0"/>
                <a:cs typeface="Times New Roman" panose="02020603050405020304" pitchFamily="18" charset="0"/>
              </a:rPr>
              <a:t>Biomass</a:t>
            </a:r>
            <a:r>
              <a:rPr lang="es-DO" sz="2000" dirty="0">
                <a:latin typeface="Times New Roman" panose="02020603050405020304" pitchFamily="18" charset="0"/>
                <a:cs typeface="Times New Roman" panose="02020603050405020304" pitchFamily="18" charset="0"/>
              </a:rPr>
              <a:t> and </a:t>
            </a:r>
            <a:r>
              <a:rPr lang="es-DO" sz="2000" dirty="0" err="1">
                <a:latin typeface="Times New Roman" panose="02020603050405020304" pitchFamily="18" charset="0"/>
                <a:cs typeface="Times New Roman" panose="02020603050405020304" pitchFamily="18" charset="0"/>
              </a:rPr>
              <a:t>Bioenergy</a:t>
            </a:r>
            <a:r>
              <a:rPr lang="es-DO" sz="2000" dirty="0">
                <a:latin typeface="Times New Roman" panose="02020603050405020304" pitchFamily="18" charset="0"/>
                <a:cs typeface="Times New Roman" panose="02020603050405020304" pitchFamily="18" charset="0"/>
              </a:rPr>
              <a:t>, 142, 1-33.</a:t>
            </a:r>
          </a:p>
          <a:p>
            <a:pPr algn="just"/>
            <a:endParaRPr lang="es-D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1533</TotalTime>
  <Words>1662</Words>
  <Application>Microsoft Office PowerPoint</Application>
  <PresentationFormat>Personalizado</PresentationFormat>
  <Paragraphs>51</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Einara Blanco Machin</cp:lastModifiedBy>
  <cp:revision>75</cp:revision>
  <dcterms:created xsi:type="dcterms:W3CDTF">2012-02-10T00:21:22Z</dcterms:created>
  <dcterms:modified xsi:type="dcterms:W3CDTF">2021-11-09T20:36:45Z</dcterms:modified>
  <cp:category>Research poster templates</cp:category>
</cp:coreProperties>
</file>