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9" d="100"/>
          <a:sy n="49" d="100"/>
        </p:scale>
        <p:origin x="1771" y="-2237"/>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11/15/2021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anabeld@uclv.edu.cu"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convencion.uclv.cu/event/66" TargetMode="External"/><Relationship Id="rId10" Type="http://schemas.openxmlformats.org/officeDocument/2006/relationships/image" Target="../media/image11.png"/><Relationship Id="rId4" Type="http://schemas.openxmlformats.org/officeDocument/2006/relationships/hyperlink" Target="mailto:anagret@uclv.edu.cu"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6893733"/>
          </a:xfrm>
        </p:spPr>
        <p:txBody>
          <a:bodyPr/>
          <a:lstStyle/>
          <a:p>
            <a:pPr algn="just"/>
            <a:r>
              <a:rPr lang="es-ES" sz="2400" dirty="0">
                <a:solidFill>
                  <a:schemeClr val="tx1"/>
                </a:solidFill>
                <a:latin typeface="+mn-lt"/>
              </a:rPr>
              <a:t>La introducción de resultados de automática, robótica e inteligencia artificial, en la producción de la caña de azúcar, en el macizo de la costa norte de Villa Clara constituye una prioridad para el desarrollo productivo </a:t>
            </a:r>
            <a:r>
              <a:rPr lang="es-ES" sz="2400" dirty="0" smtClean="0">
                <a:solidFill>
                  <a:schemeClr val="tx1"/>
                </a:solidFill>
                <a:latin typeface="+mn-lt"/>
              </a:rPr>
              <a:t>nacional. </a:t>
            </a:r>
          </a:p>
          <a:p>
            <a:pPr marL="342900" indent="-342900" algn="just">
              <a:buFont typeface="Wingdings" panose="05000000000000000000" pitchFamily="2" charset="2"/>
              <a:buChar char="Ø"/>
            </a:pPr>
            <a:r>
              <a:rPr lang="es-ES" sz="2400" dirty="0">
                <a:solidFill>
                  <a:schemeClr val="tx1"/>
                </a:solidFill>
                <a:latin typeface="+mn-lt"/>
              </a:rPr>
              <a:t>I</a:t>
            </a:r>
            <a:r>
              <a:rPr lang="es-ES" sz="2400" dirty="0" smtClean="0">
                <a:solidFill>
                  <a:schemeClr val="tx1"/>
                </a:solidFill>
                <a:latin typeface="+mn-lt"/>
              </a:rPr>
              <a:t>ntegrar </a:t>
            </a:r>
            <a:r>
              <a:rPr lang="es-ES" sz="2400" dirty="0">
                <a:solidFill>
                  <a:schemeClr val="tx1"/>
                </a:solidFill>
                <a:latin typeface="+mn-lt"/>
              </a:rPr>
              <a:t>diversas aplicaciones de procesamiento de imágenes, basado en el uso de herramientas de automática, robótica e inteligencia </a:t>
            </a:r>
            <a:r>
              <a:rPr lang="es-ES" sz="2400" dirty="0" smtClean="0">
                <a:solidFill>
                  <a:schemeClr val="tx1"/>
                </a:solidFill>
                <a:latin typeface="+mn-lt"/>
              </a:rPr>
              <a:t>artificial.</a:t>
            </a:r>
          </a:p>
          <a:p>
            <a:pPr marL="342900" indent="-342900" algn="just">
              <a:buFont typeface="Wingdings" panose="05000000000000000000" pitchFamily="2" charset="2"/>
              <a:buChar char="Ø"/>
            </a:pPr>
            <a:r>
              <a:rPr lang="es-ES" sz="2400" dirty="0" smtClean="0">
                <a:solidFill>
                  <a:schemeClr val="tx1"/>
                </a:solidFill>
                <a:latin typeface="+mn-lt"/>
              </a:rPr>
              <a:t>Valorar el </a:t>
            </a:r>
            <a:r>
              <a:rPr lang="es-ES" sz="2400" dirty="0">
                <a:solidFill>
                  <a:schemeClr val="tx1"/>
                </a:solidFill>
                <a:latin typeface="+mn-lt"/>
              </a:rPr>
              <a:t>escenario social </a:t>
            </a:r>
            <a:r>
              <a:rPr lang="es-ES" sz="2400" dirty="0" smtClean="0">
                <a:solidFill>
                  <a:schemeClr val="tx1"/>
                </a:solidFill>
                <a:latin typeface="+mn-lt"/>
              </a:rPr>
              <a:t>desde </a:t>
            </a:r>
            <a:r>
              <a:rPr lang="es-ES" sz="2400" dirty="0">
                <a:solidFill>
                  <a:schemeClr val="tx1"/>
                </a:solidFill>
                <a:latin typeface="+mn-lt"/>
              </a:rPr>
              <a:t>el punto de vista del desarrollo </a:t>
            </a:r>
            <a:r>
              <a:rPr lang="es-ES" sz="2400" dirty="0" smtClean="0">
                <a:solidFill>
                  <a:schemeClr val="tx1"/>
                </a:solidFill>
                <a:latin typeface="+mn-lt"/>
              </a:rPr>
              <a:t>productivo, su </a:t>
            </a:r>
            <a:r>
              <a:rPr lang="es-ES" sz="2400" dirty="0">
                <a:solidFill>
                  <a:schemeClr val="tx1"/>
                </a:solidFill>
                <a:latin typeface="+mn-lt"/>
              </a:rPr>
              <a:t>eficiencia </a:t>
            </a:r>
            <a:r>
              <a:rPr lang="es-ES" sz="2400" dirty="0" smtClean="0">
                <a:solidFill>
                  <a:schemeClr val="tx1"/>
                </a:solidFill>
                <a:latin typeface="+mn-lt"/>
              </a:rPr>
              <a:t>económica y con </a:t>
            </a:r>
            <a:r>
              <a:rPr lang="es-ES" sz="2400" dirty="0">
                <a:solidFill>
                  <a:schemeClr val="tx1"/>
                </a:solidFill>
                <a:latin typeface="+mn-lt"/>
              </a:rPr>
              <a:t>respecto a los sujetos sociales que intervienen, </a:t>
            </a:r>
            <a:r>
              <a:rPr lang="es-ES" sz="2400" dirty="0" smtClean="0">
                <a:solidFill>
                  <a:schemeClr val="tx1"/>
                </a:solidFill>
                <a:latin typeface="+mn-lt"/>
              </a:rPr>
              <a:t>como </a:t>
            </a:r>
            <a:r>
              <a:rPr lang="es-ES" sz="2400" dirty="0">
                <a:solidFill>
                  <a:schemeClr val="tx1"/>
                </a:solidFill>
                <a:latin typeface="+mn-lt"/>
              </a:rPr>
              <a:t>parte de las fuerzas </a:t>
            </a:r>
            <a:r>
              <a:rPr lang="es-ES" sz="2400" dirty="0" smtClean="0">
                <a:solidFill>
                  <a:schemeClr val="tx1"/>
                </a:solidFill>
                <a:latin typeface="+mn-lt"/>
              </a:rPr>
              <a:t>productivas y beneficiarios </a:t>
            </a:r>
            <a:r>
              <a:rPr lang="es-ES" sz="2400" dirty="0">
                <a:solidFill>
                  <a:schemeClr val="tx1"/>
                </a:solidFill>
                <a:latin typeface="+mn-lt"/>
              </a:rPr>
              <a:t>del proceso de transformación tecnológico-productivo</a:t>
            </a:r>
            <a:r>
              <a:rPr lang="es-ES" sz="2400" dirty="0" smtClean="0">
                <a:solidFill>
                  <a:schemeClr val="tx1"/>
                </a:solidFill>
                <a:latin typeface="+mn-lt"/>
              </a:rPr>
              <a:t>.</a:t>
            </a:r>
          </a:p>
          <a:p>
            <a:pPr marL="342900" indent="-342900" algn="just">
              <a:buFont typeface="Wingdings" panose="05000000000000000000" pitchFamily="2" charset="2"/>
              <a:buChar char="Ø"/>
            </a:pPr>
            <a:r>
              <a:rPr lang="es-ES" sz="2400" dirty="0">
                <a:solidFill>
                  <a:schemeClr val="tx1"/>
                </a:solidFill>
                <a:latin typeface="+mn-lt"/>
              </a:rPr>
              <a:t>V</a:t>
            </a:r>
            <a:r>
              <a:rPr lang="es-ES" sz="2400" dirty="0" smtClean="0">
                <a:solidFill>
                  <a:schemeClr val="tx1"/>
                </a:solidFill>
                <a:latin typeface="+mn-lt"/>
              </a:rPr>
              <a:t>alidar </a:t>
            </a:r>
            <a:r>
              <a:rPr lang="es-ES" sz="2400" dirty="0">
                <a:solidFill>
                  <a:schemeClr val="tx1"/>
                </a:solidFill>
                <a:latin typeface="+mn-lt"/>
              </a:rPr>
              <a:t>de indicadores que posibiliten </a:t>
            </a:r>
            <a:r>
              <a:rPr lang="es-ES" sz="2400" dirty="0" smtClean="0">
                <a:solidFill>
                  <a:schemeClr val="tx1"/>
                </a:solidFill>
                <a:latin typeface="+mn-lt"/>
              </a:rPr>
              <a:t>la evaluación de </a:t>
            </a:r>
            <a:r>
              <a:rPr lang="es-ES" sz="2400" dirty="0">
                <a:solidFill>
                  <a:schemeClr val="tx1"/>
                </a:solidFill>
                <a:latin typeface="+mn-lt"/>
              </a:rPr>
              <a:t>la factibilidad de la introducción y su uso, tanto para escenarios positivos como escenarios </a:t>
            </a:r>
            <a:r>
              <a:rPr lang="es-ES" sz="2400" dirty="0" smtClean="0">
                <a:solidFill>
                  <a:schemeClr val="tx1"/>
                </a:solidFill>
                <a:latin typeface="+mn-lt"/>
              </a:rPr>
              <a:t>negativos.</a:t>
            </a:r>
            <a:endParaRPr lang="en-US" sz="2400" dirty="0">
              <a:solidFill>
                <a:schemeClr val="tx1"/>
              </a:solidFill>
              <a:latin typeface="+mn-lt"/>
            </a:endParaRPr>
          </a:p>
          <a:p>
            <a:pPr algn="just"/>
            <a:r>
              <a:rPr lang="es-ES" sz="2400" dirty="0">
                <a:solidFill>
                  <a:schemeClr val="tx1"/>
                </a:solidFill>
                <a:latin typeface="+mn-lt"/>
              </a:rPr>
              <a:t>Los procesos de automatización implican objetivamente cambios en las relaciones productivas que alcanzan a transformar el imaginario social y las estructuras funcionales donde necesariamente se modifican hábitos y culturas de vida. Esto implica cambios en la mentalidad y la incorporación de códigos diferentes para establecer nuevas relaciones laborales y sociales. </a:t>
            </a:r>
            <a:endParaRPr lang="es-ES" sz="2400" dirty="0" smtClean="0">
              <a:solidFill>
                <a:schemeClr val="tx1"/>
              </a:solidFill>
              <a:latin typeface="+mn-lt"/>
            </a:endParaRPr>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551319" y="5348689"/>
            <a:ext cx="10837069" cy="7800748"/>
          </a:xfrm>
        </p:spPr>
        <p:txBody>
          <a:bodyPr/>
          <a:lstStyle/>
          <a:p>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a:xfrm>
            <a:off x="10878063" y="13243560"/>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8198705"/>
          </a:xfrm>
        </p:spPr>
        <p:txBody>
          <a:bodyPr/>
          <a:lstStyle/>
          <a:p>
            <a:r>
              <a:rPr lang="es-ES" b="1" dirty="0">
                <a:solidFill>
                  <a:schemeClr val="tx1"/>
                </a:solidFill>
                <a:latin typeface="+mn-lt"/>
              </a:rPr>
              <a:t>C1. </a:t>
            </a:r>
            <a:r>
              <a:rPr lang="es-ES" dirty="0">
                <a:solidFill>
                  <a:schemeClr val="tx1"/>
                </a:solidFill>
                <a:latin typeface="+mn-lt"/>
              </a:rPr>
              <a:t>Los </a:t>
            </a:r>
            <a:r>
              <a:rPr lang="es-ES" dirty="0">
                <a:solidFill>
                  <a:schemeClr val="tx1"/>
                </a:solidFill>
                <a:latin typeface="+mn-lt"/>
              </a:rPr>
              <a:t>análisis de correlación entre estas variables dan como resultado un valor de -0,043 lo que demuestra que entre estas dos variables no hay correlación. Sin embargo, es interesante que los usuarios que declaran utilizar siempre la computadora para su trabajo autoevalúen sus conocimientos como muy básicos y avanzados y los que declaran estar aprendiendo a utilizar la computadora tengan por su trabajo que hacer un uso ocasional o bastantes veces </a:t>
            </a:r>
            <a:r>
              <a:rPr lang="es-ES" dirty="0">
                <a:solidFill>
                  <a:schemeClr val="tx1"/>
                </a:solidFill>
                <a:latin typeface="+mn-lt"/>
              </a:rPr>
              <a:t>. Respecto </a:t>
            </a:r>
            <a:r>
              <a:rPr lang="es-ES" dirty="0">
                <a:solidFill>
                  <a:schemeClr val="tx1"/>
                </a:solidFill>
                <a:latin typeface="+mn-lt"/>
              </a:rPr>
              <a:t>a la importancia que le dan al uso de las computadoras o medios tecnológicos para realizar su trabajo el 61,5% planteó que le daba mucha importancia, el 15,4% que más o menos y un 15,4% le dio poca importancia. </a:t>
            </a:r>
            <a:r>
              <a:rPr lang="es-ES" dirty="0">
                <a:solidFill>
                  <a:schemeClr val="tx1"/>
                </a:solidFill>
                <a:latin typeface="+mn-lt"/>
              </a:rPr>
              <a:t>(</a:t>
            </a:r>
            <a:r>
              <a:rPr lang="es-ES" dirty="0">
                <a:solidFill>
                  <a:schemeClr val="tx1"/>
                </a:solidFill>
                <a:latin typeface="+mn-lt"/>
              </a:rPr>
              <a:t>figura 8) </a:t>
            </a:r>
            <a:endParaRPr lang="es-ES" dirty="0">
              <a:solidFill>
                <a:schemeClr val="tx1"/>
              </a:solidFill>
              <a:latin typeface="+mn-lt"/>
            </a:endParaRPr>
          </a:p>
          <a:p>
            <a:r>
              <a:rPr lang="es-ES" b="1" dirty="0">
                <a:solidFill>
                  <a:schemeClr val="tx1"/>
                </a:solidFill>
                <a:latin typeface="+mn-lt"/>
              </a:rPr>
              <a:t>C2. </a:t>
            </a:r>
            <a:r>
              <a:rPr lang="es-ES" dirty="0">
                <a:solidFill>
                  <a:schemeClr val="tx1"/>
                </a:solidFill>
                <a:latin typeface="+mn-lt"/>
              </a:rPr>
              <a:t>De </a:t>
            </a:r>
            <a:r>
              <a:rPr lang="es-ES" dirty="0">
                <a:solidFill>
                  <a:schemeClr val="tx1"/>
                </a:solidFill>
                <a:latin typeface="+mn-lt"/>
              </a:rPr>
              <a:t>esta manera el escenario para la utilización de la IDE en los procesos productivos se muestra desfavorable pues no solo no está la infraestructura para su uso óptimo sino que tampoco existen los conocimientos entre los sujetos. Se puede destacar como potencialidad el hecho de que los sujetos le otorguen valor al uso de las tecnologías o computadoras, favoreciendo así su incorporación a la práctica profesional y mostrando valoraciones que ubican la necesidad de actualizar o modernizar la infraestructura con la que se cuenta. No es oportuno, no obstante representar un porciento bajo, desestimar las opiniones que abordan lo referido a la decisión de jefes y directivos como imposición de una norma más que como necesidad sentida. </a:t>
            </a:r>
          </a:p>
          <a:p>
            <a:r>
              <a:rPr lang="es-ES" b="1" dirty="0" smtClean="0">
                <a:solidFill>
                  <a:schemeClr val="tx1"/>
                </a:solidFill>
                <a:latin typeface="+mn-lt"/>
              </a:rPr>
              <a:t>C3. </a:t>
            </a:r>
            <a:r>
              <a:rPr lang="es-ES" dirty="0" smtClean="0">
                <a:solidFill>
                  <a:schemeClr val="tx1"/>
                </a:solidFill>
                <a:latin typeface="+mn-lt"/>
              </a:rPr>
              <a:t>La </a:t>
            </a:r>
            <a:r>
              <a:rPr lang="es-ES" dirty="0">
                <a:solidFill>
                  <a:schemeClr val="tx1"/>
                </a:solidFill>
                <a:latin typeface="+mn-lt"/>
              </a:rPr>
              <a:t>utilidad percibida de las TIC en la producción, de manera categórica, es alta entre los directivos de la UEB. </a:t>
            </a:r>
            <a:r>
              <a:rPr lang="es-ES" dirty="0">
                <a:solidFill>
                  <a:schemeClr val="tx1"/>
                </a:solidFill>
                <a:latin typeface="+mn-lt"/>
              </a:rPr>
              <a:t>Esta percepción está relacionada de forma inversa con la variable edad. El Coeficiente de Correlación de Pearson entre estas variables nos da un valor de -0,551 lo que establece una correlación negativa moderada, es decir en la medida que aumenta la edad disminuye la utilidad percibida. En el caso de la relación entre la variable de utilidad percibida y el nivel de instrucción la correlación es moderada y positiva (0,529) lo que significa que a mayor nivel de instrucción aumenta la utilidad percibida de las TIC en la producción. </a:t>
            </a:r>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s-ES" dirty="0"/>
              <a:t>Dra. </a:t>
            </a:r>
            <a:r>
              <a:rPr lang="es-ES" dirty="0" smtClean="0"/>
              <a:t>C. Anabel </a:t>
            </a:r>
            <a:r>
              <a:rPr lang="es-ES" dirty="0"/>
              <a:t>Díaz </a:t>
            </a:r>
            <a:r>
              <a:rPr lang="es-ES" dirty="0" smtClean="0"/>
              <a:t>Hurtado. </a:t>
            </a:r>
            <a:r>
              <a:rPr lang="es-ES" dirty="0" smtClean="0">
                <a:hlinkClick r:id="rId3"/>
              </a:rPr>
              <a:t>anabeld@uclv.edu.cu</a:t>
            </a:r>
            <a:r>
              <a:rPr lang="es-ES" dirty="0" smtClean="0"/>
              <a:t> +5352853168</a:t>
            </a:r>
            <a:endParaRPr lang="es-ES" dirty="0"/>
          </a:p>
          <a:p>
            <a:r>
              <a:rPr lang="es-ES" dirty="0" err="1" smtClean="0"/>
              <a:t>Msc</a:t>
            </a:r>
            <a:r>
              <a:rPr lang="es-ES" dirty="0"/>
              <a:t>. Anagret Mederos Anido</a:t>
            </a:r>
            <a:r>
              <a:rPr lang="es-ES" dirty="0" smtClean="0"/>
              <a:t>. </a:t>
            </a:r>
            <a:r>
              <a:rPr lang="es-ES" dirty="0" smtClean="0">
                <a:hlinkClick r:id="rId4"/>
              </a:rPr>
              <a:t>anagret@uclv.edu.cu</a:t>
            </a:r>
            <a:r>
              <a:rPr lang="es-ES" dirty="0" smtClean="0"/>
              <a:t> +5353767620</a:t>
            </a:r>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7"/>
            <a:ext cx="10102728" cy="7890929"/>
          </a:xfrm>
        </p:spPr>
        <p:txBody>
          <a:bodyPr/>
          <a:lstStyle/>
          <a:p>
            <a:pPr algn="just"/>
            <a:r>
              <a:rPr lang="es-ES" dirty="0">
                <a:solidFill>
                  <a:schemeClr val="tx1"/>
                </a:solidFill>
                <a:latin typeface="+mn-lt"/>
              </a:rPr>
              <a:t>Para diagnosticar esta sensibilidad hacia las TIC el equipo diseñó varios instrumentos como </a:t>
            </a:r>
            <a:r>
              <a:rPr lang="es-ES" b="1" dirty="0">
                <a:solidFill>
                  <a:schemeClr val="tx1"/>
                </a:solidFill>
                <a:latin typeface="+mn-lt"/>
              </a:rPr>
              <a:t>encuestas y entrevistas </a:t>
            </a:r>
            <a:r>
              <a:rPr lang="es-ES" dirty="0">
                <a:solidFill>
                  <a:schemeClr val="tx1"/>
                </a:solidFill>
                <a:latin typeface="+mn-lt"/>
              </a:rPr>
              <a:t>a diferentes sujetos del universo de trabajadores del Héctor Rodríguez. </a:t>
            </a:r>
            <a:r>
              <a:rPr lang="es-ES" dirty="0">
                <a:solidFill>
                  <a:schemeClr val="tx1"/>
                </a:solidFill>
                <a:latin typeface="+mn-lt"/>
              </a:rPr>
              <a:t>Se </a:t>
            </a:r>
            <a:r>
              <a:rPr lang="es-ES" dirty="0">
                <a:solidFill>
                  <a:schemeClr val="tx1"/>
                </a:solidFill>
                <a:latin typeface="+mn-lt"/>
              </a:rPr>
              <a:t>aplicó una </a:t>
            </a:r>
            <a:r>
              <a:rPr lang="es-ES" u="sng" dirty="0">
                <a:solidFill>
                  <a:schemeClr val="tx1"/>
                </a:solidFill>
                <a:latin typeface="+mn-lt"/>
              </a:rPr>
              <a:t>encuesta a 13 de los 17 directivos de la UEB </a:t>
            </a:r>
            <a:r>
              <a:rPr lang="es-ES" dirty="0">
                <a:solidFill>
                  <a:schemeClr val="tx1"/>
                </a:solidFill>
                <a:latin typeface="+mn-lt"/>
              </a:rPr>
              <a:t>con el objetivo de identificar sus niveles de interacción con las TIC y las barreras para el uso de las mismas. La selección de los directivos de la UEB respondió a que ellos son los mediadores entre las decisiones tomadas por la empresa y la aceptación por parte de los trabajadores. A su vez son los que deciden y favorecen los procesos de introducción y uso de las TIC en las direcciones de base, de ahí que sean vitales para comprender estos procesos.</a:t>
            </a:r>
          </a:p>
          <a:p>
            <a:pPr algn="just"/>
            <a:r>
              <a:rPr lang="es-ES" dirty="0">
                <a:solidFill>
                  <a:schemeClr val="tx1"/>
                </a:solidFill>
                <a:latin typeface="+mn-lt"/>
              </a:rPr>
              <a:t>Entre los análisis, que incluyó el cuestionario, está </a:t>
            </a:r>
            <a:r>
              <a:rPr lang="es-ES" b="1" dirty="0">
                <a:solidFill>
                  <a:schemeClr val="tx1"/>
                </a:solidFill>
                <a:latin typeface="+mn-lt"/>
              </a:rPr>
              <a:t>el empleo del Modelo de Aceptación Tecnológica (TAM, por sus siglas en inglés). </a:t>
            </a:r>
            <a:r>
              <a:rPr lang="es-ES" dirty="0">
                <a:solidFill>
                  <a:schemeClr val="tx1"/>
                </a:solidFill>
                <a:latin typeface="+mn-lt"/>
              </a:rPr>
              <a:t>Este Modelo ha sido ampliamente utilizado en investigaciones empíricas que buscan explicar las barreras que enfrentan los sujetos para hacer uso de las TIC. Creado en 1989 por Fred Davis el Modelo “postula que un usuario de un sistema o equipo computacional (TI) lo empleará más frecuentemente en la medida que lo perciba como fácil de usar y le resulte útil. A su vez, la facilidad de uso influirá positivamente en la percepción de utilidad” (</a:t>
            </a:r>
            <a:r>
              <a:rPr lang="es-ES" dirty="0" err="1">
                <a:solidFill>
                  <a:schemeClr val="tx1"/>
                </a:solidFill>
                <a:latin typeface="+mn-lt"/>
              </a:rPr>
              <a:t>Canessa</a:t>
            </a:r>
            <a:r>
              <a:rPr lang="es-ES" dirty="0">
                <a:solidFill>
                  <a:schemeClr val="tx1"/>
                </a:solidFill>
                <a:latin typeface="+mn-lt"/>
              </a:rPr>
              <a:t>, 2011, 2).  </a:t>
            </a:r>
            <a:r>
              <a:rPr lang="es-ES" b="1" dirty="0">
                <a:solidFill>
                  <a:schemeClr val="tx1"/>
                </a:solidFill>
                <a:latin typeface="+mn-lt"/>
              </a:rPr>
              <a:t>El TAM ha sido adaptado y perfeccionado dando lugar al TAM2 y en 2010 se propuso el TAM3 donde se han incluido nuevas variables dependientes.</a:t>
            </a:r>
            <a:r>
              <a:rPr lang="es-ES" dirty="0">
                <a:solidFill>
                  <a:schemeClr val="tx1"/>
                </a:solidFill>
                <a:latin typeface="+mn-lt"/>
              </a:rPr>
              <a:t> Hipótesis demostradas con el uso de este modelo es que a mayor edad disminuye la percepción de utilidad y se percibe como más difícil de usar las TIC. Asimismo a mayor nivel de instrucción y de ingresos aumentan la percepción de utilidad y se percibe como fácil de usar las TIC (</a:t>
            </a:r>
            <a:r>
              <a:rPr lang="es-ES" dirty="0" err="1">
                <a:solidFill>
                  <a:schemeClr val="tx1"/>
                </a:solidFill>
                <a:latin typeface="+mn-lt"/>
              </a:rPr>
              <a:t>Canessa</a:t>
            </a:r>
            <a:r>
              <a:rPr lang="es-ES" dirty="0">
                <a:solidFill>
                  <a:schemeClr val="tx1"/>
                </a:solidFill>
                <a:latin typeface="+mn-lt"/>
              </a:rPr>
              <a:t>, 2011</a:t>
            </a:r>
            <a:r>
              <a:rPr lang="es-ES" dirty="0">
                <a:solidFill>
                  <a:schemeClr val="tx1"/>
                </a:solidFill>
                <a:latin typeface="+mn-lt"/>
              </a:rPr>
              <a:t>). </a:t>
            </a:r>
            <a:r>
              <a:rPr lang="es-ES" dirty="0">
                <a:solidFill>
                  <a:schemeClr val="tx1"/>
                </a:solidFill>
                <a:latin typeface="+mn-lt"/>
              </a:rPr>
              <a:t>En el caso de esta investigación </a:t>
            </a:r>
            <a:r>
              <a:rPr lang="es-ES" b="1" dirty="0">
                <a:solidFill>
                  <a:schemeClr val="tx1"/>
                </a:solidFill>
                <a:latin typeface="+mn-lt"/>
              </a:rPr>
              <a:t>se modificó, pues se agregaron como variable independientes la edad, el nivel de instrucción y los conocimientos de computación declarados por los sujetos.</a:t>
            </a:r>
          </a:p>
          <a:p>
            <a:endParaRPr lang="es-ES" dirty="0"/>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3232298" y="3973046"/>
            <a:ext cx="15762284" cy="884353"/>
          </a:xfrm>
        </p:spPr>
        <p:txBody>
          <a:bodyPr>
            <a:noAutofit/>
          </a:bodyPr>
          <a:lstStyle/>
          <a:p>
            <a:pPr>
              <a:spcBef>
                <a:spcPts val="0"/>
              </a:spcBef>
            </a:pPr>
            <a:r>
              <a:rPr lang="en-US" sz="2800" dirty="0" smtClean="0"/>
              <a:t>Dra.C. Anabel </a:t>
            </a:r>
            <a:r>
              <a:rPr lang="en-US" sz="2800" dirty="0" err="1" smtClean="0"/>
              <a:t>Díaz</a:t>
            </a:r>
            <a:r>
              <a:rPr lang="en-US" sz="2800" dirty="0" smtClean="0"/>
              <a:t> Hurtado</a:t>
            </a:r>
          </a:p>
          <a:p>
            <a:pPr>
              <a:spcBef>
                <a:spcPts val="0"/>
              </a:spcBef>
            </a:pPr>
            <a:r>
              <a:rPr lang="en-US" sz="2800" dirty="0" smtClean="0"/>
              <a:t>MSc. Anagret </a:t>
            </a:r>
            <a:r>
              <a:rPr lang="en-US" sz="2800" dirty="0" err="1" smtClean="0"/>
              <a:t>Mederos</a:t>
            </a:r>
            <a:r>
              <a:rPr lang="en-US" sz="2800" dirty="0" smtClean="0"/>
              <a:t> </a:t>
            </a:r>
            <a:r>
              <a:rPr lang="en-US" sz="2800" dirty="0" err="1" smtClean="0"/>
              <a:t>Anido</a:t>
            </a:r>
            <a:endParaRPr lang="en-US" sz="2800"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596466"/>
            <a:ext cx="15608232" cy="1318684"/>
          </a:xfrm>
        </p:spPr>
        <p:txBody>
          <a:bodyPr>
            <a:normAutofit fontScale="70000" lnSpcReduction="20000"/>
          </a:bodyPr>
          <a:lstStyle/>
          <a:p>
            <a:r>
              <a:rPr lang="es-ES" b="1" dirty="0"/>
              <a:t>Escenarios sociales para la introducción de tecnologías. Experiencias en la UEB Héctor Rodríguez de Villa Clara</a:t>
            </a:r>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ES" dirty="0">
                <a:hlinkClick r:id="rId5"/>
              </a:rPr>
              <a:t>Simposio Internacional "Hábitat y Desarrollo Comunitario Sostenible" HAB-COM 2021 </a:t>
            </a:r>
            <a:endParaRPr lang="es-ES" dirty="0"/>
          </a:p>
        </p:txBody>
      </p:sp>
      <p:grpSp>
        <p:nvGrpSpPr>
          <p:cNvPr id="15" name="Group 3">
            <a:extLst>
              <a:ext uri="{FF2B5EF4-FFF2-40B4-BE49-F238E27FC236}">
                <a16:creationId xmlns=""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 xmlns:a16="http://schemas.microsoft.com/office/drawing/2014/main" id="{A1BB4E84-6C95-42E9-980E-D713A8ECE423}"/>
                </a:ext>
              </a:extLst>
            </p:cNvPr>
            <p:cNvPicPr>
              <a:picLocks noChangeAspect="1"/>
            </p:cNvPicPr>
            <p:nvPr/>
          </p:nvPicPr>
          <p:blipFill>
            <a:blip r:embed="rId6"/>
            <a:srcRect/>
            <a:stretch>
              <a:fillRect/>
            </a:stretch>
          </p:blipFill>
          <p:spPr>
            <a:xfrm>
              <a:off x="131292" y="0"/>
              <a:ext cx="2112245" cy="2702332"/>
            </a:xfrm>
            <a:prstGeom prst="rect">
              <a:avLst/>
            </a:prstGeom>
          </p:spPr>
        </p:pic>
        <p:sp>
          <p:nvSpPr>
            <p:cNvPr id="17"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7"/>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7"/>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592511" y="22750125"/>
            <a:ext cx="20203365" cy="3416320"/>
          </a:xfrm>
          <a:prstGeom prst="rect">
            <a:avLst/>
          </a:prstGeom>
          <a:noFill/>
        </p:spPr>
        <p:txBody>
          <a:bodyPr wrap="square" rtlCol="0">
            <a:spAutoFit/>
          </a:bodyPr>
          <a:lstStyle/>
          <a:p>
            <a:pPr marL="342900" indent="-342900">
              <a:buFont typeface="Arial" panose="020B0604020202020204" pitchFamily="34" charset="0"/>
              <a:buChar char="•"/>
            </a:pPr>
            <a:r>
              <a:rPr lang="es-ES" sz="2400" dirty="0">
                <a:cs typeface="Times New Roman" panose="02020603050405020304" pitchFamily="18" charset="0"/>
              </a:rPr>
              <a:t>Anuario Estadístico Municipal de Sagua la Grande 2018 Edición 2019</a:t>
            </a:r>
          </a:p>
          <a:p>
            <a:pPr marL="342900" indent="-342900">
              <a:buFont typeface="Arial" panose="020B0604020202020204" pitchFamily="34" charset="0"/>
              <a:buChar char="•"/>
            </a:pPr>
            <a:r>
              <a:rPr lang="es-ES" sz="2400" dirty="0" err="1">
                <a:cs typeface="Times New Roman" panose="02020603050405020304" pitchFamily="18" charset="0"/>
              </a:rPr>
              <a:t>Canessa</a:t>
            </a:r>
            <a:r>
              <a:rPr lang="es-ES" sz="2400" dirty="0">
                <a:cs typeface="Times New Roman" panose="02020603050405020304" pitchFamily="18" charset="0"/>
              </a:rPr>
              <a:t>, </a:t>
            </a:r>
            <a:r>
              <a:rPr lang="es-ES" sz="2400" dirty="0">
                <a:cs typeface="Times New Roman" panose="02020603050405020304" pitchFamily="18" charset="0"/>
              </a:rPr>
              <a:t>E.; </a:t>
            </a:r>
            <a:r>
              <a:rPr lang="es-ES" sz="2400" dirty="0" err="1">
                <a:cs typeface="Times New Roman" panose="02020603050405020304" pitchFamily="18" charset="0"/>
              </a:rPr>
              <a:t>Maldifassi</a:t>
            </a:r>
            <a:r>
              <a:rPr lang="es-ES" sz="2400" dirty="0">
                <a:cs typeface="Times New Roman" panose="02020603050405020304" pitchFamily="18" charset="0"/>
              </a:rPr>
              <a:t>, </a:t>
            </a:r>
            <a:r>
              <a:rPr lang="es-ES" sz="2400" dirty="0">
                <a:cs typeface="Times New Roman" panose="02020603050405020304" pitchFamily="18" charset="0"/>
              </a:rPr>
              <a:t>J; </a:t>
            </a:r>
            <a:r>
              <a:rPr lang="es-ES" sz="2400" dirty="0">
                <a:cs typeface="Times New Roman" panose="02020603050405020304" pitchFamily="18" charset="0"/>
              </a:rPr>
              <a:t>Quezada, </a:t>
            </a:r>
            <a:r>
              <a:rPr lang="es-ES" sz="2400" dirty="0">
                <a:cs typeface="Times New Roman" panose="02020603050405020304" pitchFamily="18" charset="0"/>
              </a:rPr>
              <a:t>A. (2011) Características </a:t>
            </a:r>
            <a:r>
              <a:rPr lang="es-ES" sz="2400" dirty="0">
                <a:cs typeface="Times New Roman" panose="02020603050405020304" pitchFamily="18" charset="0"/>
              </a:rPr>
              <a:t>sociodemográficas y su influencia en el uso de Tecnologías de Información en </a:t>
            </a:r>
            <a:r>
              <a:rPr lang="es-ES" sz="2400" dirty="0">
                <a:cs typeface="Times New Roman" panose="02020603050405020304" pitchFamily="18" charset="0"/>
              </a:rPr>
              <a:t>Chile. Polis</a:t>
            </a:r>
            <a:r>
              <a:rPr lang="es-ES" sz="2400" dirty="0">
                <a:cs typeface="Times New Roman" panose="02020603050405020304" pitchFamily="18" charset="0"/>
              </a:rPr>
              <a:t>, Revista de la Universidad Bolivariana, vol. 10, núm. 30, 2011</a:t>
            </a:r>
            <a:r>
              <a:rPr lang="es-ES" sz="2400" dirty="0">
                <a:cs typeface="Times New Roman" panose="02020603050405020304" pitchFamily="18" charset="0"/>
              </a:rPr>
              <a:t>, </a:t>
            </a:r>
            <a:r>
              <a:rPr lang="es-ES" sz="2400" dirty="0">
                <a:cs typeface="Times New Roman" panose="02020603050405020304" pitchFamily="18" charset="0"/>
              </a:rPr>
              <a:t>ISSN: </a:t>
            </a:r>
            <a:r>
              <a:rPr lang="es-ES" sz="2400" dirty="0">
                <a:cs typeface="Times New Roman" panose="02020603050405020304" pitchFamily="18" charset="0"/>
              </a:rPr>
              <a:t>0717-6554. </a:t>
            </a:r>
            <a:r>
              <a:rPr lang="es-ES" sz="2400" dirty="0">
                <a:cs typeface="Times New Roman" panose="02020603050405020304" pitchFamily="18" charset="0"/>
              </a:rPr>
              <a:t>pp. </a:t>
            </a:r>
            <a:r>
              <a:rPr lang="es-ES" sz="2400" dirty="0">
                <a:cs typeface="Times New Roman" panose="02020603050405020304" pitchFamily="18" charset="0"/>
              </a:rPr>
              <a:t>265-390. Universidad </a:t>
            </a:r>
            <a:r>
              <a:rPr lang="es-ES" sz="2400" dirty="0">
                <a:cs typeface="Times New Roman" panose="02020603050405020304" pitchFamily="18" charset="0"/>
              </a:rPr>
              <a:t>de Los </a:t>
            </a:r>
            <a:r>
              <a:rPr lang="es-ES" sz="2400" dirty="0">
                <a:cs typeface="Times New Roman" panose="02020603050405020304" pitchFamily="18" charset="0"/>
              </a:rPr>
              <a:t>Lagos. </a:t>
            </a:r>
            <a:r>
              <a:rPr lang="es-ES" sz="2400" dirty="0">
                <a:cs typeface="Times New Roman" panose="02020603050405020304" pitchFamily="18" charset="0"/>
              </a:rPr>
              <a:t>Santiago</a:t>
            </a:r>
            <a:r>
              <a:rPr lang="es-ES" sz="2400" dirty="0">
                <a:cs typeface="Times New Roman" panose="02020603050405020304" pitchFamily="18" charset="0"/>
              </a:rPr>
              <a:t>, </a:t>
            </a:r>
            <a:r>
              <a:rPr lang="es-ES" sz="2400" dirty="0">
                <a:cs typeface="Times New Roman" panose="02020603050405020304" pitchFamily="18" charset="0"/>
              </a:rPr>
              <a:t>Chile</a:t>
            </a:r>
            <a:r>
              <a:rPr lang="es-DO" sz="2400" dirty="0" smtClean="0">
                <a:cs typeface="Times New Roman" panose="02020603050405020304" pitchFamily="18" charset="0"/>
              </a:rPr>
              <a:t>.</a:t>
            </a:r>
          </a:p>
          <a:p>
            <a:pPr marL="342900" indent="-342900">
              <a:buFont typeface="Arial" panose="020B0604020202020204" pitchFamily="34" charset="0"/>
              <a:buChar char="•"/>
            </a:pPr>
            <a:r>
              <a:rPr lang="es-ES" sz="2400" dirty="0"/>
              <a:t>Díaz Hurtado, A.; Hernández Santana, L. (2020)</a:t>
            </a:r>
            <a:r>
              <a:rPr lang="es-ES" sz="2400" i="1" dirty="0"/>
              <a:t> </a:t>
            </a:r>
            <a:r>
              <a:rPr lang="es-ES" sz="2400" i="1" dirty="0" err="1"/>
              <a:t>Robotics</a:t>
            </a:r>
            <a:r>
              <a:rPr lang="es-ES" sz="2400" i="1" dirty="0"/>
              <a:t>, </a:t>
            </a:r>
            <a:r>
              <a:rPr lang="es-ES" sz="2400" i="1" dirty="0" err="1"/>
              <a:t>Automation</a:t>
            </a:r>
            <a:r>
              <a:rPr lang="es-ES" sz="2400" i="1" dirty="0"/>
              <a:t> and Artificial </a:t>
            </a:r>
            <a:r>
              <a:rPr lang="es-ES" sz="2400" i="1" dirty="0" err="1"/>
              <a:t>Intelligence</a:t>
            </a:r>
            <a:r>
              <a:rPr lang="es-ES" sz="2400" i="1" dirty="0"/>
              <a:t>. </a:t>
            </a:r>
            <a:r>
              <a:rPr lang="es-ES" sz="2400" i="1" dirty="0" err="1"/>
              <a:t>Challenges</a:t>
            </a:r>
            <a:r>
              <a:rPr lang="es-ES" sz="2400" i="1" dirty="0"/>
              <a:t> </a:t>
            </a:r>
            <a:r>
              <a:rPr lang="es-ES" sz="2400" i="1" dirty="0" err="1"/>
              <a:t>for</a:t>
            </a:r>
            <a:r>
              <a:rPr lang="es-ES" sz="2400" i="1" dirty="0"/>
              <a:t> Cuban social </a:t>
            </a:r>
            <a:r>
              <a:rPr lang="es-ES" sz="2400" i="1" dirty="0" err="1"/>
              <a:t>development</a:t>
            </a:r>
            <a:r>
              <a:rPr lang="es-ES" sz="2400" i="1" dirty="0"/>
              <a:t>. </a:t>
            </a:r>
            <a:r>
              <a:rPr lang="es-ES" sz="2400" dirty="0"/>
              <a:t>VIRTUAL INTERNATIONAL CONFERENCE: SOCIALLY-ORIENTED INNOVATIONS: PSYCHOLOGY, ECONOMICS AND TECHNOLOGIES FOR SUSTAINABLE DEVELOPMENT OF SOCIETY AND BUSINESS (10-13 Noviembre) Universidad Federal de Los Urales. Rusia; Red Internacional Académica - ACINNET (Brasil, </a:t>
            </a:r>
            <a:r>
              <a:rPr lang="es-ES" sz="2400" dirty="0" err="1"/>
              <a:t>LatAm</a:t>
            </a:r>
            <a:r>
              <a:rPr lang="es-ES" sz="2400" dirty="0"/>
              <a:t>, Portugal) Universidad Central "Marta Abreu" de Las Villas, Cuba.</a:t>
            </a:r>
            <a:endParaRPr lang="es-ES" sz="2400" dirty="0" smtClean="0"/>
          </a:p>
          <a:p>
            <a:pPr marL="342900" indent="-342900">
              <a:buFont typeface="Arial" panose="020B0604020202020204" pitchFamily="34" charset="0"/>
              <a:buChar char="•"/>
            </a:pPr>
            <a:r>
              <a:rPr lang="es-ES" sz="2400" dirty="0" smtClean="0"/>
              <a:t>Díaz </a:t>
            </a:r>
            <a:r>
              <a:rPr lang="es-ES" sz="2400" dirty="0"/>
              <a:t>Hurtado, A. (2020) </a:t>
            </a:r>
            <a:r>
              <a:rPr lang="es-ES" sz="2400" i="1" dirty="0"/>
              <a:t>Robótica, Automática e Inteligencia Artificial. </a:t>
            </a:r>
            <a:r>
              <a:rPr lang="es-ES" sz="2400" dirty="0" err="1"/>
              <a:t>See</a:t>
            </a:r>
            <a:r>
              <a:rPr lang="es-ES" sz="2400" dirty="0"/>
              <a:t> </a:t>
            </a:r>
            <a:r>
              <a:rPr lang="es-ES" sz="2400" dirty="0" err="1"/>
              <a:t>the</a:t>
            </a:r>
            <a:r>
              <a:rPr lang="es-ES" sz="2400" dirty="0"/>
              <a:t> </a:t>
            </a:r>
            <a:r>
              <a:rPr lang="es-ES" sz="2400" dirty="0" err="1"/>
              <a:t>Future</a:t>
            </a:r>
            <a:r>
              <a:rPr lang="es-ES" sz="2400" dirty="0"/>
              <a:t> 2020 (17 Diciembre) Harvard </a:t>
            </a:r>
            <a:r>
              <a:rPr lang="es-ES" sz="2400" dirty="0" err="1"/>
              <a:t>University;Elsevier;Hindawi;Wiley,QS;Karger</a:t>
            </a:r>
            <a:r>
              <a:rPr lang="es-ES" sz="2400" b="1" dirty="0"/>
              <a:t>;</a:t>
            </a:r>
            <a:r>
              <a:rPr lang="es-ES" sz="2400" dirty="0"/>
              <a:t> New York, Estados Unidos.</a:t>
            </a:r>
            <a:endParaRPr lang="es-DO" sz="2400" dirty="0">
              <a:cs typeface="Times New Roman" panose="02020603050405020304" pitchFamily="18" charset="0"/>
            </a:endParaRPr>
          </a:p>
        </p:txBody>
      </p:sp>
      <p:grpSp>
        <p:nvGrpSpPr>
          <p:cNvPr id="26" name="Grupo 25"/>
          <p:cNvGrpSpPr/>
          <p:nvPr/>
        </p:nvGrpSpPr>
        <p:grpSpPr>
          <a:xfrm>
            <a:off x="10572791" y="5408956"/>
            <a:ext cx="10794124" cy="7830704"/>
            <a:chOff x="481139" y="343662"/>
            <a:chExt cx="9970453" cy="6112002"/>
          </a:xfrm>
        </p:grpSpPr>
        <p:pic>
          <p:nvPicPr>
            <p:cNvPr id="27" name="Imagen 26"/>
            <p:cNvPicPr/>
            <p:nvPr/>
          </p:nvPicPr>
          <p:blipFill rotWithShape="1">
            <a:blip r:embed="rId8"/>
            <a:srcRect l="28829" t="45226" r="33655" b="30709"/>
            <a:stretch/>
          </p:blipFill>
          <p:spPr bwMode="auto">
            <a:xfrm>
              <a:off x="481139" y="433578"/>
              <a:ext cx="4538917" cy="2903982"/>
            </a:xfrm>
            <a:prstGeom prst="rect">
              <a:avLst/>
            </a:prstGeom>
            <a:ln>
              <a:noFill/>
            </a:ln>
            <a:extLst>
              <a:ext uri="{53640926-AAD7-44D8-BBD7-CCE9431645EC}">
                <a14:shadowObscured xmlns:a14="http://schemas.microsoft.com/office/drawing/2010/main"/>
              </a:ext>
            </a:extLst>
          </p:spPr>
        </p:pic>
        <p:pic>
          <p:nvPicPr>
            <p:cNvPr id="41" name="Imagen 40"/>
            <p:cNvPicPr/>
            <p:nvPr/>
          </p:nvPicPr>
          <p:blipFill rotWithShape="1">
            <a:blip r:embed="rId9"/>
            <a:srcRect l="30338" t="35368" r="26529" b="20485"/>
            <a:stretch/>
          </p:blipFill>
          <p:spPr bwMode="auto">
            <a:xfrm>
              <a:off x="5423598" y="343662"/>
              <a:ext cx="5027994" cy="2993898"/>
            </a:xfrm>
            <a:prstGeom prst="rect">
              <a:avLst/>
            </a:prstGeom>
            <a:ln>
              <a:noFill/>
            </a:ln>
            <a:extLst>
              <a:ext uri="{53640926-AAD7-44D8-BBD7-CCE9431645EC}">
                <a14:shadowObscured xmlns:a14="http://schemas.microsoft.com/office/drawing/2010/main"/>
              </a:ext>
            </a:extLst>
          </p:spPr>
        </p:pic>
        <p:pic>
          <p:nvPicPr>
            <p:cNvPr id="42" name="Imagen 41"/>
            <p:cNvPicPr/>
            <p:nvPr/>
          </p:nvPicPr>
          <p:blipFill rotWithShape="1">
            <a:blip r:embed="rId10"/>
            <a:srcRect l="24553" t="19567" r="24083" b="42557"/>
            <a:stretch/>
          </p:blipFill>
          <p:spPr bwMode="auto">
            <a:xfrm>
              <a:off x="3492722" y="3785616"/>
              <a:ext cx="4682014" cy="267004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1492</TotalTime>
  <Words>1182</Words>
  <Application>Microsoft Office PowerPoint</Application>
  <PresentationFormat>Personalizado</PresentationFormat>
  <Paragraphs>29</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Code Pro Bold</vt:lpstr>
      <vt:lpstr>Cooper Hewitt Bold</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Anabel Diaz Hurtado</cp:lastModifiedBy>
  <cp:revision>47</cp:revision>
  <dcterms:created xsi:type="dcterms:W3CDTF">2012-02-10T00:21:22Z</dcterms:created>
  <dcterms:modified xsi:type="dcterms:W3CDTF">2021-11-15T19:07:57Z</dcterms:modified>
  <cp:category>Research poster templates</cp:category>
</cp:coreProperties>
</file>