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416" r:id="rId3"/>
    <p:sldId id="352" r:id="rId4"/>
    <p:sldId id="282" r:id="rId5"/>
    <p:sldId id="283" r:id="rId6"/>
    <p:sldId id="351" r:id="rId7"/>
    <p:sldId id="289" r:id="rId8"/>
    <p:sldId id="291" r:id="rId9"/>
    <p:sldId id="420" r:id="rId10"/>
    <p:sldId id="297" r:id="rId11"/>
    <p:sldId id="298" r:id="rId12"/>
    <p:sldId id="439" r:id="rId13"/>
    <p:sldId id="440" r:id="rId14"/>
    <p:sldId id="441" r:id="rId15"/>
    <p:sldId id="442" r:id="rId16"/>
    <p:sldId id="443" r:id="rId17"/>
    <p:sldId id="444" r:id="rId18"/>
    <p:sldId id="445" r:id="rId19"/>
    <p:sldId id="44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82" autoAdjust="0"/>
  </p:normalViewPr>
  <p:slideViewPr>
    <p:cSldViewPr snapToGrid="0" snapToObjects="1">
      <p:cViewPr>
        <p:scale>
          <a:sx n="110" d="100"/>
          <a:sy n="110" d="100"/>
        </p:scale>
        <p:origin x="1584" y="288"/>
      </p:cViewPr>
      <p:guideLst>
        <p:guide orient="horz" pos="2160"/>
        <p:guide pos="2880"/>
      </p:guideLst>
    </p:cSldViewPr>
  </p:slideViewPr>
  <p:outlineViewPr>
    <p:cViewPr>
      <p:scale>
        <a:sx n="33" d="100"/>
        <a:sy n="33" d="100"/>
      </p:scale>
      <p:origin x="144" y="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80A5AB-D2D0-2740-A7F0-D857D71A4816}" type="datetimeFigureOut">
              <a:rPr lang="es-ES" smtClean="0"/>
              <a:t>15/11/21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FC2D6A-25BA-7546-8E8C-0227C4A75551}" type="slidenum">
              <a:rPr lang="es-ES" smtClean="0"/>
              <a:t>‹Nº›</a:t>
            </a:fld>
            <a:endParaRPr lang="es-ES"/>
          </a:p>
        </p:txBody>
      </p:sp>
    </p:spTree>
    <p:extLst>
      <p:ext uri="{BB962C8B-B14F-4D97-AF65-F5344CB8AC3E}">
        <p14:creationId xmlns:p14="http://schemas.microsoft.com/office/powerpoint/2010/main" val="443661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79E3-14F3-4244-A561-CF1C751B3E5E}" type="datetimeFigureOut">
              <a:rPr lang="es-ES" smtClean="0"/>
              <a:t>15/11/21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6F354-B1EF-C446-B2E6-743005E53E49}" type="slidenum">
              <a:rPr lang="es-ES" smtClean="0"/>
              <a:t>‹Nº›</a:t>
            </a:fld>
            <a:endParaRPr lang="es-ES"/>
          </a:p>
        </p:txBody>
      </p:sp>
    </p:spTree>
    <p:extLst>
      <p:ext uri="{BB962C8B-B14F-4D97-AF65-F5344CB8AC3E}">
        <p14:creationId xmlns:p14="http://schemas.microsoft.com/office/powerpoint/2010/main" val="19808333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066F354-B1EF-C446-B2E6-743005E53E49}" type="slidenum">
              <a:rPr lang="es-ES" smtClean="0"/>
              <a:t>1</a:t>
            </a:fld>
            <a:endParaRPr lang="es-ES"/>
          </a:p>
        </p:txBody>
      </p:sp>
    </p:spTree>
    <p:extLst>
      <p:ext uri="{BB962C8B-B14F-4D97-AF65-F5344CB8AC3E}">
        <p14:creationId xmlns:p14="http://schemas.microsoft.com/office/powerpoint/2010/main" val="32967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s-ES_tradnl"/>
              <a:t>Clic para editar título</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s-ES_tradnl"/>
              <a:t>Clic para editar título</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s-ES_tradnl"/>
              <a:t>Clic para editar título</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s-ES_tradnl"/>
              <a:t>Clic para editar título</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a:t>Clic para editar título</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ágenes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s-ES_tradnl"/>
              <a:t>Clic para editar título</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s-ES_tradnl"/>
              <a:t>Clic para editar título</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marca de agu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a:t>Haga clic para modificar el estilo de texto del patrón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s-ES_tradnl"/>
              <a:t>Clic para editar título</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s-ES_tradnl"/>
              <a:t>Clic para editar título</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s-ES_tradnl"/>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con marca de agu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s-ES_tradnl"/>
              <a:t>Haga clic para modificar el estilo de texto del patrón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s-ES_tradnl"/>
              <a:t>Clic para editar título</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2DF66AD8-BC4A-4004-9882-414398D930CA}" type="datetimeFigureOut">
              <a:rPr lang="en-US" smtClean="0"/>
              <a:t>11/15/21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ción con imagen">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s-ES_tradnl"/>
              <a:t>Clic para editar título</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‹Nº›</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‹Nº›</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s-ES_tradnl"/>
              <a:t>Clic para editar título</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11/15/21</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applewebdata://9233220C-64DC-48EC-95D1-88FC880AA05A/#_ftnref2" TargetMode="External"/><Relationship Id="rId2" Type="http://schemas.openxmlformats.org/officeDocument/2006/relationships/hyperlink" Target="applewebdata://9233220C-64DC-48EC-95D1-88FC880AA05A/#_ftnref1" TargetMode="Externa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09800" y="1341120"/>
            <a:ext cx="6477000" cy="3697224"/>
          </a:xfrm>
        </p:spPr>
        <p:txBody>
          <a:bodyPr/>
          <a:lstStyle/>
          <a:p>
            <a:r>
              <a:rPr lang="es-ES" b="1" dirty="0"/>
              <a:t>Problemáticas de la traducción de las estructuras con soporte: estudio de caso</a:t>
            </a:r>
            <a:br>
              <a:rPr lang="es-ES" dirty="0"/>
            </a:br>
            <a:endParaRPr lang="es-ES" dirty="0">
              <a:solidFill>
                <a:schemeClr val="accent4">
                  <a:lumMod val="75000"/>
                </a:schemeClr>
              </a:solidFill>
            </a:endParaRPr>
          </a:p>
        </p:txBody>
      </p:sp>
      <p:sp>
        <p:nvSpPr>
          <p:cNvPr id="3" name="Subtítulo 2"/>
          <p:cNvSpPr>
            <a:spLocks noGrp="1"/>
          </p:cNvSpPr>
          <p:nvPr>
            <p:ph type="subTitle" idx="1"/>
          </p:nvPr>
        </p:nvSpPr>
        <p:spPr>
          <a:xfrm>
            <a:off x="1777181" y="4741450"/>
            <a:ext cx="6477000" cy="1550859"/>
          </a:xfrm>
        </p:spPr>
        <p:txBody>
          <a:bodyPr>
            <a:normAutofit/>
          </a:bodyPr>
          <a:lstStyle/>
          <a:p>
            <a:endParaRPr lang="es-ES" dirty="0"/>
          </a:p>
          <a:p>
            <a:r>
              <a:rPr lang="es-ES" dirty="0">
                <a:solidFill>
                  <a:srgbClr val="002060"/>
                </a:solidFill>
              </a:rPr>
              <a:t>Iván Martínez Blasco</a:t>
            </a:r>
          </a:p>
          <a:p>
            <a:r>
              <a:rPr lang="es-ES" dirty="0">
                <a:solidFill>
                  <a:srgbClr val="002060"/>
                </a:solidFill>
              </a:rPr>
              <a:t>Universidad de Alicante</a:t>
            </a:r>
          </a:p>
          <a:p>
            <a:r>
              <a:rPr lang="es-ES" dirty="0" err="1">
                <a:solidFill>
                  <a:srgbClr val="002060"/>
                </a:solidFill>
              </a:rPr>
              <a:t>ivan.martinez@ua.es</a:t>
            </a:r>
            <a:endParaRPr lang="es-ES" dirty="0">
              <a:solidFill>
                <a:srgbClr val="002060"/>
              </a:solidFill>
            </a:endParaRPr>
          </a:p>
        </p:txBody>
      </p:sp>
      <p:sp>
        <p:nvSpPr>
          <p:cNvPr id="6" name="CuadroTexto 5">
            <a:extLst>
              <a:ext uri="{FF2B5EF4-FFF2-40B4-BE49-F238E27FC236}">
                <a16:creationId xmlns:a16="http://schemas.microsoft.com/office/drawing/2014/main" id="{CE5DFC7D-A991-4D46-AF88-675A4DD5326A}"/>
              </a:ext>
            </a:extLst>
          </p:cNvPr>
          <p:cNvSpPr txBox="1"/>
          <p:nvPr/>
        </p:nvSpPr>
        <p:spPr>
          <a:xfrm>
            <a:off x="555523" y="250510"/>
            <a:ext cx="8032954" cy="523220"/>
          </a:xfrm>
          <a:prstGeom prst="rect">
            <a:avLst/>
          </a:prstGeom>
          <a:noFill/>
        </p:spPr>
        <p:txBody>
          <a:bodyPr wrap="square" rtlCol="0">
            <a:spAutoFit/>
          </a:bodyPr>
          <a:lstStyle/>
          <a:p>
            <a:pPr algn="ctr"/>
            <a:r>
              <a:rPr lang="es-ES" sz="1400" b="1" dirty="0"/>
              <a:t>Universidad Central “Marta Abreu” de Las Villas</a:t>
            </a:r>
          </a:p>
          <a:p>
            <a:pPr algn="ctr"/>
            <a:r>
              <a:rPr lang="es-ES" sz="1400" b="1" dirty="0"/>
              <a:t>I SIMPOSIO INTERNACIONAL “DESARROLLO HUMANO, EQUIDAD Y JUSTICIA SOCIAL”</a:t>
            </a:r>
          </a:p>
        </p:txBody>
      </p:sp>
      <p:pic>
        <p:nvPicPr>
          <p:cNvPr id="9" name="Imagen 8">
            <a:extLst>
              <a:ext uri="{FF2B5EF4-FFF2-40B4-BE49-F238E27FC236}">
                <a16:creationId xmlns:a16="http://schemas.microsoft.com/office/drawing/2014/main" id="{FAA38D3D-7FBE-DB45-B21C-46C8740484AA}"/>
              </a:ext>
            </a:extLst>
          </p:cNvPr>
          <p:cNvPicPr>
            <a:picLocks noChangeAspect="1"/>
          </p:cNvPicPr>
          <p:nvPr/>
        </p:nvPicPr>
        <p:blipFill>
          <a:blip r:embed="rId3"/>
          <a:srcRect/>
          <a:stretch>
            <a:fillRect/>
          </a:stretch>
        </p:blipFill>
        <p:spPr bwMode="auto">
          <a:xfrm>
            <a:off x="4744248" y="4871490"/>
            <a:ext cx="1020373" cy="1253965"/>
          </a:xfrm>
          <a:prstGeom prst="rect">
            <a:avLst/>
          </a:prstGeom>
          <a:noFill/>
          <a:ln w="9525">
            <a:noFill/>
            <a:miter lim="800000"/>
            <a:headEnd/>
            <a:tailEnd/>
          </a:ln>
        </p:spPr>
      </p:pic>
      <p:pic>
        <p:nvPicPr>
          <p:cNvPr id="8" name="Imagen 7">
            <a:extLst>
              <a:ext uri="{FF2B5EF4-FFF2-40B4-BE49-F238E27FC236}">
                <a16:creationId xmlns:a16="http://schemas.microsoft.com/office/drawing/2014/main" id="{648D7961-A280-A341-AAFC-9EDC5795F2EF}"/>
              </a:ext>
            </a:extLst>
          </p:cNvPr>
          <p:cNvPicPr>
            <a:picLocks noChangeAspect="1"/>
          </p:cNvPicPr>
          <p:nvPr/>
        </p:nvPicPr>
        <p:blipFill>
          <a:blip r:embed="rId4"/>
          <a:stretch>
            <a:fillRect/>
          </a:stretch>
        </p:blipFill>
        <p:spPr>
          <a:xfrm>
            <a:off x="6051345" y="4908303"/>
            <a:ext cx="1217152" cy="1217152"/>
          </a:xfrm>
          <a:prstGeom prst="rect">
            <a:avLst/>
          </a:prstGeom>
        </p:spPr>
      </p:pic>
    </p:spTree>
    <p:extLst>
      <p:ext uri="{BB962C8B-B14F-4D97-AF65-F5344CB8AC3E}">
        <p14:creationId xmlns:p14="http://schemas.microsoft.com/office/powerpoint/2010/main" val="355487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05459279"/>
              </p:ext>
            </p:extLst>
          </p:nvPr>
        </p:nvGraphicFramePr>
        <p:xfrm>
          <a:off x="914400" y="2070780"/>
          <a:ext cx="7313613" cy="3764280"/>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728913">
                  <a:extLst>
                    <a:ext uri="{9D8B030D-6E8A-4147-A177-3AD203B41FA5}">
                      <a16:colId xmlns:a16="http://schemas.microsoft.com/office/drawing/2014/main" val="20002"/>
                    </a:ext>
                  </a:extLst>
                </a:gridCol>
              </a:tblGrid>
              <a:tr h="370840">
                <a:tc>
                  <a:txBody>
                    <a:bodyPr/>
                    <a:lstStyle/>
                    <a:p>
                      <a:pPr algn="ctr">
                        <a:spcAft>
                          <a:spcPts val="0"/>
                        </a:spcAft>
                      </a:pPr>
                      <a:r>
                        <a:rPr lang="es-ES_tradnl" sz="1400" b="1" dirty="0">
                          <a:effectLst/>
                          <a:latin typeface="Times New Roman"/>
                          <a:ea typeface="MS ??"/>
                        </a:rPr>
                        <a:t>Categoría de determinantes</a:t>
                      </a:r>
                      <a:endParaRPr lang="es-ES_tradnl" sz="1400" dirty="0">
                        <a:effectLst/>
                        <a:latin typeface="Times New Roman"/>
                        <a:ea typeface="MS ??"/>
                      </a:endParaRPr>
                    </a:p>
                  </a:txBody>
                  <a:tcPr marL="68580" marR="68580" marT="0" marB="0"/>
                </a:tc>
                <a:tc>
                  <a:txBody>
                    <a:bodyPr/>
                    <a:lstStyle/>
                    <a:p>
                      <a:pPr algn="ctr">
                        <a:spcAft>
                          <a:spcPts val="0"/>
                        </a:spcAft>
                      </a:pPr>
                      <a:r>
                        <a:rPr lang="es-ES_tradnl" sz="1400" b="1">
                          <a:effectLst/>
                          <a:latin typeface="Times New Roman"/>
                          <a:ea typeface="MS ??"/>
                        </a:rPr>
                        <a:t>Notaciones y ejemplos en español</a:t>
                      </a:r>
                      <a:endParaRPr lang="es-ES_tradnl" sz="1400">
                        <a:effectLst/>
                        <a:latin typeface="Times New Roman"/>
                        <a:ea typeface="MS ??"/>
                      </a:endParaRPr>
                    </a:p>
                  </a:txBody>
                  <a:tcPr marL="68580" marR="68580" marT="0" marB="0"/>
                </a:tc>
                <a:tc>
                  <a:txBody>
                    <a:bodyPr/>
                    <a:lstStyle/>
                    <a:p>
                      <a:pPr algn="ctr">
                        <a:spcAft>
                          <a:spcPts val="0"/>
                        </a:spcAft>
                      </a:pPr>
                      <a:r>
                        <a:rPr lang="es-ES_tradnl" sz="1400" b="1">
                          <a:effectLst/>
                          <a:latin typeface="Times New Roman"/>
                          <a:ea typeface="MS ??"/>
                        </a:rPr>
                        <a:t>Notaciones y ejemplos en francés</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0"/>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E (determinante cero)</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E, E-Modif</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E, E-Modif</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1"/>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partitivos</a:t>
                      </a:r>
                      <a:endParaRPr lang="es-ES_tradnl" sz="1400">
                        <a:effectLst/>
                        <a:latin typeface="Times New Roman"/>
                        <a:ea typeface="MS ??"/>
                      </a:endParaRPr>
                    </a:p>
                  </a:txBody>
                  <a:tcPr marL="68580" marR="68580" marT="0" marB="0"/>
                </a:tc>
                <a:tc>
                  <a:txBody>
                    <a:bodyPr/>
                    <a:lstStyle/>
                    <a:p>
                      <a:pPr>
                        <a:spcAft>
                          <a:spcPts val="0"/>
                        </a:spcAft>
                      </a:pPr>
                      <a:r>
                        <a:rPr lang="es-ES_tradnl" sz="1400">
                          <a:effectLst/>
                          <a:latin typeface="Times New Roman"/>
                          <a:ea typeface="MS ??"/>
                        </a:rPr>
                        <a:t> </a:t>
                      </a: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DU</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2"/>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aspectuales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un arranque de, una serie de...</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un éclat de, une série de...</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3"/>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comparativos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tanto... como, más... que</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autant (de)... que, plus (de)... que</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4"/>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definidos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ESTE, EL-Modif, POS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CE, LE-Modif, POS</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5"/>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genéricos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EL, UN</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LE, UN</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6"/>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indefinidos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UN, UN-Modif</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UN, UN-Modif</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7"/>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intensivos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mucho, muy, una lluvia de...</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beaucoup de, très, une pluie de...</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8"/>
                  </a:ext>
                </a:extLst>
              </a:tr>
              <a:tr h="370840">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a:solidFill>
                            <a:srgbClr val="000000"/>
                          </a:solidFill>
                          <a:effectLst/>
                          <a:latin typeface="Times"/>
                          <a:ea typeface="ＭＳ 明朝"/>
                          <a:cs typeface="Times"/>
                        </a:rPr>
                        <a:t>cuantificadores</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a:solidFill>
                            <a:srgbClr val="000000"/>
                          </a:solidFill>
                          <a:effectLst/>
                          <a:latin typeface="Times"/>
                          <a:ea typeface="ＭＳ 明朝"/>
                          <a:cs typeface="Times"/>
                        </a:rPr>
                        <a:t>varios, cuatro, un montón de...</a:t>
                      </a:r>
                      <a:endParaRPr lang="es-ES_tradnl" sz="1400">
                        <a:effectLst/>
                        <a:latin typeface="Times New Roman"/>
                        <a:ea typeface="MS ??"/>
                      </a:endParaRPr>
                    </a:p>
                  </a:txBody>
                  <a:tcPr marL="68580" marR="68580" marT="0" marB="0"/>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sz="1400" i="1" dirty="0" err="1">
                          <a:solidFill>
                            <a:srgbClr val="000000"/>
                          </a:solidFill>
                          <a:effectLst/>
                          <a:latin typeface="Times"/>
                          <a:ea typeface="ＭＳ 明朝"/>
                          <a:cs typeface="Times"/>
                        </a:rPr>
                        <a:t>plusieurs</a:t>
                      </a:r>
                      <a:r>
                        <a:rPr lang="es-ES_tradnl" sz="1400" i="1" dirty="0">
                          <a:solidFill>
                            <a:srgbClr val="000000"/>
                          </a:solidFill>
                          <a:effectLst/>
                          <a:latin typeface="Times"/>
                          <a:ea typeface="ＭＳ 明朝"/>
                          <a:cs typeface="Times"/>
                        </a:rPr>
                        <a:t>, </a:t>
                      </a:r>
                      <a:r>
                        <a:rPr lang="es-ES_tradnl" sz="1400" i="1" dirty="0" err="1">
                          <a:solidFill>
                            <a:srgbClr val="000000"/>
                          </a:solidFill>
                          <a:effectLst/>
                          <a:latin typeface="Times"/>
                          <a:ea typeface="ＭＳ 明朝"/>
                          <a:cs typeface="Times"/>
                        </a:rPr>
                        <a:t>quatre</a:t>
                      </a:r>
                      <a:r>
                        <a:rPr lang="es-ES_tradnl" sz="1400" i="1" dirty="0">
                          <a:solidFill>
                            <a:srgbClr val="000000"/>
                          </a:solidFill>
                          <a:effectLst/>
                          <a:latin typeface="Times"/>
                          <a:ea typeface="ＭＳ 明朝"/>
                          <a:cs typeface="Times"/>
                        </a:rPr>
                        <a:t>, un tas de...</a:t>
                      </a:r>
                      <a:endParaRPr lang="es-ES_tradnl" sz="1400" dirty="0">
                        <a:effectLst/>
                        <a:latin typeface="Times New Roman"/>
                        <a:ea typeface="MS ??"/>
                      </a:endParaRPr>
                    </a:p>
                  </a:txBody>
                  <a:tcPr marL="68580" marR="68580" marT="0" marB="0"/>
                </a:tc>
                <a:extLst>
                  <a:ext uri="{0D108BD9-81ED-4DB2-BD59-A6C34878D82A}">
                    <a16:rowId xmlns:a16="http://schemas.microsoft.com/office/drawing/2014/main" val="10009"/>
                  </a:ext>
                </a:extLst>
              </a:tr>
            </a:tbl>
          </a:graphicData>
        </a:graphic>
      </p:graphicFrame>
      <p:sp>
        <p:nvSpPr>
          <p:cNvPr id="8" name="CuadroTexto 7"/>
          <p:cNvSpPr txBox="1"/>
          <p:nvPr/>
        </p:nvSpPr>
        <p:spPr>
          <a:xfrm>
            <a:off x="1193800" y="5981700"/>
            <a:ext cx="5130800" cy="369332"/>
          </a:xfrm>
          <a:prstGeom prst="rect">
            <a:avLst/>
          </a:prstGeom>
          <a:noFill/>
        </p:spPr>
        <p:txBody>
          <a:bodyPr wrap="square" rtlCol="0">
            <a:spAutoFit/>
          </a:bodyPr>
          <a:lstStyle/>
          <a:p>
            <a:r>
              <a:rPr lang="es-ES" dirty="0"/>
              <a:t>Blanco Escoda (1998)</a:t>
            </a:r>
          </a:p>
        </p:txBody>
      </p:sp>
      <p:sp>
        <p:nvSpPr>
          <p:cNvPr id="3" name="Rectángulo 2"/>
          <p:cNvSpPr/>
          <p:nvPr/>
        </p:nvSpPr>
        <p:spPr>
          <a:xfrm>
            <a:off x="2823069" y="1266762"/>
            <a:ext cx="4064190" cy="369332"/>
          </a:xfrm>
          <a:prstGeom prst="rect">
            <a:avLst/>
          </a:prstGeom>
        </p:spPr>
        <p:txBody>
          <a:bodyPr wrap="none">
            <a:spAutoFit/>
          </a:bodyPr>
          <a:lstStyle/>
          <a:p>
            <a:r>
              <a:rPr lang="es-ES" b="1" dirty="0"/>
              <a:t>4º Parámetro: UNA DETERMINACIÓN</a:t>
            </a:r>
            <a:endParaRPr lang="es-ES" dirty="0"/>
          </a:p>
        </p:txBody>
      </p:sp>
      <p:sp>
        <p:nvSpPr>
          <p:cNvPr id="6" name="Título 1"/>
          <p:cNvSpPr txBox="1">
            <a:spLocks noGrp="1"/>
          </p:cNvSpPr>
          <p:nvPr>
            <p:ph type="title"/>
          </p:nvPr>
        </p:nvSpPr>
        <p:spPr>
          <a:xfrm>
            <a:off x="914400" y="396535"/>
            <a:ext cx="7313613" cy="213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11325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399" y="720952"/>
            <a:ext cx="7313613" cy="868362"/>
          </a:xfrm>
        </p:spPr>
        <p:txBody>
          <a:bodyPr/>
          <a:lstStyle/>
          <a:p>
            <a:r>
              <a:rPr lang="es-ES" sz="1800" b="1" dirty="0"/>
              <a:t>5º Parámetro: UNA FORMA MORFOLÓGICA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83821283"/>
              </p:ext>
            </p:extLst>
          </p:nvPr>
        </p:nvGraphicFramePr>
        <p:xfrm>
          <a:off x="914400" y="1735138"/>
          <a:ext cx="7313614" cy="2595880"/>
        </p:xfrm>
        <a:graphic>
          <a:graphicData uri="http://schemas.openxmlformats.org/drawingml/2006/table">
            <a:tbl>
              <a:tblPr firstRow="1" bandRow="1">
                <a:tableStyleId>{5C22544A-7EE6-4342-B048-85BDC9FD1C3A}</a:tableStyleId>
              </a:tblPr>
              <a:tblGrid>
                <a:gridCol w="1438667">
                  <a:extLst>
                    <a:ext uri="{9D8B030D-6E8A-4147-A177-3AD203B41FA5}">
                      <a16:colId xmlns:a16="http://schemas.microsoft.com/office/drawing/2014/main" val="20000"/>
                    </a:ext>
                  </a:extLst>
                </a:gridCol>
                <a:gridCol w="1933793">
                  <a:extLst>
                    <a:ext uri="{9D8B030D-6E8A-4147-A177-3AD203B41FA5}">
                      <a16:colId xmlns:a16="http://schemas.microsoft.com/office/drawing/2014/main" val="20001"/>
                    </a:ext>
                  </a:extLst>
                </a:gridCol>
                <a:gridCol w="1933793">
                  <a:extLst>
                    <a:ext uri="{9D8B030D-6E8A-4147-A177-3AD203B41FA5}">
                      <a16:colId xmlns:a16="http://schemas.microsoft.com/office/drawing/2014/main" val="20002"/>
                    </a:ext>
                  </a:extLst>
                </a:gridCol>
                <a:gridCol w="2007361">
                  <a:extLst>
                    <a:ext uri="{9D8B030D-6E8A-4147-A177-3AD203B41FA5}">
                      <a16:colId xmlns:a16="http://schemas.microsoft.com/office/drawing/2014/main" val="20003"/>
                    </a:ext>
                  </a:extLst>
                </a:gridCol>
              </a:tblGrid>
              <a:tr h="370840">
                <a:tc>
                  <a:txBody>
                    <a:bodyPr/>
                    <a:lstStyle/>
                    <a:p>
                      <a:pPr algn="ctr">
                        <a:lnSpc>
                          <a:spcPct val="150000"/>
                        </a:lnSpc>
                        <a:spcAft>
                          <a:spcPts val="0"/>
                        </a:spcAft>
                      </a:pPr>
                      <a:r>
                        <a:rPr lang="es-ES_tradnl" sz="1400" b="1" i="0" dirty="0">
                          <a:solidFill>
                            <a:schemeClr val="bg1"/>
                          </a:solidFill>
                          <a:effectLst/>
                          <a:latin typeface="Times New Roman"/>
                          <a:ea typeface="MS ??"/>
                        </a:rPr>
                        <a:t>Raíz</a:t>
                      </a:r>
                      <a:endParaRPr lang="es-ES_tradnl" sz="1400" i="0" dirty="0">
                        <a:solidFill>
                          <a:schemeClr val="bg1"/>
                        </a:solidFill>
                        <a:effectLst/>
                        <a:latin typeface="Times New Roman"/>
                        <a:ea typeface="MS ??"/>
                      </a:endParaRPr>
                    </a:p>
                  </a:txBody>
                  <a:tcPr marL="68580" marR="68580" marT="0" marB="0"/>
                </a:tc>
                <a:tc>
                  <a:txBody>
                    <a:bodyPr/>
                    <a:lstStyle/>
                    <a:p>
                      <a:pPr algn="ctr">
                        <a:lnSpc>
                          <a:spcPct val="150000"/>
                        </a:lnSpc>
                        <a:spcAft>
                          <a:spcPts val="0"/>
                        </a:spcAft>
                      </a:pPr>
                      <a:r>
                        <a:rPr lang="es-ES_tradnl" sz="1400" b="1" i="0">
                          <a:solidFill>
                            <a:schemeClr val="bg1"/>
                          </a:solidFill>
                          <a:effectLst/>
                          <a:latin typeface="Times New Roman"/>
                          <a:ea typeface="MS ??"/>
                        </a:rPr>
                        <a:t>Sustantivo Predicativo</a:t>
                      </a:r>
                      <a:endParaRPr lang="es-ES_tradnl" sz="1400" i="0">
                        <a:solidFill>
                          <a:schemeClr val="bg1"/>
                        </a:solidFill>
                        <a:effectLst/>
                        <a:latin typeface="Times New Roman"/>
                        <a:ea typeface="MS ??"/>
                      </a:endParaRPr>
                    </a:p>
                  </a:txBody>
                  <a:tcPr marL="68580" marR="68580" marT="0" marB="0"/>
                </a:tc>
                <a:tc>
                  <a:txBody>
                    <a:bodyPr/>
                    <a:lstStyle/>
                    <a:p>
                      <a:pPr algn="ctr">
                        <a:lnSpc>
                          <a:spcPct val="150000"/>
                        </a:lnSpc>
                        <a:spcAft>
                          <a:spcPts val="0"/>
                        </a:spcAft>
                      </a:pPr>
                      <a:r>
                        <a:rPr lang="es-ES_tradnl" sz="1400" b="1" i="0">
                          <a:solidFill>
                            <a:schemeClr val="bg1"/>
                          </a:solidFill>
                          <a:effectLst/>
                          <a:latin typeface="Times New Roman"/>
                          <a:ea typeface="MS ??"/>
                        </a:rPr>
                        <a:t>Predicado verbal</a:t>
                      </a:r>
                      <a:endParaRPr lang="es-ES_tradnl" sz="1400" i="0">
                        <a:solidFill>
                          <a:schemeClr val="bg1"/>
                        </a:solidFill>
                        <a:effectLst/>
                        <a:latin typeface="Times New Roman"/>
                        <a:ea typeface="MS ??"/>
                      </a:endParaRPr>
                    </a:p>
                  </a:txBody>
                  <a:tcPr marL="68580" marR="68580" marT="0" marB="0"/>
                </a:tc>
                <a:tc>
                  <a:txBody>
                    <a:bodyPr/>
                    <a:lstStyle/>
                    <a:p>
                      <a:pPr algn="ctr">
                        <a:lnSpc>
                          <a:spcPct val="150000"/>
                        </a:lnSpc>
                        <a:spcAft>
                          <a:spcPts val="0"/>
                        </a:spcAft>
                      </a:pPr>
                      <a:r>
                        <a:rPr lang="es-ES_tradnl" sz="1400" b="1" i="0" dirty="0">
                          <a:solidFill>
                            <a:schemeClr val="bg1"/>
                          </a:solidFill>
                          <a:effectLst/>
                          <a:latin typeface="Times New Roman"/>
                          <a:ea typeface="MS ??"/>
                        </a:rPr>
                        <a:t>Adjetivo predicativo</a:t>
                      </a:r>
                      <a:endParaRPr lang="es-ES_tradnl" sz="1400" i="0" dirty="0">
                        <a:solidFill>
                          <a:schemeClr val="bg1"/>
                        </a:solidFill>
                        <a:effectLst/>
                        <a:latin typeface="Times New Roman"/>
                        <a:ea typeface="MS ??"/>
                      </a:endParaRPr>
                    </a:p>
                  </a:txBody>
                  <a:tcPr marL="68580" marR="68580" marT="0" marB="0"/>
                </a:tc>
                <a:extLst>
                  <a:ext uri="{0D108BD9-81ED-4DB2-BD59-A6C34878D82A}">
                    <a16:rowId xmlns:a16="http://schemas.microsoft.com/office/drawing/2014/main" val="10000"/>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Respet-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siente respeto por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Respeta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es respetuoso con N1</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1"/>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Molest-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dirty="0">
                          <a:solidFill>
                            <a:srgbClr val="000000"/>
                          </a:solidFill>
                          <a:effectLst/>
                          <a:latin typeface="Times New Roman"/>
                          <a:ea typeface="MS ??"/>
                        </a:rPr>
                        <a:t>*</a:t>
                      </a:r>
                      <a:endParaRPr lang="es-ES_tradnl" sz="1400" dirty="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molesta a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es molesto para N1</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2"/>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Volunt-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tiene voluntad</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es voluntarioso</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3"/>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Golp-</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da un golpe a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golpea a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4"/>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Callej-</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callejea por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a:t>
                      </a:r>
                      <a:endParaRPr lang="es-ES_tradnl" sz="1400">
                        <a:effectLst/>
                        <a:latin typeface="Times New Roman"/>
                        <a:ea typeface="MS ??"/>
                      </a:endParaRPr>
                    </a:p>
                  </a:txBody>
                  <a:tcPr marL="68580" marR="68580" marT="0" marB="0"/>
                </a:tc>
                <a:extLst>
                  <a:ext uri="{0D108BD9-81ED-4DB2-BD59-A6C34878D82A}">
                    <a16:rowId xmlns:a16="http://schemas.microsoft.com/office/drawing/2014/main" val="10005"/>
                  </a:ext>
                </a:extLst>
              </a:tr>
              <a:tr h="370840">
                <a:tc>
                  <a:txBody>
                    <a:bodyPr/>
                    <a:lstStyle/>
                    <a:p>
                      <a:pPr algn="just">
                        <a:lnSpc>
                          <a:spcPct val="150000"/>
                        </a:lnSpc>
                        <a:spcAft>
                          <a:spcPts val="0"/>
                        </a:spcAft>
                      </a:pPr>
                      <a:r>
                        <a:rPr lang="es-ES_tradnl" sz="1400" b="1">
                          <a:solidFill>
                            <a:srgbClr val="000000"/>
                          </a:solidFill>
                          <a:effectLst/>
                          <a:latin typeface="Times New Roman"/>
                          <a:ea typeface="MS ??"/>
                        </a:rPr>
                        <a:t>Pánic-</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N0 le tiene pánico a N1</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a:solidFill>
                            <a:srgbClr val="000000"/>
                          </a:solidFill>
                          <a:effectLst/>
                          <a:latin typeface="Times New Roman"/>
                          <a:ea typeface="MS ??"/>
                        </a:rPr>
                        <a:t>*</a:t>
                      </a:r>
                      <a:endParaRPr lang="es-ES_tradnl" sz="1400">
                        <a:effectLst/>
                        <a:latin typeface="Times New Roman"/>
                        <a:ea typeface="MS ??"/>
                      </a:endParaRPr>
                    </a:p>
                  </a:txBody>
                  <a:tcPr marL="68580" marR="68580" marT="0" marB="0"/>
                </a:tc>
                <a:tc>
                  <a:txBody>
                    <a:bodyPr/>
                    <a:lstStyle/>
                    <a:p>
                      <a:pPr algn="just">
                        <a:lnSpc>
                          <a:spcPct val="150000"/>
                        </a:lnSpc>
                        <a:spcAft>
                          <a:spcPts val="0"/>
                        </a:spcAft>
                      </a:pPr>
                      <a:r>
                        <a:rPr lang="es-ES_tradnl" sz="1400" dirty="0">
                          <a:solidFill>
                            <a:srgbClr val="000000"/>
                          </a:solidFill>
                          <a:effectLst/>
                          <a:latin typeface="Times New Roman"/>
                          <a:ea typeface="MS ??"/>
                        </a:rPr>
                        <a:t>*</a:t>
                      </a:r>
                      <a:endParaRPr lang="es-ES_tradnl" sz="1400" dirty="0">
                        <a:effectLst/>
                        <a:latin typeface="Times New Roman"/>
                        <a:ea typeface="MS ??"/>
                      </a:endParaRPr>
                    </a:p>
                  </a:txBody>
                  <a:tcPr marL="68580" marR="68580" marT="0" marB="0"/>
                </a:tc>
                <a:extLst>
                  <a:ext uri="{0D108BD9-81ED-4DB2-BD59-A6C34878D82A}">
                    <a16:rowId xmlns:a16="http://schemas.microsoft.com/office/drawing/2014/main" val="10006"/>
                  </a:ext>
                </a:extLst>
              </a:tr>
            </a:tbl>
          </a:graphicData>
        </a:graphic>
      </p:graphicFrame>
      <p:sp>
        <p:nvSpPr>
          <p:cNvPr id="7" name="CuadroTexto 6"/>
          <p:cNvSpPr txBox="1"/>
          <p:nvPr/>
        </p:nvSpPr>
        <p:spPr>
          <a:xfrm>
            <a:off x="1269999" y="4927600"/>
            <a:ext cx="6958013" cy="1200329"/>
          </a:xfrm>
          <a:prstGeom prst="rect">
            <a:avLst/>
          </a:prstGeom>
          <a:noFill/>
        </p:spPr>
        <p:txBody>
          <a:bodyPr wrap="square" rtlCol="0">
            <a:spAutoFit/>
          </a:bodyPr>
          <a:lstStyle/>
          <a:p>
            <a:r>
              <a:rPr lang="es-ES_tradnl" dirty="0"/>
              <a:t>N0 siente pánico ≠ *N0 </a:t>
            </a:r>
            <a:r>
              <a:rPr lang="es-ES_tradnl" dirty="0" err="1"/>
              <a:t>panica</a:t>
            </a:r>
            <a:endParaRPr lang="es-ES_tradnl" dirty="0"/>
          </a:p>
          <a:p>
            <a:endParaRPr lang="es-ES_tradnl" dirty="0"/>
          </a:p>
          <a:p>
            <a:r>
              <a:rPr lang="es-ES_tradnl" dirty="0"/>
              <a:t>N0 </a:t>
            </a:r>
            <a:r>
              <a:rPr lang="es-ES_tradnl" dirty="0" err="1"/>
              <a:t>éprouve</a:t>
            </a:r>
            <a:r>
              <a:rPr lang="es-ES_tradnl" dirty="0"/>
              <a:t> de la panique = N0 panique</a:t>
            </a:r>
          </a:p>
          <a:p>
            <a:endParaRPr lang="es-ES" dirty="0"/>
          </a:p>
        </p:txBody>
      </p:sp>
      <p:sp>
        <p:nvSpPr>
          <p:cNvPr id="5" name="Título 1"/>
          <p:cNvSpPr txBox="1">
            <a:spLocks/>
          </p:cNvSpPr>
          <p:nvPr/>
        </p:nvSpPr>
        <p:spPr>
          <a:xfrm>
            <a:off x="914400" y="396535"/>
            <a:ext cx="7313613" cy="213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167148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22020" y="1236210"/>
            <a:ext cx="3566160" cy="4056062"/>
          </a:xfrm>
        </p:spPr>
        <p:txBody>
          <a:bodyPr>
            <a:normAutofit/>
          </a:bodyPr>
          <a:lstStyle/>
          <a:p>
            <a:pPr marL="0" indent="0">
              <a:buNone/>
            </a:pPr>
            <a:endParaRPr lang="es-ES_tradnl" dirty="0"/>
          </a:p>
          <a:p>
            <a:pPr marL="0" indent="0">
              <a:buNone/>
            </a:pPr>
            <a:endParaRPr lang="es-ES_tradnl" dirty="0"/>
          </a:p>
          <a:p>
            <a:pPr marL="0" indent="0">
              <a:buNone/>
            </a:pPr>
            <a:endParaRPr lang="es-ES_tradnl" dirty="0"/>
          </a:p>
          <a:p>
            <a:pPr marL="0" indent="0">
              <a:buNone/>
            </a:pPr>
            <a:r>
              <a:rPr lang="es-ES_tradnl" dirty="0"/>
              <a:t>                </a:t>
            </a:r>
            <a:r>
              <a:rPr lang="es-ES_tradnl" sz="1800" b="1" dirty="0"/>
              <a:t>Soportes temporales</a:t>
            </a:r>
          </a:p>
        </p:txBody>
      </p:sp>
      <p:sp>
        <p:nvSpPr>
          <p:cNvPr id="4" name="Marcador de contenido 3"/>
          <p:cNvSpPr>
            <a:spLocks noGrp="1"/>
          </p:cNvSpPr>
          <p:nvPr>
            <p:ph sz="half" idx="2"/>
          </p:nvPr>
        </p:nvSpPr>
        <p:spPr>
          <a:xfrm>
            <a:off x="4669473" y="1104016"/>
            <a:ext cx="3566160" cy="4705575"/>
          </a:xfrm>
        </p:spPr>
        <p:txBody>
          <a:bodyPr>
            <a:normAutofit/>
          </a:bodyPr>
          <a:lstStyle/>
          <a:p>
            <a:pPr marL="0" indent="0">
              <a:buNone/>
            </a:pPr>
            <a:r>
              <a:rPr lang="es-ES" sz="1500" dirty="0"/>
              <a:t>Soportes básicos:</a:t>
            </a:r>
          </a:p>
          <a:p>
            <a:pPr marL="0" indent="0">
              <a:buNone/>
            </a:pPr>
            <a:endParaRPr lang="es-ES" sz="1500" dirty="0"/>
          </a:p>
          <a:p>
            <a:pPr marL="457200" lvl="1" indent="0">
              <a:buNone/>
            </a:pPr>
            <a:r>
              <a:rPr lang="es-ES_tradnl" sz="1300" b="1" dirty="0"/>
              <a:t>Hacer </a:t>
            </a:r>
            <a:r>
              <a:rPr lang="es-ES" sz="1300" dirty="0">
                <a:sym typeface="Wingdings"/>
              </a:rPr>
              <a:t> acciones: hacer un </a:t>
            </a:r>
            <a:r>
              <a:rPr lang="es-ES_tradnl" sz="1300" dirty="0"/>
              <a:t>viaje</a:t>
            </a:r>
          </a:p>
          <a:p>
            <a:pPr marL="457200" lvl="1" indent="0">
              <a:buNone/>
            </a:pPr>
            <a:r>
              <a:rPr lang="es-ES_tradnl" sz="1300" b="1" dirty="0"/>
              <a:t>Tener</a:t>
            </a:r>
            <a:r>
              <a:rPr lang="es-ES_tradnl" sz="1300" dirty="0"/>
              <a:t> </a:t>
            </a:r>
            <a:r>
              <a:rPr lang="es-ES" sz="1300" dirty="0">
                <a:sym typeface="Wingdings"/>
              </a:rPr>
              <a:t> estados</a:t>
            </a:r>
            <a:r>
              <a:rPr lang="es-ES_tradnl" sz="1300" dirty="0"/>
              <a:t>: tener hambre, tener cualidades</a:t>
            </a:r>
          </a:p>
          <a:p>
            <a:pPr marL="457200" lvl="1" indent="0">
              <a:buNone/>
            </a:pPr>
            <a:r>
              <a:rPr lang="es-ES_tradnl" sz="1300" b="1" dirty="0"/>
              <a:t>Tener lugar </a:t>
            </a:r>
            <a:r>
              <a:rPr lang="es-ES" sz="1300" dirty="0">
                <a:sym typeface="Wingdings"/>
              </a:rPr>
              <a:t> acontecimientos: </a:t>
            </a:r>
            <a:r>
              <a:rPr lang="es-ES_tradnl" sz="1300" dirty="0"/>
              <a:t>tener lugar un terremoto, tener lugar una manifestación</a:t>
            </a:r>
          </a:p>
          <a:p>
            <a:pPr marL="0" indent="0">
              <a:buNone/>
            </a:pPr>
            <a:r>
              <a:rPr lang="es-ES" sz="1500" dirty="0"/>
              <a:t>Soportes apropiados:</a:t>
            </a:r>
          </a:p>
          <a:p>
            <a:pPr marL="450850" lvl="1" indent="0">
              <a:buNone/>
            </a:pPr>
            <a:endParaRPr lang="es-ES_tradnl" sz="1300" dirty="0"/>
          </a:p>
          <a:p>
            <a:pPr marL="450850" lvl="1" indent="0">
              <a:buNone/>
            </a:pPr>
            <a:r>
              <a:rPr lang="es-ES_tradnl" sz="1300" dirty="0"/>
              <a:t>&lt;delitos&gt;:</a:t>
            </a:r>
            <a:r>
              <a:rPr lang="es-ES_tradnl" sz="1300" baseline="30000" dirty="0"/>
              <a:t> </a:t>
            </a:r>
            <a:r>
              <a:rPr lang="es-ES_tradnl" sz="1300" dirty="0"/>
              <a:t>N0 cometió un (asesinato, robo, una violación) </a:t>
            </a:r>
          </a:p>
          <a:p>
            <a:pPr marL="450850" lvl="1" indent="0">
              <a:buNone/>
            </a:pPr>
            <a:r>
              <a:rPr lang="es-ES_tradnl" sz="1300" dirty="0"/>
              <a:t>&lt;deportes&gt;: N0 practica el (kárate, balonmano) </a:t>
            </a:r>
          </a:p>
          <a:p>
            <a:pPr marL="450850" lvl="1" indent="0">
              <a:buNone/>
            </a:pPr>
            <a:r>
              <a:rPr lang="es-ES_tradnl" sz="1300" dirty="0"/>
              <a:t>&lt;enfermedades&gt;: N0 padece (bronquitis, gota) </a:t>
            </a:r>
          </a:p>
          <a:p>
            <a:pPr marL="457200" lvl="1" indent="0">
              <a:buNone/>
            </a:pPr>
            <a:endParaRPr lang="es-ES_tradnl" sz="1400" dirty="0"/>
          </a:p>
          <a:p>
            <a:pPr marL="0" indent="0">
              <a:buNone/>
            </a:pPr>
            <a:endParaRPr lang="es-ES" dirty="0"/>
          </a:p>
        </p:txBody>
      </p:sp>
      <p:sp>
        <p:nvSpPr>
          <p:cNvPr id="5" name="Abrir llave 4"/>
          <p:cNvSpPr/>
          <p:nvPr/>
        </p:nvSpPr>
        <p:spPr>
          <a:xfrm>
            <a:off x="4425406" y="1101521"/>
            <a:ext cx="222794" cy="4413908"/>
          </a:xfrm>
          <a:prstGeom prst="leftBrace">
            <a:avLst>
              <a:gd name="adj1" fmla="val 1122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22020" y="412071"/>
            <a:ext cx="7313613" cy="140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TAXONOMÍA DE VERBO SOPORTE DESDE LA PERSPECTIVA DEL EMPLEO</a:t>
            </a:r>
            <a:endParaRPr lang="es-ES" sz="1600" dirty="0"/>
          </a:p>
        </p:txBody>
      </p:sp>
    </p:spTree>
    <p:extLst>
      <p:ext uri="{BB962C8B-B14F-4D97-AF65-F5344CB8AC3E}">
        <p14:creationId xmlns:p14="http://schemas.microsoft.com/office/powerpoint/2010/main" val="229396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14400" y="1735139"/>
            <a:ext cx="1779814" cy="4056062"/>
          </a:xfrm>
        </p:spPr>
        <p:txBody>
          <a:bodyPr>
            <a:normAutofit/>
          </a:bodyPr>
          <a:lstStyle/>
          <a:p>
            <a:endParaRPr lang="es-ES_tradnl" dirty="0"/>
          </a:p>
          <a:p>
            <a:pPr marL="0" indent="0">
              <a:buNone/>
            </a:pPr>
            <a:endParaRPr lang="es-ES_tradnl" dirty="0"/>
          </a:p>
          <a:p>
            <a:pPr marL="0" indent="0">
              <a:buNone/>
            </a:pPr>
            <a:endParaRPr lang="es-ES_tradnl" dirty="0"/>
          </a:p>
          <a:p>
            <a:pPr marL="0" indent="0" algn="ctr">
              <a:buNone/>
            </a:pPr>
            <a:r>
              <a:rPr lang="es-ES_tradnl" sz="1800" b="1" dirty="0"/>
              <a:t>Soportes aspectuales</a:t>
            </a:r>
          </a:p>
          <a:p>
            <a:pPr marL="0" indent="0">
              <a:buNone/>
            </a:pPr>
            <a:endParaRPr lang="es-ES" dirty="0"/>
          </a:p>
        </p:txBody>
      </p:sp>
      <p:sp>
        <p:nvSpPr>
          <p:cNvPr id="4" name="Marcador de contenido 3"/>
          <p:cNvSpPr>
            <a:spLocks noGrp="1"/>
          </p:cNvSpPr>
          <p:nvPr>
            <p:ph sz="half" idx="2"/>
          </p:nvPr>
        </p:nvSpPr>
        <p:spPr>
          <a:xfrm>
            <a:off x="3392714" y="1735139"/>
            <a:ext cx="4821646" cy="4261074"/>
          </a:xfrm>
        </p:spPr>
        <p:txBody>
          <a:bodyPr>
            <a:noAutofit/>
          </a:bodyPr>
          <a:lstStyle/>
          <a:p>
            <a:r>
              <a:rPr lang="es-ES_tradnl" sz="1800" b="1" dirty="0"/>
              <a:t>Soportes incoativos: </a:t>
            </a:r>
            <a:r>
              <a:rPr lang="es-ES_tradnl" sz="1800" b="1" i="1" dirty="0"/>
              <a:t>Abrirse </a:t>
            </a:r>
            <a:r>
              <a:rPr lang="es-ES_tradnl" sz="1800" i="1" dirty="0"/>
              <a:t>[la sesión]; </a:t>
            </a:r>
            <a:r>
              <a:rPr lang="es-ES_tradnl" sz="1800" b="1" i="1" dirty="0"/>
              <a:t>coger</a:t>
            </a:r>
            <a:r>
              <a:rPr lang="es-ES_tradnl" sz="1800" i="1" dirty="0"/>
              <a:t> [peso]; </a:t>
            </a:r>
            <a:r>
              <a:rPr lang="es-ES_tradnl" sz="1800" b="1" i="1" dirty="0"/>
              <a:t>concebir </a:t>
            </a:r>
            <a:r>
              <a:rPr lang="es-ES_tradnl" sz="1800" i="1" dirty="0"/>
              <a:t>[un plan]</a:t>
            </a:r>
          </a:p>
          <a:p>
            <a:r>
              <a:rPr lang="es-ES_tradnl" sz="1800" b="1" dirty="0"/>
              <a:t> Soportes progresivos : </a:t>
            </a:r>
            <a:r>
              <a:rPr lang="es-ES_tradnl" sz="1800" b="1" i="1" dirty="0"/>
              <a:t>Mantener </a:t>
            </a:r>
            <a:r>
              <a:rPr lang="es-ES_tradnl" sz="1800" i="1" dirty="0"/>
              <a:t> [una amistad]; </a:t>
            </a:r>
            <a:r>
              <a:rPr lang="es-ES_tradnl" sz="1800" b="1" i="1" dirty="0"/>
              <a:t>sostener </a:t>
            </a:r>
            <a:r>
              <a:rPr lang="es-ES_tradnl" sz="1800" i="1" dirty="0"/>
              <a:t>[una conversación]</a:t>
            </a:r>
          </a:p>
          <a:p>
            <a:r>
              <a:rPr lang="es-ES_tradnl" sz="1800" b="1" dirty="0"/>
              <a:t>Soportes terminativos : </a:t>
            </a:r>
            <a:r>
              <a:rPr lang="es-ES_tradnl" sz="1800" i="1" dirty="0"/>
              <a:t>Perder [el respeto]; cerrarse [el plazo]; levantarse [la sesión];</a:t>
            </a:r>
          </a:p>
          <a:p>
            <a:r>
              <a:rPr lang="es-ES_tradnl" sz="1800" b="1" dirty="0"/>
              <a:t>Soportes iterativos: </a:t>
            </a:r>
            <a:r>
              <a:rPr lang="es-ES_tradnl" sz="1800" i="1" dirty="0"/>
              <a:t>Reiterar [una petición]; renovar [un contrato]; recobrar [las fuerzas];</a:t>
            </a:r>
          </a:p>
          <a:p>
            <a:r>
              <a:rPr lang="es-ES_tradnl" sz="1800" b="1" dirty="0"/>
              <a:t>Soportes intensivos: </a:t>
            </a:r>
            <a:r>
              <a:rPr lang="es-ES_tradnl" sz="1800" b="1" i="1" dirty="0"/>
              <a:t>Morirse de</a:t>
            </a:r>
            <a:r>
              <a:rPr lang="es-ES_tradnl" sz="1800" i="1" dirty="0"/>
              <a:t> [hambre]; </a:t>
            </a:r>
            <a:r>
              <a:rPr lang="es-ES_tradnl" sz="1800" b="1" i="1" dirty="0"/>
              <a:t>colmar de</a:t>
            </a:r>
            <a:r>
              <a:rPr lang="es-ES_tradnl" sz="1800" i="1" dirty="0"/>
              <a:t> [elogios]; </a:t>
            </a:r>
            <a:r>
              <a:rPr lang="es-ES_tradnl" sz="1800" b="1" i="1" dirty="0"/>
              <a:t>saltar de</a:t>
            </a:r>
            <a:r>
              <a:rPr lang="es-ES_tradnl" sz="1800" i="1" dirty="0"/>
              <a:t> [alegría];</a:t>
            </a:r>
            <a:endParaRPr lang="es-ES_tradnl" sz="1800" b="1" i="1" dirty="0"/>
          </a:p>
        </p:txBody>
      </p:sp>
      <p:sp>
        <p:nvSpPr>
          <p:cNvPr id="5" name="Abrir llave 4"/>
          <p:cNvSpPr/>
          <p:nvPr/>
        </p:nvSpPr>
        <p:spPr>
          <a:xfrm>
            <a:off x="2694214" y="1735138"/>
            <a:ext cx="313799" cy="42610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14400" y="351178"/>
            <a:ext cx="7313613" cy="304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TAXONOMÍA DE VERBO SOPORTE DESDE LA PERSPECTIVA DEL EMPLEO</a:t>
            </a:r>
            <a:endParaRPr lang="es-ES" sz="1600" dirty="0"/>
          </a:p>
        </p:txBody>
      </p:sp>
    </p:spTree>
    <p:extLst>
      <p:ext uri="{BB962C8B-B14F-4D97-AF65-F5344CB8AC3E}">
        <p14:creationId xmlns:p14="http://schemas.microsoft.com/office/powerpoint/2010/main" val="192566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706299" y="1619706"/>
            <a:ext cx="1779814" cy="4056062"/>
          </a:xfrm>
        </p:spPr>
        <p:txBody>
          <a:bodyPr>
            <a:normAutofit/>
          </a:bodyPr>
          <a:lstStyle/>
          <a:p>
            <a:endParaRPr lang="es-ES_tradnl" dirty="0"/>
          </a:p>
          <a:p>
            <a:pPr marL="0" indent="0">
              <a:buNone/>
            </a:pPr>
            <a:endParaRPr lang="es-ES_tradnl" dirty="0"/>
          </a:p>
          <a:p>
            <a:pPr marL="0" indent="0">
              <a:buNone/>
            </a:pPr>
            <a:endParaRPr lang="es-ES_tradnl" dirty="0"/>
          </a:p>
          <a:p>
            <a:pPr marL="0" indent="0" algn="ctr">
              <a:buNone/>
            </a:pPr>
            <a:r>
              <a:rPr lang="es-ES_tradnl" sz="1800" b="1" dirty="0"/>
              <a:t>Soportes (registro)</a:t>
            </a:r>
          </a:p>
          <a:p>
            <a:pPr marL="0" indent="0">
              <a:buNone/>
            </a:pPr>
            <a:endParaRPr lang="es-ES" dirty="0"/>
          </a:p>
        </p:txBody>
      </p:sp>
      <p:sp>
        <p:nvSpPr>
          <p:cNvPr id="4" name="Marcador de contenido 3"/>
          <p:cNvSpPr>
            <a:spLocks noGrp="1"/>
          </p:cNvSpPr>
          <p:nvPr>
            <p:ph sz="half" idx="2"/>
          </p:nvPr>
        </p:nvSpPr>
        <p:spPr>
          <a:xfrm>
            <a:off x="3392714" y="1530127"/>
            <a:ext cx="4821646" cy="4261074"/>
          </a:xfrm>
        </p:spPr>
        <p:txBody>
          <a:bodyPr>
            <a:noAutofit/>
          </a:bodyPr>
          <a:lstStyle/>
          <a:p>
            <a:pPr lvl="1"/>
            <a:r>
              <a:rPr lang="es-ES_tradnl" dirty="0"/>
              <a:t>Registro estándar: dar una bofetada; coger un resfriado.</a:t>
            </a:r>
          </a:p>
          <a:p>
            <a:pPr lvl="1"/>
            <a:endParaRPr lang="es-ES_tradnl" sz="2600" dirty="0"/>
          </a:p>
          <a:p>
            <a:pPr lvl="1"/>
            <a:r>
              <a:rPr lang="es-ES_tradnl" dirty="0"/>
              <a:t>Registro familiar: [meter  + soltar  + clavar] una bofetada; pescar un resfriado.  </a:t>
            </a:r>
          </a:p>
          <a:p>
            <a:pPr lvl="1"/>
            <a:endParaRPr lang="es-ES_tradnl" sz="2600" dirty="0"/>
          </a:p>
          <a:p>
            <a:pPr lvl="1"/>
            <a:r>
              <a:rPr lang="es-ES_tradnl" dirty="0"/>
              <a:t>Registro elevado: suministrar una bofetada.</a:t>
            </a:r>
          </a:p>
          <a:p>
            <a:pPr lvl="1"/>
            <a:endParaRPr lang="es-ES_tradnl" sz="2600" dirty="0"/>
          </a:p>
          <a:p>
            <a:pPr lvl="1"/>
            <a:r>
              <a:rPr lang="es-ES_tradnl" dirty="0"/>
              <a:t>Registro oficial o formal: intimar una orden + proceder a una operación.</a:t>
            </a:r>
            <a:endParaRPr lang="es-ES_tradnl" sz="2600" dirty="0"/>
          </a:p>
        </p:txBody>
      </p:sp>
      <p:sp>
        <p:nvSpPr>
          <p:cNvPr id="5" name="Abrir llave 4"/>
          <p:cNvSpPr/>
          <p:nvPr/>
        </p:nvSpPr>
        <p:spPr>
          <a:xfrm>
            <a:off x="3486113" y="1530127"/>
            <a:ext cx="313799" cy="42610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14400" y="351178"/>
            <a:ext cx="7313613" cy="304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TAXONOMÍA DE VERBO SOPORTE DESDE LA PERSPECTIVA DEL EMPLEO</a:t>
            </a:r>
            <a:endParaRPr lang="es-ES" sz="1600" dirty="0"/>
          </a:p>
        </p:txBody>
      </p:sp>
    </p:spTree>
    <p:extLst>
      <p:ext uri="{BB962C8B-B14F-4D97-AF65-F5344CB8AC3E}">
        <p14:creationId xmlns:p14="http://schemas.microsoft.com/office/powerpoint/2010/main" val="416209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706299" y="1619706"/>
            <a:ext cx="1779814" cy="4056062"/>
          </a:xfrm>
        </p:spPr>
        <p:txBody>
          <a:bodyPr>
            <a:normAutofit/>
          </a:bodyPr>
          <a:lstStyle/>
          <a:p>
            <a:endParaRPr lang="es-ES_tradnl" dirty="0"/>
          </a:p>
          <a:p>
            <a:pPr marL="0" indent="0">
              <a:buNone/>
            </a:pPr>
            <a:endParaRPr lang="es-ES_tradnl" dirty="0"/>
          </a:p>
          <a:p>
            <a:pPr marL="0" indent="0">
              <a:buNone/>
            </a:pPr>
            <a:endParaRPr lang="es-ES_tradnl" dirty="0"/>
          </a:p>
          <a:p>
            <a:pPr marL="0" indent="0" algn="ctr">
              <a:buNone/>
            </a:pPr>
            <a:r>
              <a:rPr lang="es-ES_tradnl" sz="1800" b="1" dirty="0"/>
              <a:t>Soportes pasivos</a:t>
            </a:r>
            <a:endParaRPr lang="es-ES" dirty="0"/>
          </a:p>
        </p:txBody>
      </p:sp>
      <p:sp>
        <p:nvSpPr>
          <p:cNvPr id="4" name="Marcador de contenido 3"/>
          <p:cNvSpPr>
            <a:spLocks noGrp="1"/>
          </p:cNvSpPr>
          <p:nvPr>
            <p:ph sz="half" idx="2"/>
          </p:nvPr>
        </p:nvSpPr>
        <p:spPr>
          <a:xfrm>
            <a:off x="3392714" y="1530127"/>
            <a:ext cx="4821646" cy="4261074"/>
          </a:xfrm>
        </p:spPr>
        <p:txBody>
          <a:bodyPr>
            <a:noAutofit/>
          </a:bodyPr>
          <a:lstStyle/>
          <a:p>
            <a:pPr lvl="1"/>
            <a:r>
              <a:rPr lang="es-ES_tradnl" dirty="0"/>
              <a:t>Antonio le dio una bofetada a Pau </a:t>
            </a:r>
            <a:r>
              <a:rPr lang="es-ES_tradnl" dirty="0">
                <a:sym typeface="Wingdings"/>
              </a:rPr>
              <a:t></a:t>
            </a:r>
            <a:r>
              <a:rPr lang="es-ES_tradnl" dirty="0"/>
              <a:t> Pau recibió una bofetada de Antonio.</a:t>
            </a:r>
          </a:p>
          <a:p>
            <a:pPr marL="457200" lvl="1" indent="0">
              <a:buNone/>
            </a:pPr>
            <a:endParaRPr lang="es-ES_tradnl" sz="2400" dirty="0"/>
          </a:p>
          <a:p>
            <a:pPr lvl="1"/>
            <a:r>
              <a:rPr lang="es-ES_tradnl" dirty="0"/>
              <a:t>El marido le daba malos tratos a su mujer </a:t>
            </a:r>
            <a:r>
              <a:rPr lang="es-ES_tradnl" dirty="0">
                <a:sym typeface="Wingdings"/>
              </a:rPr>
              <a:t></a:t>
            </a:r>
            <a:r>
              <a:rPr lang="es-ES_tradnl" dirty="0"/>
              <a:t> La mujer sufría los malos tratos de su marido.</a:t>
            </a:r>
          </a:p>
          <a:p>
            <a:pPr marL="457200" lvl="1" indent="0">
              <a:buNone/>
            </a:pPr>
            <a:endParaRPr lang="es-ES_tradnl" sz="2600" dirty="0"/>
          </a:p>
        </p:txBody>
      </p:sp>
      <p:sp>
        <p:nvSpPr>
          <p:cNvPr id="5" name="Abrir llave 4"/>
          <p:cNvSpPr/>
          <p:nvPr/>
        </p:nvSpPr>
        <p:spPr>
          <a:xfrm>
            <a:off x="3486113" y="1530127"/>
            <a:ext cx="313799" cy="426107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14400" y="351178"/>
            <a:ext cx="7313613" cy="3041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TAXONOMÍA DE VERBO SOPORTE DESDE LA PERSPECTIVA DEL EMPLEO</a:t>
            </a:r>
            <a:endParaRPr lang="es-ES" sz="1600" dirty="0"/>
          </a:p>
        </p:txBody>
      </p:sp>
      <p:sp>
        <p:nvSpPr>
          <p:cNvPr id="2" name="Rectángulo 1"/>
          <p:cNvSpPr/>
          <p:nvPr/>
        </p:nvSpPr>
        <p:spPr>
          <a:xfrm>
            <a:off x="3799912" y="4313874"/>
            <a:ext cx="4572000" cy="1477328"/>
          </a:xfrm>
          <a:prstGeom prst="rect">
            <a:avLst/>
          </a:prstGeom>
        </p:spPr>
        <p:txBody>
          <a:bodyPr>
            <a:spAutoFit/>
          </a:bodyPr>
          <a:lstStyle/>
          <a:p>
            <a:r>
              <a:rPr lang="es-ES_tradnl" b="1" dirty="0"/>
              <a:t>Beneficiarse de</a:t>
            </a:r>
            <a:r>
              <a:rPr lang="es-ES_tradnl" dirty="0"/>
              <a:t> [un préstamo]; </a:t>
            </a:r>
            <a:r>
              <a:rPr lang="es-ES_tradnl" b="1" dirty="0"/>
              <a:t>cargar con</a:t>
            </a:r>
            <a:r>
              <a:rPr lang="es-ES_tradnl" dirty="0"/>
              <a:t> [una sanción]; </a:t>
            </a:r>
            <a:r>
              <a:rPr lang="es-ES_tradnl" b="1" dirty="0"/>
              <a:t>encajar </a:t>
            </a:r>
            <a:r>
              <a:rPr lang="es-ES_tradnl" dirty="0"/>
              <a:t>[un golpe]; </a:t>
            </a:r>
            <a:r>
              <a:rPr lang="es-ES_tradnl" b="1" dirty="0"/>
              <a:t>aguantar + soportar </a:t>
            </a:r>
            <a:r>
              <a:rPr lang="es-ES_tradnl" dirty="0"/>
              <a:t>[sufrimientos]; </a:t>
            </a:r>
            <a:r>
              <a:rPr lang="es-ES_tradnl" b="1" dirty="0"/>
              <a:t>obtener </a:t>
            </a:r>
            <a:r>
              <a:rPr lang="es-ES_tradnl" dirty="0"/>
              <a:t>[una subvención]; </a:t>
            </a:r>
            <a:r>
              <a:rPr lang="es-ES_tradnl" b="1" dirty="0"/>
              <a:t>embolsarse</a:t>
            </a:r>
            <a:r>
              <a:rPr lang="es-ES_tradnl" dirty="0"/>
              <a:t> [una subvención]; </a:t>
            </a:r>
            <a:r>
              <a:rPr lang="es-ES_tradnl" b="1" dirty="0"/>
              <a:t>llevarse</a:t>
            </a:r>
            <a:r>
              <a:rPr lang="es-ES_tradnl" dirty="0"/>
              <a:t> [una somanta de palos].</a:t>
            </a:r>
          </a:p>
        </p:txBody>
      </p:sp>
    </p:spTree>
    <p:extLst>
      <p:ext uri="{BB962C8B-B14F-4D97-AF65-F5344CB8AC3E}">
        <p14:creationId xmlns:p14="http://schemas.microsoft.com/office/powerpoint/2010/main" val="22183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914400" y="396535"/>
            <a:ext cx="7313613" cy="2134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CONTRASTIVO: EJEMPLO DE FICHA CONTRASTIVA</a:t>
            </a:r>
            <a:endParaRPr lang="es-ES" sz="1600" dirty="0"/>
          </a:p>
        </p:txBody>
      </p:sp>
      <p:sp>
        <p:nvSpPr>
          <p:cNvPr id="15" name="Rectangle 7">
            <a:extLst>
              <a:ext uri="{FF2B5EF4-FFF2-40B4-BE49-F238E27FC236}">
                <a16:creationId xmlns:a16="http://schemas.microsoft.com/office/drawing/2014/main" id="{1464D181-893E-7F4B-BC16-7D426C0A65F2}"/>
              </a:ext>
            </a:extLst>
          </p:cNvPr>
          <p:cNvSpPr>
            <a:spLocks noChangeArrowheads="1"/>
          </p:cNvSpPr>
          <p:nvPr/>
        </p:nvSpPr>
        <p:spPr bwMode="auto">
          <a:xfrm>
            <a:off x="2046287" y="1434831"/>
            <a:ext cx="10518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a:ln>
                  <a:noFill/>
                </a:ln>
                <a:solidFill>
                  <a:schemeClr val="tx1"/>
                </a:solidFill>
                <a:effectLst/>
                <a:latin typeface="Arial" panose="020B0604020202020204" pitchFamily="34" charset="0"/>
              </a:rPr>
            </a:b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822DEC19-4772-F944-85D7-AD2897A20EBD}"/>
              </a:ext>
            </a:extLst>
          </p:cNvPr>
          <p:cNvSpPr>
            <a:spLocks noChangeArrowheads="1"/>
          </p:cNvSpPr>
          <p:nvPr/>
        </p:nvSpPr>
        <p:spPr bwMode="auto">
          <a:xfrm>
            <a:off x="2144610" y="6205763"/>
            <a:ext cx="105185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0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[5]</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Sentir </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experimentar </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 soportes apropiados generales a la clase de los &lt;sentimientos&gt;</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[6]</a:t>
            </a:r>
            <a:r>
              <a:rPr kumimoji="0" lang="es-ES" altLang="es-ES" sz="1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Coger </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tomar </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 apropiados al sustantivo [</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admiraci</a:t>
            </a:r>
            <a:r>
              <a:rPr kumimoji="0" lang="es-ES" altLang="es-E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r>
              <a:rPr kumimoji="0" lang="es-ES" altLang="es-ES"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18" name="Imagen 17">
            <a:extLst>
              <a:ext uri="{FF2B5EF4-FFF2-40B4-BE49-F238E27FC236}">
                <a16:creationId xmlns:a16="http://schemas.microsoft.com/office/drawing/2014/main" id="{EA8A8311-F931-2D40-A897-E64E11865030}"/>
              </a:ext>
            </a:extLst>
          </p:cNvPr>
          <p:cNvPicPr>
            <a:picLocks noChangeAspect="1"/>
          </p:cNvPicPr>
          <p:nvPr/>
        </p:nvPicPr>
        <p:blipFill>
          <a:blip r:embed="rId4"/>
          <a:stretch>
            <a:fillRect/>
          </a:stretch>
        </p:blipFill>
        <p:spPr>
          <a:xfrm>
            <a:off x="1493134" y="913149"/>
            <a:ext cx="6196113" cy="5063064"/>
          </a:xfrm>
          <a:prstGeom prst="rect">
            <a:avLst/>
          </a:prstGeom>
        </p:spPr>
      </p:pic>
    </p:spTree>
    <p:extLst>
      <p:ext uri="{BB962C8B-B14F-4D97-AF65-F5344CB8AC3E}">
        <p14:creationId xmlns:p14="http://schemas.microsoft.com/office/powerpoint/2010/main" val="167250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52E9A0-8E67-AB4C-A427-069648260F1B}"/>
              </a:ext>
            </a:extLst>
          </p:cNvPr>
          <p:cNvSpPr>
            <a:spLocks noGrp="1"/>
          </p:cNvSpPr>
          <p:nvPr>
            <p:ph type="title"/>
          </p:nvPr>
        </p:nvSpPr>
        <p:spPr/>
        <p:txBody>
          <a:bodyPr/>
          <a:lstStyle/>
          <a:p>
            <a:r>
              <a:rPr lang="es-ES" dirty="0"/>
              <a:t>CONCLUSIONES</a:t>
            </a:r>
          </a:p>
        </p:txBody>
      </p:sp>
      <p:sp>
        <p:nvSpPr>
          <p:cNvPr id="3" name="Marcador de contenido 2">
            <a:extLst>
              <a:ext uri="{FF2B5EF4-FFF2-40B4-BE49-F238E27FC236}">
                <a16:creationId xmlns:a16="http://schemas.microsoft.com/office/drawing/2014/main" id="{FFAB221C-C714-4D4F-9CC6-5C4536C0B337}"/>
              </a:ext>
            </a:extLst>
          </p:cNvPr>
          <p:cNvSpPr>
            <a:spLocks noGrp="1"/>
          </p:cNvSpPr>
          <p:nvPr>
            <p:ph idx="1"/>
          </p:nvPr>
        </p:nvSpPr>
        <p:spPr/>
        <p:txBody>
          <a:bodyPr>
            <a:normAutofit fontScale="85000" lnSpcReduction="20000"/>
          </a:bodyPr>
          <a:lstStyle/>
          <a:p>
            <a:pPr marL="0" indent="0">
              <a:buNone/>
            </a:pPr>
            <a:r>
              <a:rPr lang="es-ES" dirty="0"/>
              <a:t>La noción de empleo:</a:t>
            </a:r>
          </a:p>
          <a:p>
            <a:pPr lvl="0"/>
            <a:r>
              <a:rPr lang="es-ES" dirty="0"/>
              <a:t>Permite contrastar casos de anisomorfismo intralingüístico </a:t>
            </a:r>
          </a:p>
          <a:p>
            <a:pPr lvl="0"/>
            <a:r>
              <a:rPr lang="es-ES" dirty="0"/>
              <a:t>La noción de soporte apropiado nos permite dar cuenta tanto de aquellos casos regulares como de aquellos casos más excepcionales que derivan de un rango colocativo más restringido.</a:t>
            </a:r>
          </a:p>
          <a:p>
            <a:pPr lvl="0"/>
            <a:r>
              <a:rPr lang="es-ES" dirty="0"/>
              <a:t>Corrobora el papel principal del verbo soporte como actualizador del sustantivo predicativo</a:t>
            </a:r>
          </a:p>
          <a:p>
            <a:pPr lvl="0"/>
            <a:r>
              <a:rPr lang="es-ES" dirty="0"/>
              <a:t>El modelo de descripción que aquí se plantea es una herramienta eficaz para abordar el análisis contrastivo de las estructuras con soporte, pues nos permite comparar de manera objetiva cómo responde una misma clase de predicados en idiomas diferentes y así establecer sus principales semejanzas y posibles diferencias.</a:t>
            </a:r>
          </a:p>
          <a:p>
            <a:endParaRPr lang="es-ES" dirty="0"/>
          </a:p>
        </p:txBody>
      </p:sp>
    </p:spTree>
    <p:extLst>
      <p:ext uri="{BB962C8B-B14F-4D97-AF65-F5344CB8AC3E}">
        <p14:creationId xmlns:p14="http://schemas.microsoft.com/office/powerpoint/2010/main" val="1485443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98D7C-4161-0246-8C60-AF2E4A198A30}"/>
              </a:ext>
            </a:extLst>
          </p:cNvPr>
          <p:cNvSpPr>
            <a:spLocks noGrp="1"/>
          </p:cNvSpPr>
          <p:nvPr>
            <p:ph type="title"/>
          </p:nvPr>
        </p:nvSpPr>
        <p:spPr/>
        <p:txBody>
          <a:bodyPr/>
          <a:lstStyle/>
          <a:p>
            <a:r>
              <a:rPr lang="es-ES" dirty="0"/>
              <a:t>Bibliografía</a:t>
            </a:r>
          </a:p>
        </p:txBody>
      </p:sp>
      <p:sp>
        <p:nvSpPr>
          <p:cNvPr id="3" name="Marcador de contenido 2">
            <a:extLst>
              <a:ext uri="{FF2B5EF4-FFF2-40B4-BE49-F238E27FC236}">
                <a16:creationId xmlns:a16="http://schemas.microsoft.com/office/drawing/2014/main" id="{F01E6537-0F10-7D4D-B0CF-C97BB8DF5BA9}"/>
              </a:ext>
            </a:extLst>
          </p:cNvPr>
          <p:cNvSpPr>
            <a:spLocks noGrp="1"/>
          </p:cNvSpPr>
          <p:nvPr>
            <p:ph idx="1"/>
          </p:nvPr>
        </p:nvSpPr>
        <p:spPr/>
        <p:txBody>
          <a:bodyPr>
            <a:normAutofit fontScale="70000" lnSpcReduction="20000"/>
          </a:bodyPr>
          <a:lstStyle/>
          <a:p>
            <a:r>
              <a:rPr lang="es-ES" dirty="0"/>
              <a:t>ALONSO RAMOS, M. (1998). </a:t>
            </a:r>
            <a:r>
              <a:rPr lang="es-ES" i="1" dirty="0" err="1"/>
              <a:t>Étude</a:t>
            </a:r>
            <a:r>
              <a:rPr lang="es-ES" i="1" dirty="0"/>
              <a:t> </a:t>
            </a:r>
            <a:r>
              <a:rPr lang="es-ES" i="1" dirty="0" err="1"/>
              <a:t>sémantique-syntaxique</a:t>
            </a:r>
            <a:r>
              <a:rPr lang="es-ES" i="1" dirty="0"/>
              <a:t> des </a:t>
            </a:r>
            <a:r>
              <a:rPr lang="es-ES" i="1" dirty="0" err="1"/>
              <a:t>constructions</a:t>
            </a:r>
            <a:r>
              <a:rPr lang="es-ES" i="1" dirty="0"/>
              <a:t> </a:t>
            </a:r>
            <a:r>
              <a:rPr lang="es-ES" i="1" dirty="0" err="1"/>
              <a:t>à</a:t>
            </a:r>
            <a:r>
              <a:rPr lang="es-ES" i="1" dirty="0"/>
              <a:t> </a:t>
            </a:r>
            <a:r>
              <a:rPr lang="es-ES" i="1" dirty="0" err="1"/>
              <a:t>verbe</a:t>
            </a:r>
            <a:r>
              <a:rPr lang="es-ES" i="1" dirty="0"/>
              <a:t> </a:t>
            </a:r>
            <a:r>
              <a:rPr lang="es-ES" i="1" dirty="0" err="1"/>
              <a:t>support</a:t>
            </a:r>
            <a:r>
              <a:rPr lang="es-ES" i="1" dirty="0"/>
              <a:t> </a:t>
            </a:r>
            <a:r>
              <a:rPr lang="es-ES" dirty="0"/>
              <a:t>(tesis doctoral), Montreal, Univ. de Montreal.</a:t>
            </a:r>
          </a:p>
          <a:p>
            <a:r>
              <a:rPr lang="es-ES" dirty="0"/>
              <a:t>BLANCO ESCODA, X. (1998). “Les </a:t>
            </a:r>
            <a:r>
              <a:rPr lang="es-ES" dirty="0" err="1"/>
              <a:t>déterminants</a:t>
            </a:r>
            <a:r>
              <a:rPr lang="es-ES" dirty="0"/>
              <a:t> </a:t>
            </a:r>
            <a:r>
              <a:rPr lang="es-ES" dirty="0" err="1"/>
              <a:t>nominaux</a:t>
            </a:r>
            <a:r>
              <a:rPr lang="es-ES" dirty="0"/>
              <a:t> </a:t>
            </a:r>
            <a:r>
              <a:rPr lang="es-ES" dirty="0" err="1"/>
              <a:t>figés</a:t>
            </a:r>
            <a:r>
              <a:rPr lang="es-ES" dirty="0"/>
              <a:t>. </a:t>
            </a:r>
            <a:r>
              <a:rPr lang="es-ES" dirty="0" err="1"/>
              <a:t>Perspective</a:t>
            </a:r>
            <a:r>
              <a:rPr lang="es-ES" dirty="0"/>
              <a:t> </a:t>
            </a:r>
            <a:r>
              <a:rPr lang="es-ES" dirty="0" err="1"/>
              <a:t>contrastive</a:t>
            </a:r>
            <a:r>
              <a:rPr lang="es-ES" dirty="0"/>
              <a:t> </a:t>
            </a:r>
            <a:r>
              <a:rPr lang="es-ES" dirty="0" err="1"/>
              <a:t>espagnol-français</a:t>
            </a:r>
            <a:r>
              <a:rPr lang="es-ES" dirty="0"/>
              <a:t>”, en </a:t>
            </a:r>
            <a:r>
              <a:rPr lang="es-ES" dirty="0" err="1"/>
              <a:t>Mejri</a:t>
            </a:r>
            <a:r>
              <a:rPr lang="es-ES" dirty="0"/>
              <a:t> (ed.)</a:t>
            </a:r>
          </a:p>
          <a:p>
            <a:r>
              <a:rPr lang="en-US" dirty="0"/>
              <a:t>GAATONE, D. (2005). “</a:t>
            </a:r>
            <a:r>
              <a:rPr lang="en-US" dirty="0" err="1"/>
              <a:t>Ces</a:t>
            </a:r>
            <a:r>
              <a:rPr lang="en-US" dirty="0"/>
              <a:t> </a:t>
            </a:r>
            <a:r>
              <a:rPr lang="en-US" dirty="0" err="1"/>
              <a:t>insupportables</a:t>
            </a:r>
            <a:r>
              <a:rPr lang="en-US" dirty="0"/>
              <a:t> </a:t>
            </a:r>
            <a:r>
              <a:rPr lang="en-US" dirty="0" err="1"/>
              <a:t>verbes</a:t>
            </a:r>
            <a:r>
              <a:rPr lang="en-US" dirty="0"/>
              <a:t> supports: Le </a:t>
            </a:r>
            <a:r>
              <a:rPr lang="en-US" dirty="0" err="1"/>
              <a:t>cas</a:t>
            </a:r>
            <a:r>
              <a:rPr lang="en-US" dirty="0"/>
              <a:t> des </a:t>
            </a:r>
            <a:r>
              <a:rPr lang="en-US" dirty="0" err="1"/>
              <a:t>verbes</a:t>
            </a:r>
            <a:r>
              <a:rPr lang="en-US" dirty="0"/>
              <a:t> </a:t>
            </a:r>
            <a:r>
              <a:rPr lang="en-US" dirty="0" err="1"/>
              <a:t>événementiels</a:t>
            </a:r>
            <a:r>
              <a:rPr lang="en-US" dirty="0"/>
              <a:t>”. </a:t>
            </a:r>
            <a:r>
              <a:rPr lang="en-US" dirty="0" err="1"/>
              <a:t>Lingvisticae</a:t>
            </a:r>
            <a:r>
              <a:rPr lang="en-US" dirty="0"/>
              <a:t> </a:t>
            </a:r>
            <a:r>
              <a:rPr lang="en-US" dirty="0" err="1"/>
              <a:t>Investigationes</a:t>
            </a:r>
            <a:r>
              <a:rPr lang="en-US" dirty="0"/>
              <a:t>, Philadelphia; Amsterdam: John Benjamins.</a:t>
            </a:r>
            <a:endParaRPr lang="es-ES" dirty="0"/>
          </a:p>
          <a:p>
            <a:r>
              <a:rPr lang="en-US" dirty="0"/>
              <a:t>GROSS, G. (1996). </a:t>
            </a:r>
            <a:r>
              <a:rPr lang="en-US" i="1" dirty="0"/>
              <a:t>Les phrases </a:t>
            </a:r>
            <a:r>
              <a:rPr lang="en-US" i="1" dirty="0" err="1"/>
              <a:t>figées</a:t>
            </a:r>
            <a:r>
              <a:rPr lang="en-US" i="1" dirty="0"/>
              <a:t> </a:t>
            </a:r>
            <a:r>
              <a:rPr lang="en-US" i="1" dirty="0" err="1"/>
              <a:t>en</a:t>
            </a:r>
            <a:r>
              <a:rPr lang="en-US" i="1" dirty="0"/>
              <a:t> </a:t>
            </a:r>
            <a:r>
              <a:rPr lang="en-US" i="1" dirty="0" err="1"/>
              <a:t>français</a:t>
            </a:r>
            <a:r>
              <a:rPr lang="en-US" i="1" dirty="0"/>
              <a:t> (</a:t>
            </a:r>
            <a:r>
              <a:rPr lang="en-US" i="1" dirty="0" err="1"/>
              <a:t>noms</a:t>
            </a:r>
            <a:r>
              <a:rPr lang="en-US" i="1" dirty="0"/>
              <a:t> </a:t>
            </a:r>
            <a:r>
              <a:rPr lang="en-US" i="1" dirty="0" err="1"/>
              <a:t>composés</a:t>
            </a:r>
            <a:r>
              <a:rPr lang="en-US" i="1" dirty="0"/>
              <a:t> et </a:t>
            </a:r>
            <a:r>
              <a:rPr lang="en-US" i="1" dirty="0" err="1"/>
              <a:t>autres</a:t>
            </a:r>
            <a:r>
              <a:rPr lang="en-US" i="1" dirty="0"/>
              <a:t> locutions)</a:t>
            </a:r>
            <a:r>
              <a:rPr lang="en-US" dirty="0"/>
              <a:t>, </a:t>
            </a:r>
            <a:r>
              <a:rPr lang="en-US" dirty="0" err="1"/>
              <a:t>París</a:t>
            </a:r>
            <a:r>
              <a:rPr lang="en-US" dirty="0"/>
              <a:t>, </a:t>
            </a:r>
            <a:r>
              <a:rPr lang="en-US" dirty="0" err="1"/>
              <a:t>Orphys</a:t>
            </a:r>
            <a:r>
              <a:rPr lang="en-US" dirty="0"/>
              <a:t>.</a:t>
            </a:r>
            <a:endParaRPr lang="es-ES" dirty="0"/>
          </a:p>
          <a:p>
            <a:r>
              <a:rPr lang="en-US" dirty="0"/>
              <a:t>GROSS, G. (2012). </a:t>
            </a:r>
            <a:r>
              <a:rPr lang="en-US" i="1" dirty="0"/>
              <a:t>Manuel </a:t>
            </a:r>
            <a:r>
              <a:rPr lang="en-US" i="1" dirty="0" err="1"/>
              <a:t>d'analyse</a:t>
            </a:r>
            <a:r>
              <a:rPr lang="en-US" i="1" dirty="0"/>
              <a:t> </a:t>
            </a:r>
            <a:r>
              <a:rPr lang="en-US" i="1" dirty="0" err="1"/>
              <a:t>linguistique</a:t>
            </a:r>
            <a:r>
              <a:rPr lang="en-US" dirty="0"/>
              <a:t>. Villeneuve-</a:t>
            </a:r>
            <a:r>
              <a:rPr lang="en-US" dirty="0" err="1"/>
              <a:t>d'Ascq</a:t>
            </a:r>
            <a:r>
              <a:rPr lang="en-US" dirty="0"/>
              <a:t>, Presses </a:t>
            </a:r>
            <a:r>
              <a:rPr lang="en-US" dirty="0" err="1"/>
              <a:t>universitaires</a:t>
            </a:r>
            <a:r>
              <a:rPr lang="en-US" dirty="0"/>
              <a:t> du Septentrion, 2012.</a:t>
            </a:r>
            <a:endParaRPr lang="es-ES" dirty="0"/>
          </a:p>
          <a:p>
            <a:r>
              <a:rPr lang="es-ES" dirty="0"/>
              <a:t>GROSS, M. (1981). “Les bases </a:t>
            </a:r>
            <a:r>
              <a:rPr lang="es-ES" dirty="0" err="1"/>
              <a:t>empiriques</a:t>
            </a:r>
            <a:r>
              <a:rPr lang="es-ES" dirty="0"/>
              <a:t> de la </a:t>
            </a:r>
            <a:r>
              <a:rPr lang="es-ES" dirty="0" err="1"/>
              <a:t>notion</a:t>
            </a:r>
            <a:r>
              <a:rPr lang="es-ES" dirty="0"/>
              <a:t> de </a:t>
            </a:r>
            <a:r>
              <a:rPr lang="es-ES" dirty="0" err="1"/>
              <a:t>prédicat</a:t>
            </a:r>
            <a:r>
              <a:rPr lang="es-ES" dirty="0"/>
              <a:t> </a:t>
            </a:r>
            <a:r>
              <a:rPr lang="es-ES" dirty="0" err="1"/>
              <a:t>sémantique</a:t>
            </a:r>
            <a:r>
              <a:rPr lang="es-ES" dirty="0"/>
              <a:t>”, </a:t>
            </a:r>
            <a:r>
              <a:rPr lang="es-ES" dirty="0" err="1"/>
              <a:t>Langages</a:t>
            </a:r>
            <a:r>
              <a:rPr lang="es-ES" dirty="0"/>
              <a:t>, 63, 7-52.</a:t>
            </a:r>
          </a:p>
          <a:p>
            <a:pPr marL="0" indent="0">
              <a:buNone/>
            </a:pPr>
            <a:endParaRPr lang="es-ES" dirty="0"/>
          </a:p>
        </p:txBody>
      </p:sp>
    </p:spTree>
    <p:extLst>
      <p:ext uri="{BB962C8B-B14F-4D97-AF65-F5344CB8AC3E}">
        <p14:creationId xmlns:p14="http://schemas.microsoft.com/office/powerpoint/2010/main" val="2087074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tipo&#10;&#10;Descripción generada automáticamente">
            <a:extLst>
              <a:ext uri="{FF2B5EF4-FFF2-40B4-BE49-F238E27FC236}">
                <a16:creationId xmlns:a16="http://schemas.microsoft.com/office/drawing/2014/main" id="{57AB638D-36ED-AF41-A64C-91FFBE342B6E}"/>
              </a:ext>
            </a:extLst>
          </p:cNvPr>
          <p:cNvPicPr>
            <a:picLocks noChangeAspect="1"/>
          </p:cNvPicPr>
          <p:nvPr/>
        </p:nvPicPr>
        <p:blipFill>
          <a:blip r:embed="rId2"/>
          <a:stretch>
            <a:fillRect/>
          </a:stretch>
        </p:blipFill>
        <p:spPr bwMode="auto">
          <a:xfrm rot="21214351">
            <a:off x="1264278" y="3682579"/>
            <a:ext cx="2157666" cy="2697083"/>
          </a:xfrm>
          <a:prstGeom prst="rect">
            <a:avLst/>
          </a:prstGeom>
          <a:noFill/>
          <a:ln w="9525">
            <a:noFill/>
            <a:miter lim="800000"/>
            <a:headEnd/>
            <a:tailEnd/>
          </a:ln>
        </p:spPr>
      </p:pic>
      <p:pic>
        <p:nvPicPr>
          <p:cNvPr id="4" name="Imagen 3">
            <a:extLst>
              <a:ext uri="{FF2B5EF4-FFF2-40B4-BE49-F238E27FC236}">
                <a16:creationId xmlns:a16="http://schemas.microsoft.com/office/drawing/2014/main" id="{0E69E1F3-72A9-2940-A9C5-0677FCD0C3DA}"/>
              </a:ext>
            </a:extLst>
          </p:cNvPr>
          <p:cNvPicPr>
            <a:picLocks noChangeAspect="1"/>
          </p:cNvPicPr>
          <p:nvPr/>
        </p:nvPicPr>
        <p:blipFill>
          <a:blip r:embed="rId3"/>
          <a:stretch>
            <a:fillRect/>
          </a:stretch>
        </p:blipFill>
        <p:spPr>
          <a:xfrm rot="232774">
            <a:off x="854013" y="403037"/>
            <a:ext cx="2690340" cy="2697083"/>
          </a:xfrm>
          <a:prstGeom prst="rect">
            <a:avLst/>
          </a:prstGeom>
          <a:noFill/>
        </p:spPr>
      </p:pic>
      <p:sp>
        <p:nvSpPr>
          <p:cNvPr id="10" name="Title 3">
            <a:extLst>
              <a:ext uri="{FF2B5EF4-FFF2-40B4-BE49-F238E27FC236}">
                <a16:creationId xmlns:a16="http://schemas.microsoft.com/office/drawing/2014/main" id="{998362D5-1D7C-4160-A837-F6AB34F37DAD}"/>
              </a:ext>
            </a:extLst>
          </p:cNvPr>
          <p:cNvSpPr>
            <a:spLocks noGrp="1"/>
          </p:cNvSpPr>
          <p:nvPr>
            <p:ph type="title"/>
          </p:nvPr>
        </p:nvSpPr>
        <p:spPr>
          <a:xfrm>
            <a:off x="5013434" y="206734"/>
            <a:ext cx="3566160" cy="2479316"/>
          </a:xfrm>
        </p:spPr>
        <p:txBody>
          <a:bodyPr/>
          <a:lstStyle/>
          <a:p>
            <a:pPr marL="0" indent="0">
              <a:lnSpc>
                <a:spcPct val="90000"/>
              </a:lnSpc>
            </a:pPr>
            <a:br>
              <a:rPr lang="es-ES" dirty="0"/>
            </a:br>
            <a:endParaRPr lang="en-US" dirty="0"/>
          </a:p>
        </p:txBody>
      </p:sp>
      <p:sp>
        <p:nvSpPr>
          <p:cNvPr id="3" name="Marcador de contenido 2">
            <a:extLst>
              <a:ext uri="{FF2B5EF4-FFF2-40B4-BE49-F238E27FC236}">
                <a16:creationId xmlns:a16="http://schemas.microsoft.com/office/drawing/2014/main" id="{B2536E58-A789-2242-915B-9C8329A67DE5}"/>
              </a:ext>
            </a:extLst>
          </p:cNvPr>
          <p:cNvSpPr>
            <a:spLocks noGrp="1"/>
          </p:cNvSpPr>
          <p:nvPr>
            <p:ph type="body" sz="half" idx="2"/>
          </p:nvPr>
        </p:nvSpPr>
        <p:spPr>
          <a:xfrm>
            <a:off x="5013432" y="2699982"/>
            <a:ext cx="3566160" cy="2163171"/>
          </a:xfrm>
        </p:spPr>
        <p:txBody>
          <a:bodyPr>
            <a:normAutofit/>
          </a:bodyPr>
          <a:lstStyle/>
          <a:p>
            <a:pPr marL="0" indent="0">
              <a:lnSpc>
                <a:spcPct val="90000"/>
              </a:lnSpc>
              <a:buNone/>
            </a:pPr>
            <a:endParaRPr lang="es-ES" b="1" dirty="0"/>
          </a:p>
          <a:p>
            <a:pPr marL="0" indent="0">
              <a:lnSpc>
                <a:spcPct val="90000"/>
              </a:lnSpc>
              <a:buNone/>
            </a:pPr>
            <a:r>
              <a:rPr lang="es-ES" b="1" dirty="0"/>
              <a:t>Iván Martínez Blasco</a:t>
            </a:r>
          </a:p>
          <a:p>
            <a:pPr marL="0" indent="0">
              <a:lnSpc>
                <a:spcPct val="90000"/>
              </a:lnSpc>
              <a:buNone/>
            </a:pPr>
            <a:r>
              <a:rPr lang="es-ES" b="1" dirty="0"/>
              <a:t>Universidad de Alicante</a:t>
            </a:r>
          </a:p>
          <a:p>
            <a:pPr marL="0" indent="0">
              <a:lnSpc>
                <a:spcPct val="90000"/>
              </a:lnSpc>
              <a:buNone/>
            </a:pPr>
            <a:r>
              <a:rPr lang="es-ES" b="1" dirty="0" err="1"/>
              <a:t>ivan.martinez@ua.es</a:t>
            </a:r>
            <a:endParaRPr lang="es-ES" b="1" dirty="0"/>
          </a:p>
        </p:txBody>
      </p:sp>
      <p:sp>
        <p:nvSpPr>
          <p:cNvPr id="6" name="CuadroTexto 5">
            <a:extLst>
              <a:ext uri="{FF2B5EF4-FFF2-40B4-BE49-F238E27FC236}">
                <a16:creationId xmlns:a16="http://schemas.microsoft.com/office/drawing/2014/main" id="{9A167B81-398B-B147-A6CE-2A6B738DC2C4}"/>
              </a:ext>
            </a:extLst>
          </p:cNvPr>
          <p:cNvSpPr txBox="1"/>
          <p:nvPr/>
        </p:nvSpPr>
        <p:spPr>
          <a:xfrm>
            <a:off x="4890053" y="800061"/>
            <a:ext cx="3816625" cy="1754326"/>
          </a:xfrm>
          <a:prstGeom prst="rect">
            <a:avLst/>
          </a:prstGeom>
          <a:noFill/>
        </p:spPr>
        <p:txBody>
          <a:bodyPr wrap="square" rtlCol="0">
            <a:spAutoFit/>
          </a:bodyPr>
          <a:lstStyle/>
          <a:p>
            <a:pPr algn="ctr"/>
            <a:r>
              <a:rPr lang="es-ES" sz="3600" b="1" dirty="0"/>
              <a:t>¡Muchas gracias por su atención!</a:t>
            </a:r>
            <a:br>
              <a:rPr lang="es-ES" sz="3600" b="1" dirty="0"/>
            </a:br>
            <a:endParaRPr lang="es-ES" sz="3600" b="1" dirty="0"/>
          </a:p>
        </p:txBody>
      </p:sp>
    </p:spTree>
    <p:extLst>
      <p:ext uri="{BB962C8B-B14F-4D97-AF65-F5344CB8AC3E}">
        <p14:creationId xmlns:p14="http://schemas.microsoft.com/office/powerpoint/2010/main" val="32705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14400" y="1456770"/>
            <a:ext cx="3566160" cy="4056062"/>
          </a:xfrm>
        </p:spPr>
        <p:txBody>
          <a:bodyPr>
            <a:normAutofit/>
          </a:bodyPr>
          <a:lstStyle/>
          <a:p>
            <a:pPr marL="0" indent="0">
              <a:buNone/>
            </a:pPr>
            <a:endParaRPr lang="es-ES_tradnl" dirty="0"/>
          </a:p>
          <a:p>
            <a:pPr marL="0" indent="0">
              <a:buNone/>
            </a:pPr>
            <a:r>
              <a:rPr lang="es-ES_tradnl" dirty="0"/>
              <a:t>		</a:t>
            </a:r>
          </a:p>
          <a:p>
            <a:pPr marL="0" indent="0">
              <a:buNone/>
            </a:pPr>
            <a:endParaRPr lang="es-ES_tradnl" dirty="0"/>
          </a:p>
          <a:p>
            <a:pPr marL="0" indent="0">
              <a:buNone/>
            </a:pPr>
            <a:r>
              <a:rPr lang="es-ES_tradnl" dirty="0"/>
              <a:t>Inscripción de la noción de soporte en un marco teórico-descriptivo</a:t>
            </a:r>
          </a:p>
        </p:txBody>
      </p:sp>
      <p:sp>
        <p:nvSpPr>
          <p:cNvPr id="6" name="Marcador de contenido 5"/>
          <p:cNvSpPr>
            <a:spLocks noGrp="1"/>
          </p:cNvSpPr>
          <p:nvPr>
            <p:ph sz="half" idx="2"/>
          </p:nvPr>
        </p:nvSpPr>
        <p:spPr>
          <a:xfrm>
            <a:off x="4661853" y="1607817"/>
            <a:ext cx="3566160" cy="4056062"/>
          </a:xfrm>
        </p:spPr>
        <p:txBody>
          <a:bodyPr>
            <a:normAutofit/>
          </a:bodyPr>
          <a:lstStyle/>
          <a:p>
            <a:pPr marL="0" indent="0">
              <a:buNone/>
            </a:pPr>
            <a:endParaRPr lang="es-ES" dirty="0"/>
          </a:p>
          <a:p>
            <a:r>
              <a:rPr lang="es-ES" dirty="0"/>
              <a:t>Importancia de la noción de empleo (</a:t>
            </a:r>
            <a:r>
              <a:rPr lang="es-ES" dirty="0" err="1"/>
              <a:t>Gross</a:t>
            </a:r>
            <a:r>
              <a:rPr lang="es-ES" dirty="0"/>
              <a:t>, G., 2012) en el análisis y caracterización de las estructuras con soporte.</a:t>
            </a:r>
          </a:p>
          <a:p>
            <a:r>
              <a:rPr lang="es-ES" dirty="0"/>
              <a:t>Metodología de análisis para el estudio interlingüístico .</a:t>
            </a:r>
          </a:p>
        </p:txBody>
      </p:sp>
      <p:sp>
        <p:nvSpPr>
          <p:cNvPr id="4" name="Abrir llave 3"/>
          <p:cNvSpPr/>
          <p:nvPr/>
        </p:nvSpPr>
        <p:spPr>
          <a:xfrm>
            <a:off x="4572000" y="1909823"/>
            <a:ext cx="123372" cy="3340359"/>
          </a:xfrm>
          <a:prstGeom prst="leftBrace">
            <a:avLst>
              <a:gd name="adj1" fmla="val 1122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8" name="Título 1"/>
          <p:cNvSpPr>
            <a:spLocks noGrp="1"/>
          </p:cNvSpPr>
          <p:nvPr>
            <p:ph type="title"/>
          </p:nvPr>
        </p:nvSpPr>
        <p:spPr>
          <a:xfrm>
            <a:off x="914400" y="503238"/>
            <a:ext cx="7313613" cy="295048"/>
          </a:xfrm>
        </p:spPr>
        <p:txBody>
          <a:bodyPr/>
          <a:lstStyle/>
          <a:p>
            <a:r>
              <a:rPr lang="es-ES_tradnl"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OBJETIVOS GENERALES</a:t>
            </a:r>
            <a:endParaRPr lang="es-ES" sz="1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4877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971326" y="1605643"/>
            <a:ext cx="3200400" cy="397758"/>
          </a:xfrm>
        </p:spPr>
        <p:txBody>
          <a:bodyPr>
            <a:normAutofit fontScale="92500" lnSpcReduction="10000"/>
          </a:bodyPr>
          <a:lstStyle/>
          <a:p>
            <a:r>
              <a:rPr lang="es-ES" sz="2400" b="1" dirty="0">
                <a:latin typeface="+mj-lt"/>
              </a:rPr>
              <a:t>Sustantivo</a:t>
            </a:r>
          </a:p>
        </p:txBody>
      </p:sp>
      <p:sp>
        <p:nvSpPr>
          <p:cNvPr id="3" name="Marcador de contenido 2"/>
          <p:cNvSpPr>
            <a:spLocks noGrp="1"/>
          </p:cNvSpPr>
          <p:nvPr>
            <p:ph sz="half" idx="2"/>
          </p:nvPr>
        </p:nvSpPr>
        <p:spPr>
          <a:xfrm>
            <a:off x="914400" y="2202089"/>
            <a:ext cx="3566160" cy="2803525"/>
          </a:xfrm>
        </p:spPr>
        <p:txBody>
          <a:bodyPr>
            <a:normAutofit/>
          </a:bodyPr>
          <a:lstStyle/>
          <a:p>
            <a:r>
              <a:rPr lang="es-ES" dirty="0"/>
              <a:t>Sustantivo predicativo</a:t>
            </a:r>
          </a:p>
          <a:p>
            <a:r>
              <a:rPr lang="es-ES" dirty="0"/>
              <a:t>El sustantivo ocupa dos posiciones:</a:t>
            </a:r>
          </a:p>
          <a:p>
            <a:pPr lvl="2"/>
            <a:endParaRPr lang="es-ES" dirty="0"/>
          </a:p>
          <a:p>
            <a:pPr lvl="2"/>
            <a:r>
              <a:rPr lang="es-ES" dirty="0"/>
              <a:t>OD: Dar un beso</a:t>
            </a:r>
          </a:p>
          <a:p>
            <a:pPr lvl="2"/>
            <a:r>
              <a:rPr lang="es-ES" dirty="0"/>
              <a:t>Sujeto: Estallar una guerra</a:t>
            </a:r>
          </a:p>
          <a:p>
            <a:pPr marL="914400" lvl="2" indent="0">
              <a:buNone/>
            </a:pPr>
            <a:endParaRPr lang="es-ES" dirty="0"/>
          </a:p>
        </p:txBody>
      </p:sp>
      <p:sp>
        <p:nvSpPr>
          <p:cNvPr id="5" name="Marcador de texto 4"/>
          <p:cNvSpPr>
            <a:spLocks noGrp="1"/>
          </p:cNvSpPr>
          <p:nvPr>
            <p:ph type="body" sz="quarter" idx="3"/>
          </p:nvPr>
        </p:nvSpPr>
        <p:spPr>
          <a:xfrm>
            <a:off x="4930247" y="1605643"/>
            <a:ext cx="3200400" cy="397758"/>
          </a:xfrm>
        </p:spPr>
        <p:txBody>
          <a:bodyPr>
            <a:normAutofit fontScale="92500" lnSpcReduction="10000"/>
          </a:bodyPr>
          <a:lstStyle/>
          <a:p>
            <a:r>
              <a:rPr lang="es-ES" sz="2400" b="1" dirty="0">
                <a:latin typeface="+mn-lt"/>
              </a:rPr>
              <a:t>Verbo</a:t>
            </a:r>
          </a:p>
        </p:txBody>
      </p:sp>
      <p:sp>
        <p:nvSpPr>
          <p:cNvPr id="6" name="Marcador de contenido 5"/>
          <p:cNvSpPr>
            <a:spLocks noGrp="1"/>
          </p:cNvSpPr>
          <p:nvPr>
            <p:ph sz="quarter" idx="4"/>
          </p:nvPr>
        </p:nvSpPr>
        <p:spPr>
          <a:xfrm>
            <a:off x="4661853" y="2202089"/>
            <a:ext cx="3566160" cy="2955925"/>
          </a:xfrm>
        </p:spPr>
        <p:txBody>
          <a:bodyPr/>
          <a:lstStyle/>
          <a:p>
            <a:r>
              <a:rPr lang="es-ES" dirty="0"/>
              <a:t>El verbo está vacío desde el punto de vista predicativo.</a:t>
            </a:r>
          </a:p>
          <a:p>
            <a:r>
              <a:rPr lang="es-ES" dirty="0"/>
              <a:t>Actualizador:</a:t>
            </a:r>
          </a:p>
          <a:p>
            <a:pPr lvl="1"/>
            <a:r>
              <a:rPr lang="es-ES" dirty="0"/>
              <a:t>Tiempo</a:t>
            </a:r>
          </a:p>
          <a:p>
            <a:pPr lvl="1"/>
            <a:r>
              <a:rPr lang="es-ES" dirty="0"/>
              <a:t>Aspecto</a:t>
            </a:r>
          </a:p>
          <a:p>
            <a:pPr lvl="1"/>
            <a:r>
              <a:rPr lang="es-ES" dirty="0"/>
              <a:t>Intensidad</a:t>
            </a:r>
          </a:p>
        </p:txBody>
      </p:sp>
      <p:sp>
        <p:nvSpPr>
          <p:cNvPr id="7" name="CuadroTexto 6"/>
          <p:cNvSpPr txBox="1"/>
          <p:nvPr/>
        </p:nvSpPr>
        <p:spPr>
          <a:xfrm>
            <a:off x="986665" y="5062215"/>
            <a:ext cx="7241348" cy="1538883"/>
          </a:xfrm>
          <a:prstGeom prst="rect">
            <a:avLst/>
          </a:prstGeom>
          <a:noFill/>
        </p:spPr>
        <p:txBody>
          <a:bodyPr wrap="square" rtlCol="0">
            <a:spAutoFit/>
          </a:bodyPr>
          <a:lstStyle/>
          <a:p>
            <a:pPr algn="ctr"/>
            <a:r>
              <a:rPr lang="es-ES" sz="2200" dirty="0"/>
              <a:t>Su sintaxis presenta restricciones principalmente en:</a:t>
            </a:r>
          </a:p>
          <a:p>
            <a:endParaRPr lang="es-ES" dirty="0"/>
          </a:p>
          <a:p>
            <a:pPr algn="ctr"/>
            <a:r>
              <a:rPr lang="es-ES" dirty="0"/>
              <a:t>1. La determinación</a:t>
            </a:r>
          </a:p>
          <a:p>
            <a:pPr algn="ctr"/>
            <a:r>
              <a:rPr lang="es-ES" dirty="0"/>
              <a:t>2. Conmutación del verbo</a:t>
            </a:r>
          </a:p>
          <a:p>
            <a:pPr algn="ctr"/>
            <a:r>
              <a:rPr lang="es-ES" dirty="0"/>
              <a:t>3. La modificación</a:t>
            </a:r>
          </a:p>
        </p:txBody>
      </p:sp>
      <p:sp>
        <p:nvSpPr>
          <p:cNvPr id="8" name="Rectángulo 7"/>
          <p:cNvSpPr/>
          <p:nvPr/>
        </p:nvSpPr>
        <p:spPr>
          <a:xfrm>
            <a:off x="2226687" y="389673"/>
            <a:ext cx="5596687" cy="369332"/>
          </a:xfrm>
          <a:prstGeom prst="rect">
            <a:avLst/>
          </a:prstGeom>
        </p:spPr>
        <p:txBody>
          <a:bodyPr wrap="square">
            <a:spAutoFit/>
          </a:bodyPr>
          <a:lstStyle/>
          <a:p>
            <a:r>
              <a:rPr lang="es-ES" b="1" dirty="0"/>
              <a:t>DEFINICIÓN DE ESTRUCTURA CON SOPORTE</a:t>
            </a:r>
          </a:p>
        </p:txBody>
      </p:sp>
    </p:spTree>
    <p:extLst>
      <p:ext uri="{BB962C8B-B14F-4D97-AF65-F5344CB8AC3E}">
        <p14:creationId xmlns:p14="http://schemas.microsoft.com/office/powerpoint/2010/main" val="33399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1608138"/>
            <a:ext cx="7313613" cy="4056062"/>
          </a:xfrm>
        </p:spPr>
        <p:txBody>
          <a:bodyPr>
            <a:normAutofit lnSpcReduction="10000"/>
          </a:bodyPr>
          <a:lstStyle/>
          <a:p>
            <a:pPr marL="0" indent="0">
              <a:buNone/>
            </a:pPr>
            <a:r>
              <a:rPr lang="es-ES" dirty="0"/>
              <a:t>Definición:</a:t>
            </a:r>
          </a:p>
          <a:p>
            <a:pPr marL="0" indent="0">
              <a:buNone/>
            </a:pPr>
            <a:endParaRPr lang="es-ES_tradnl" dirty="0"/>
          </a:p>
          <a:p>
            <a:pPr marL="0" indent="0" algn="just">
              <a:buNone/>
            </a:pPr>
            <a:r>
              <a:rPr lang="es-ES_tradnl" i="1" dirty="0" err="1"/>
              <a:t>Nous</a:t>
            </a:r>
            <a:r>
              <a:rPr lang="es-ES_tradnl" i="1" dirty="0"/>
              <a:t> </a:t>
            </a:r>
            <a:r>
              <a:rPr lang="es-ES_tradnl" i="1" dirty="0" err="1"/>
              <a:t>appelons</a:t>
            </a:r>
            <a:r>
              <a:rPr lang="es-ES_tradnl" i="1" dirty="0"/>
              <a:t> </a:t>
            </a:r>
            <a:r>
              <a:rPr lang="es-ES_tradnl" i="1" dirty="0" err="1"/>
              <a:t>emploi</a:t>
            </a:r>
            <a:r>
              <a:rPr lang="es-ES_tradnl" i="1" dirty="0"/>
              <a:t> de </a:t>
            </a:r>
            <a:r>
              <a:rPr lang="es-ES_tradnl" i="1" dirty="0" err="1"/>
              <a:t>prédicat</a:t>
            </a:r>
            <a:r>
              <a:rPr lang="es-ES_tradnl" i="1" dirty="0"/>
              <a:t> </a:t>
            </a:r>
            <a:r>
              <a:rPr lang="es-ES_tradnl" i="1" dirty="0" err="1"/>
              <a:t>ou</a:t>
            </a:r>
            <a:r>
              <a:rPr lang="es-ES_tradnl" i="1" dirty="0"/>
              <a:t> </a:t>
            </a:r>
            <a:r>
              <a:rPr lang="es-ES_tradnl" i="1" dirty="0" err="1"/>
              <a:t>emploi</a:t>
            </a:r>
            <a:r>
              <a:rPr lang="es-ES_tradnl" i="1" dirty="0"/>
              <a:t> </a:t>
            </a:r>
            <a:r>
              <a:rPr lang="es-ES_tradnl" i="1" dirty="0" err="1"/>
              <a:t>prédicatif</a:t>
            </a:r>
            <a:r>
              <a:rPr lang="es-ES_tradnl" i="1" dirty="0"/>
              <a:t> un </a:t>
            </a:r>
            <a:r>
              <a:rPr lang="es-ES_tradnl" i="1" dirty="0" err="1"/>
              <a:t>schéma</a:t>
            </a:r>
            <a:r>
              <a:rPr lang="es-ES_tradnl" i="1" dirty="0"/>
              <a:t> </a:t>
            </a:r>
            <a:r>
              <a:rPr lang="es-ES_tradnl" i="1" dirty="0" err="1"/>
              <a:t>prédicatif</a:t>
            </a:r>
            <a:r>
              <a:rPr lang="es-ES_tradnl" i="1" dirty="0"/>
              <a:t> </a:t>
            </a:r>
            <a:r>
              <a:rPr lang="es-ES_tradnl" i="1" dirty="0" err="1"/>
              <a:t>donné</a:t>
            </a:r>
            <a:r>
              <a:rPr lang="es-ES_tradnl" i="1" dirty="0"/>
              <a:t> et </a:t>
            </a:r>
            <a:r>
              <a:rPr lang="es-ES_tradnl" i="1" dirty="0" err="1"/>
              <a:t>l’ensemble</a:t>
            </a:r>
            <a:r>
              <a:rPr lang="es-ES_tradnl" i="1" dirty="0"/>
              <a:t> de </a:t>
            </a:r>
            <a:r>
              <a:rPr lang="es-ES_tradnl" i="1" dirty="0" err="1"/>
              <a:t>proprietés</a:t>
            </a:r>
            <a:r>
              <a:rPr lang="es-ES_tradnl" i="1" dirty="0"/>
              <a:t> </a:t>
            </a:r>
            <a:r>
              <a:rPr lang="es-ES_tradnl" i="1" dirty="0" err="1"/>
              <a:t>qui</a:t>
            </a:r>
            <a:r>
              <a:rPr lang="es-ES_tradnl" i="1" dirty="0"/>
              <a:t> lui </a:t>
            </a:r>
            <a:r>
              <a:rPr lang="es-ES_tradnl" i="1" dirty="0" err="1"/>
              <a:t>sont</a:t>
            </a:r>
            <a:r>
              <a:rPr lang="es-ES_tradnl" i="1" dirty="0"/>
              <a:t> </a:t>
            </a:r>
            <a:r>
              <a:rPr lang="es-ES_tradnl" i="1" dirty="0" err="1"/>
              <a:t>rattachées</a:t>
            </a:r>
            <a:r>
              <a:rPr lang="es-ES_tradnl" i="1" dirty="0"/>
              <a:t> (…). Un </a:t>
            </a:r>
            <a:r>
              <a:rPr lang="es-ES_tradnl" i="1" dirty="0" err="1"/>
              <a:t>emploi</a:t>
            </a:r>
            <a:r>
              <a:rPr lang="es-ES_tradnl" i="1" dirty="0"/>
              <a:t> </a:t>
            </a:r>
            <a:r>
              <a:rPr lang="es-ES_tradnl" i="1" dirty="0" err="1"/>
              <a:t>est</a:t>
            </a:r>
            <a:r>
              <a:rPr lang="es-ES_tradnl" i="1" dirty="0"/>
              <a:t> </a:t>
            </a:r>
            <a:r>
              <a:rPr lang="es-ES_tradnl" i="1" dirty="0" err="1"/>
              <a:t>décrit</a:t>
            </a:r>
            <a:r>
              <a:rPr lang="es-ES_tradnl" i="1" dirty="0"/>
              <a:t> </a:t>
            </a:r>
            <a:r>
              <a:rPr lang="es-ES_tradnl" i="1" dirty="0" err="1"/>
              <a:t>à</a:t>
            </a:r>
            <a:r>
              <a:rPr lang="es-ES_tradnl" i="1" dirty="0"/>
              <a:t> </a:t>
            </a:r>
            <a:r>
              <a:rPr lang="es-ES_tradnl" i="1" dirty="0" err="1"/>
              <a:t>l’aide</a:t>
            </a:r>
            <a:r>
              <a:rPr lang="es-ES_tradnl" i="1" dirty="0"/>
              <a:t> des </a:t>
            </a:r>
            <a:r>
              <a:rPr lang="es-ES_tradnl" i="1" dirty="0" err="1"/>
              <a:t>paramètres</a:t>
            </a:r>
            <a:r>
              <a:rPr lang="es-ES_tradnl" i="1" dirty="0"/>
              <a:t> </a:t>
            </a:r>
            <a:r>
              <a:rPr lang="es-ES_tradnl" i="1" dirty="0" err="1"/>
              <a:t>suivants</a:t>
            </a:r>
            <a:r>
              <a:rPr lang="es-ES_tradnl" i="1" dirty="0"/>
              <a:t> : un </a:t>
            </a:r>
            <a:r>
              <a:rPr lang="es-ES_tradnl" i="1" dirty="0" err="1"/>
              <a:t>schéma</a:t>
            </a:r>
            <a:r>
              <a:rPr lang="es-ES_tradnl" i="1" dirty="0"/>
              <a:t> </a:t>
            </a:r>
            <a:r>
              <a:rPr lang="es-ES_tradnl" i="1" dirty="0" err="1"/>
              <a:t>d’arguments</a:t>
            </a:r>
            <a:r>
              <a:rPr lang="es-ES_tradnl" i="1" dirty="0"/>
              <a:t>, un </a:t>
            </a:r>
            <a:r>
              <a:rPr lang="es-ES_tradnl" i="1" dirty="0" err="1"/>
              <a:t>sens</a:t>
            </a:r>
            <a:r>
              <a:rPr lang="es-ES_tradnl" i="1" dirty="0"/>
              <a:t> </a:t>
            </a:r>
            <a:r>
              <a:rPr lang="es-ES_tradnl" i="1" dirty="0" err="1"/>
              <a:t>associé</a:t>
            </a:r>
            <a:r>
              <a:rPr lang="es-ES_tradnl" i="1" dirty="0"/>
              <a:t>, une forme </a:t>
            </a:r>
            <a:r>
              <a:rPr lang="es-ES_tradnl" i="1" dirty="0" err="1"/>
              <a:t>morphologique</a:t>
            </a:r>
            <a:r>
              <a:rPr lang="es-ES_tradnl" i="1" dirty="0"/>
              <a:t>, une </a:t>
            </a:r>
            <a:r>
              <a:rPr lang="es-ES_tradnl" i="1" dirty="0" err="1"/>
              <a:t>actualisation</a:t>
            </a:r>
            <a:r>
              <a:rPr lang="es-ES_tradnl" i="1" dirty="0"/>
              <a:t>, un </a:t>
            </a:r>
            <a:r>
              <a:rPr lang="es-ES_tradnl" i="1" dirty="0" err="1"/>
              <a:t>système</a:t>
            </a:r>
            <a:r>
              <a:rPr lang="es-ES_tradnl" i="1" dirty="0"/>
              <a:t> </a:t>
            </a:r>
            <a:r>
              <a:rPr lang="es-ES_tradnl" i="1" dirty="0" err="1"/>
              <a:t>aspectuel</a:t>
            </a:r>
            <a:r>
              <a:rPr lang="es-ES_tradnl" i="1" dirty="0"/>
              <a:t>, des </a:t>
            </a:r>
            <a:r>
              <a:rPr lang="es-ES_tradnl" i="1" dirty="0" err="1"/>
              <a:t>modifications</a:t>
            </a:r>
            <a:r>
              <a:rPr lang="es-ES_tradnl" i="1" dirty="0"/>
              <a:t> sur le </a:t>
            </a:r>
            <a:r>
              <a:rPr lang="es-ES_tradnl" i="1" dirty="0" err="1"/>
              <a:t>schéma</a:t>
            </a:r>
            <a:r>
              <a:rPr lang="es-ES_tradnl" i="1" dirty="0"/>
              <a:t> </a:t>
            </a:r>
            <a:r>
              <a:rPr lang="es-ES_tradnl" i="1" dirty="0" err="1"/>
              <a:t>prédicatif</a:t>
            </a:r>
            <a:r>
              <a:rPr lang="es-ES_tradnl" i="1" dirty="0"/>
              <a:t> et </a:t>
            </a:r>
            <a:r>
              <a:rPr lang="es-ES_tradnl" i="1" dirty="0" err="1"/>
              <a:t>enfin</a:t>
            </a:r>
            <a:r>
              <a:rPr lang="es-ES_tradnl" i="1" dirty="0"/>
              <a:t> un </a:t>
            </a:r>
            <a:r>
              <a:rPr lang="es-ES_tradnl" i="1" dirty="0" err="1"/>
              <a:t>domaine</a:t>
            </a:r>
            <a:r>
              <a:rPr lang="es-ES_tradnl" i="1" dirty="0"/>
              <a:t>.</a:t>
            </a:r>
          </a:p>
          <a:p>
            <a:pPr marL="0" indent="0">
              <a:buNone/>
            </a:pPr>
            <a:r>
              <a:rPr lang="es-ES_tradnl" dirty="0" err="1"/>
              <a:t>Gross</a:t>
            </a:r>
            <a:r>
              <a:rPr lang="es-ES_tradnl" dirty="0"/>
              <a:t>, G. (2012: 33)</a:t>
            </a:r>
          </a:p>
          <a:p>
            <a:pPr marL="0" indent="0">
              <a:buNone/>
            </a:pPr>
            <a:endParaRPr lang="es-ES" dirty="0"/>
          </a:p>
        </p:txBody>
      </p:sp>
      <p:sp>
        <p:nvSpPr>
          <p:cNvPr id="4" name="Título 1"/>
          <p:cNvSpPr>
            <a:spLocks noGrp="1"/>
          </p:cNvSpPr>
          <p:nvPr>
            <p:ph type="title"/>
          </p:nvPr>
        </p:nvSpPr>
        <p:spPr>
          <a:xfrm>
            <a:off x="914400" y="503238"/>
            <a:ext cx="7313613" cy="276905"/>
          </a:xfrm>
        </p:spPr>
        <p:txBody>
          <a:body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NOCION DE EMPLEO COMO MARCO DE ANÁLISIS DESCRIPTIVO</a:t>
            </a:r>
            <a:endParaRPr lang="es-ES" sz="1600" dirty="0"/>
          </a:p>
        </p:txBody>
      </p:sp>
    </p:spTree>
    <p:extLst>
      <p:ext uri="{BB962C8B-B14F-4D97-AF65-F5344CB8AC3E}">
        <p14:creationId xmlns:p14="http://schemas.microsoft.com/office/powerpoint/2010/main" val="175783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551004"/>
            <a:ext cx="7313613" cy="868362"/>
          </a:xfrm>
        </p:spPr>
        <p:txBody>
          <a:bodyPr/>
          <a:lstStyle/>
          <a:p>
            <a:br>
              <a:rPr lang="es-ES_tradnl" sz="1800" b="1" dirty="0"/>
            </a:br>
            <a:r>
              <a:rPr lang="es-ES_tradnl" sz="1800" b="1" dirty="0"/>
              <a:t>1º parámetro: EL ESQUEMA PREDICATIVO</a:t>
            </a:r>
          </a:p>
        </p:txBody>
      </p:sp>
      <p:sp>
        <p:nvSpPr>
          <p:cNvPr id="4" name="Marcador de texto 3"/>
          <p:cNvSpPr>
            <a:spLocks noGrp="1"/>
          </p:cNvSpPr>
          <p:nvPr>
            <p:ph type="body" idx="1"/>
          </p:nvPr>
        </p:nvSpPr>
        <p:spPr>
          <a:xfrm>
            <a:off x="800100" y="1419366"/>
            <a:ext cx="3371626" cy="584035"/>
          </a:xfrm>
        </p:spPr>
        <p:txBody>
          <a:bodyPr>
            <a:normAutofit fontScale="92500"/>
          </a:bodyPr>
          <a:lstStyle/>
          <a:p>
            <a:r>
              <a:rPr lang="es-ES_tradnl" b="1" dirty="0">
                <a:latin typeface="+mj-lt"/>
              </a:rPr>
              <a:t>E</a:t>
            </a:r>
            <a:r>
              <a:rPr lang="es-ES" b="1" dirty="0">
                <a:latin typeface="+mj-lt"/>
              </a:rPr>
              <a:t>n</a:t>
            </a:r>
            <a:r>
              <a:rPr lang="es-ES_tradnl" b="1" dirty="0" err="1">
                <a:latin typeface="+mj-lt"/>
              </a:rPr>
              <a:t>rique</a:t>
            </a:r>
            <a:r>
              <a:rPr lang="es-ES_tradnl" b="1" dirty="0">
                <a:latin typeface="+mj-lt"/>
              </a:rPr>
              <a:t> le da una rosa a María</a:t>
            </a:r>
          </a:p>
        </p:txBody>
      </p:sp>
      <p:sp>
        <p:nvSpPr>
          <p:cNvPr id="3" name="Marcador de contenido 2"/>
          <p:cNvSpPr>
            <a:spLocks noGrp="1"/>
          </p:cNvSpPr>
          <p:nvPr>
            <p:ph sz="half" idx="2"/>
          </p:nvPr>
        </p:nvSpPr>
        <p:spPr/>
        <p:txBody>
          <a:bodyPr>
            <a:normAutofit/>
          </a:bodyPr>
          <a:lstStyle/>
          <a:p>
            <a:pPr marL="450850" lvl="1" indent="0">
              <a:buNone/>
            </a:pPr>
            <a:endParaRPr lang="es-ES" dirty="0"/>
          </a:p>
          <a:p>
            <a:pPr marL="450850" lvl="1" indent="0">
              <a:buNone/>
            </a:pPr>
            <a:r>
              <a:rPr lang="es-ES" dirty="0"/>
              <a:t>N0: Enrique</a:t>
            </a:r>
          </a:p>
          <a:p>
            <a:pPr marL="450850" lvl="1" indent="0">
              <a:buNone/>
            </a:pPr>
            <a:r>
              <a:rPr lang="es-ES" dirty="0"/>
              <a:t>N1: María</a:t>
            </a:r>
          </a:p>
          <a:p>
            <a:pPr marL="450850" lvl="1" indent="0">
              <a:buNone/>
            </a:pPr>
            <a:r>
              <a:rPr lang="es-ES" dirty="0"/>
              <a:t>N2: Rosa</a:t>
            </a:r>
          </a:p>
          <a:p>
            <a:pPr marL="450850" lvl="1" indent="0">
              <a:buNone/>
            </a:pPr>
            <a:endParaRPr lang="es-ES" dirty="0"/>
          </a:p>
          <a:p>
            <a:pPr marL="450850" lvl="1" indent="0">
              <a:buNone/>
            </a:pPr>
            <a:r>
              <a:rPr lang="es-ES" dirty="0"/>
              <a:t>Dar/N0: </a:t>
            </a:r>
            <a:r>
              <a:rPr lang="es-ES" dirty="0" err="1"/>
              <a:t>hum</a:t>
            </a:r>
            <a:r>
              <a:rPr lang="es-ES" dirty="0"/>
              <a:t>/a N1: </a:t>
            </a:r>
            <a:r>
              <a:rPr lang="es-ES" dirty="0" err="1"/>
              <a:t>hum</a:t>
            </a:r>
            <a:r>
              <a:rPr lang="es-ES" dirty="0"/>
              <a:t>/N2: </a:t>
            </a:r>
            <a:r>
              <a:rPr lang="es-ES" dirty="0" err="1"/>
              <a:t>conc</a:t>
            </a:r>
            <a:r>
              <a:rPr lang="es-ES" dirty="0"/>
              <a:t> </a:t>
            </a:r>
          </a:p>
          <a:p>
            <a:pPr marL="0" indent="0">
              <a:buNone/>
            </a:pPr>
            <a:endParaRPr lang="es-ES" dirty="0"/>
          </a:p>
        </p:txBody>
      </p:sp>
      <p:sp>
        <p:nvSpPr>
          <p:cNvPr id="5" name="Marcador de texto 4"/>
          <p:cNvSpPr>
            <a:spLocks noGrp="1"/>
          </p:cNvSpPr>
          <p:nvPr>
            <p:ph type="body" sz="quarter" idx="3"/>
          </p:nvPr>
        </p:nvSpPr>
        <p:spPr>
          <a:xfrm>
            <a:off x="4646514" y="1419366"/>
            <a:ext cx="3484133" cy="584035"/>
          </a:xfrm>
        </p:spPr>
        <p:txBody>
          <a:bodyPr>
            <a:normAutofit fontScale="92500"/>
          </a:bodyPr>
          <a:lstStyle/>
          <a:p>
            <a:r>
              <a:rPr lang="es-ES" b="1" dirty="0">
                <a:latin typeface="+mj-lt"/>
              </a:rPr>
              <a:t>Enrique le da un beso a María</a:t>
            </a:r>
          </a:p>
        </p:txBody>
      </p:sp>
      <p:sp>
        <p:nvSpPr>
          <p:cNvPr id="6" name="Marcador de contenido 5"/>
          <p:cNvSpPr>
            <a:spLocks noGrp="1"/>
          </p:cNvSpPr>
          <p:nvPr>
            <p:ph sz="quarter" idx="4"/>
          </p:nvPr>
        </p:nvSpPr>
        <p:spPr/>
        <p:txBody>
          <a:bodyPr/>
          <a:lstStyle/>
          <a:p>
            <a:pPr marL="450850" lvl="1" indent="0">
              <a:buNone/>
            </a:pPr>
            <a:endParaRPr lang="es-ES_tradnl" dirty="0"/>
          </a:p>
          <a:p>
            <a:pPr marL="450850" lvl="1" indent="0">
              <a:buNone/>
            </a:pPr>
            <a:r>
              <a:rPr lang="es-ES_tradnl" dirty="0"/>
              <a:t>N0: Enrique</a:t>
            </a:r>
          </a:p>
          <a:p>
            <a:pPr marL="450850" lvl="1" indent="0">
              <a:buNone/>
            </a:pPr>
            <a:r>
              <a:rPr lang="es-ES_tradnl" dirty="0"/>
              <a:t>N1: María</a:t>
            </a:r>
          </a:p>
          <a:p>
            <a:pPr marL="450850" lvl="1" indent="0">
              <a:buNone/>
            </a:pPr>
            <a:endParaRPr lang="es-ES_tradnl" dirty="0"/>
          </a:p>
          <a:p>
            <a:pPr marL="450850" lvl="1" indent="0">
              <a:buNone/>
            </a:pPr>
            <a:endParaRPr lang="es-ES_tradnl" dirty="0"/>
          </a:p>
          <a:p>
            <a:pPr marL="450850" lvl="1" indent="0">
              <a:buNone/>
            </a:pPr>
            <a:r>
              <a:rPr lang="es-ES_tradnl" dirty="0"/>
              <a:t>Beso/N0:hum/ a N1:hum/W: dar</a:t>
            </a:r>
            <a:endParaRPr lang="es-ES" dirty="0"/>
          </a:p>
        </p:txBody>
      </p:sp>
      <p:sp>
        <p:nvSpPr>
          <p:cNvPr id="7" name="Título 1"/>
          <p:cNvSpPr txBox="1">
            <a:spLocks/>
          </p:cNvSpPr>
          <p:nvPr/>
        </p:nvSpPr>
        <p:spPr>
          <a:xfrm>
            <a:off x="914400" y="364785"/>
            <a:ext cx="7313613" cy="2769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31819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800100" y="1419366"/>
            <a:ext cx="3371626" cy="584035"/>
          </a:xfrm>
        </p:spPr>
        <p:txBody>
          <a:bodyPr>
            <a:noAutofit/>
          </a:bodyPr>
          <a:lstStyle/>
          <a:p>
            <a:r>
              <a:rPr lang="es-ES_tradnl" sz="1600" dirty="0">
                <a:latin typeface="+mj-lt"/>
              </a:rPr>
              <a:t>Sandro echó una mirada rápida por el bar (El Mundo, 6/08/2013).</a:t>
            </a:r>
          </a:p>
        </p:txBody>
      </p:sp>
      <p:sp>
        <p:nvSpPr>
          <p:cNvPr id="3" name="Marcador de contenido 2"/>
          <p:cNvSpPr>
            <a:spLocks noGrp="1"/>
          </p:cNvSpPr>
          <p:nvPr>
            <p:ph sz="half" idx="2"/>
          </p:nvPr>
        </p:nvSpPr>
        <p:spPr/>
        <p:txBody>
          <a:bodyPr>
            <a:normAutofit/>
          </a:bodyPr>
          <a:lstStyle/>
          <a:p>
            <a:pPr marL="0" lvl="1" indent="0" algn="ctr">
              <a:spcBef>
                <a:spcPts val="2000"/>
              </a:spcBef>
              <a:buNone/>
            </a:pPr>
            <a:r>
              <a:rPr lang="es-ES" dirty="0"/>
              <a:t>(acción perceptiva)</a:t>
            </a:r>
          </a:p>
          <a:p>
            <a:pPr marL="0" lvl="1" indent="0">
              <a:spcBef>
                <a:spcPts val="2000"/>
              </a:spcBef>
              <a:buNone/>
            </a:pPr>
            <a:r>
              <a:rPr lang="es-ES" sz="1800" i="1" dirty="0"/>
              <a:t>M</a:t>
            </a:r>
            <a:r>
              <a:rPr lang="es-ES_tradnl" sz="1800" i="1" dirty="0"/>
              <a:t>irada/N0: </a:t>
            </a:r>
            <a:r>
              <a:rPr lang="es-ES_tradnl" sz="1800" i="1" dirty="0" err="1"/>
              <a:t>hum</a:t>
            </a:r>
            <a:r>
              <a:rPr lang="es-ES_tradnl" sz="1800" i="1" dirty="0"/>
              <a:t>/N1: </a:t>
            </a:r>
            <a:r>
              <a:rPr lang="es-ES_tradnl" sz="1800" i="1" dirty="0" err="1"/>
              <a:t>nloc</a:t>
            </a:r>
            <a:r>
              <a:rPr lang="es-ES_tradnl" sz="1800" i="1" dirty="0"/>
              <a:t>/W: echar</a:t>
            </a:r>
          </a:p>
          <a:p>
            <a:pPr marL="0" indent="0">
              <a:buNone/>
            </a:pPr>
            <a:endParaRPr lang="es-ES_tradnl" dirty="0"/>
          </a:p>
          <a:p>
            <a:pPr marL="0" indent="0">
              <a:buNone/>
            </a:pPr>
            <a:r>
              <a:rPr lang="es-ES_tradnl" sz="1600" dirty="0"/>
              <a:t>Variantes: lanzar / dirigir</a:t>
            </a:r>
          </a:p>
          <a:p>
            <a:pPr marL="0" indent="0">
              <a:buNone/>
            </a:pPr>
            <a:r>
              <a:rPr lang="es-ES_tradnl" sz="1800" dirty="0"/>
              <a:t>Sandro lanzó/dirigió una mirada rápida por el bar</a:t>
            </a:r>
            <a:endParaRPr lang="es-ES" sz="1800" dirty="0"/>
          </a:p>
        </p:txBody>
      </p:sp>
      <p:sp>
        <p:nvSpPr>
          <p:cNvPr id="5" name="Marcador de texto 4"/>
          <p:cNvSpPr>
            <a:spLocks noGrp="1"/>
          </p:cNvSpPr>
          <p:nvPr>
            <p:ph type="body" sz="quarter" idx="3"/>
          </p:nvPr>
        </p:nvSpPr>
        <p:spPr>
          <a:xfrm>
            <a:off x="4646514" y="1419366"/>
            <a:ext cx="3484133" cy="584035"/>
          </a:xfrm>
        </p:spPr>
        <p:txBody>
          <a:bodyPr>
            <a:noAutofit/>
          </a:bodyPr>
          <a:lstStyle/>
          <a:p>
            <a:endParaRPr lang="es-ES_tradnl" sz="1400" dirty="0">
              <a:latin typeface="+mn-lt"/>
            </a:endParaRPr>
          </a:p>
          <a:p>
            <a:endParaRPr lang="es-ES_tradnl" sz="1400" dirty="0">
              <a:latin typeface="+mn-lt"/>
            </a:endParaRPr>
          </a:p>
          <a:p>
            <a:endParaRPr lang="es-ES_tradnl" sz="1400" dirty="0">
              <a:latin typeface="+mn-lt"/>
            </a:endParaRPr>
          </a:p>
          <a:p>
            <a:endParaRPr lang="es-ES_tradnl" sz="1400" dirty="0">
              <a:latin typeface="+mn-lt"/>
            </a:endParaRPr>
          </a:p>
          <a:p>
            <a:endParaRPr lang="es-ES_tradnl" sz="1400" dirty="0">
              <a:latin typeface="+mn-lt"/>
            </a:endParaRPr>
          </a:p>
          <a:p>
            <a:r>
              <a:rPr lang="es-ES_tradnl" sz="1600" dirty="0">
                <a:latin typeface="+mn-lt"/>
              </a:rPr>
              <a:t>Robert </a:t>
            </a:r>
            <a:r>
              <a:rPr lang="es-ES_tradnl" sz="1600" i="1" dirty="0">
                <a:latin typeface="+mn-lt"/>
              </a:rPr>
              <a:t>tenía una mirada </a:t>
            </a:r>
            <a:r>
              <a:rPr lang="es-ES_tradnl" sz="1600" dirty="0">
                <a:latin typeface="+mn-lt"/>
              </a:rPr>
              <a:t>triste que nunca se le quitaba ni cuando sonreía (El Mundo, 24/08/2013).</a:t>
            </a:r>
          </a:p>
        </p:txBody>
      </p:sp>
      <p:sp>
        <p:nvSpPr>
          <p:cNvPr id="6" name="Marcador de contenido 5"/>
          <p:cNvSpPr>
            <a:spLocks noGrp="1"/>
          </p:cNvSpPr>
          <p:nvPr>
            <p:ph sz="quarter" idx="4"/>
          </p:nvPr>
        </p:nvSpPr>
        <p:spPr>
          <a:xfrm>
            <a:off x="4646514" y="2365375"/>
            <a:ext cx="3566160" cy="3616325"/>
          </a:xfrm>
        </p:spPr>
        <p:txBody>
          <a:bodyPr/>
          <a:lstStyle/>
          <a:p>
            <a:pPr marL="450850" lvl="1" indent="0">
              <a:buNone/>
            </a:pPr>
            <a:endParaRPr lang="es-ES" i="1" dirty="0"/>
          </a:p>
          <a:p>
            <a:pPr marL="450850" lvl="1" indent="0">
              <a:buNone/>
            </a:pPr>
            <a:r>
              <a:rPr lang="es-ES" i="1" dirty="0"/>
              <a:t>M</a:t>
            </a:r>
            <a:r>
              <a:rPr lang="es-ES_tradnl" i="1" dirty="0"/>
              <a:t>irada/N0: </a:t>
            </a:r>
            <a:r>
              <a:rPr lang="es-ES_tradnl" i="1" dirty="0" err="1"/>
              <a:t>hum</a:t>
            </a:r>
            <a:r>
              <a:rPr lang="es-ES_tradnl" i="1" dirty="0"/>
              <a:t>/W: tener</a:t>
            </a:r>
          </a:p>
          <a:p>
            <a:pPr marL="450850" lvl="1" indent="0">
              <a:buNone/>
            </a:pPr>
            <a:endParaRPr lang="es-ES_tradnl" dirty="0"/>
          </a:p>
          <a:p>
            <a:pPr marL="450850" lvl="1" indent="0">
              <a:buNone/>
            </a:pPr>
            <a:endParaRPr lang="es-ES_tradnl" dirty="0"/>
          </a:p>
        </p:txBody>
      </p:sp>
      <p:sp>
        <p:nvSpPr>
          <p:cNvPr id="7" name="Rectángulo 6"/>
          <p:cNvSpPr/>
          <p:nvPr/>
        </p:nvSpPr>
        <p:spPr>
          <a:xfrm>
            <a:off x="4971142" y="3668264"/>
            <a:ext cx="3772583" cy="1754327"/>
          </a:xfrm>
          <a:prstGeom prst="rect">
            <a:avLst/>
          </a:prstGeom>
        </p:spPr>
        <p:txBody>
          <a:bodyPr wrap="square">
            <a:spAutoFit/>
          </a:bodyPr>
          <a:lstStyle/>
          <a:p>
            <a:r>
              <a:rPr lang="es-ES" dirty="0"/>
              <a:t>Variantes: lucir </a:t>
            </a:r>
          </a:p>
          <a:p>
            <a:endParaRPr lang="es-ES" dirty="0">
              <a:sym typeface="Wingdings"/>
            </a:endParaRPr>
          </a:p>
          <a:p>
            <a:r>
              <a:rPr lang="es-ES_tradnl" dirty="0"/>
              <a:t>Robert </a:t>
            </a:r>
            <a:r>
              <a:rPr lang="es-ES_tradnl" i="1" dirty="0"/>
              <a:t>lucía/*echaba una mirada </a:t>
            </a:r>
            <a:r>
              <a:rPr lang="es-ES_tradnl" dirty="0"/>
              <a:t>triste que nunca se le quitaba ni cuando sonreía (El Mundo, 24/08/2013).</a:t>
            </a:r>
          </a:p>
          <a:p>
            <a:endParaRPr lang="es-ES" dirty="0">
              <a:sym typeface="Wingdings"/>
            </a:endParaRPr>
          </a:p>
        </p:txBody>
      </p:sp>
      <p:sp>
        <p:nvSpPr>
          <p:cNvPr id="8" name="CuadroTexto 7"/>
          <p:cNvSpPr txBox="1"/>
          <p:nvPr/>
        </p:nvSpPr>
        <p:spPr>
          <a:xfrm>
            <a:off x="5680657" y="2174875"/>
            <a:ext cx="1238741" cy="369332"/>
          </a:xfrm>
          <a:prstGeom prst="rect">
            <a:avLst/>
          </a:prstGeom>
          <a:noFill/>
        </p:spPr>
        <p:txBody>
          <a:bodyPr wrap="none" rtlCol="0">
            <a:spAutoFit/>
          </a:bodyPr>
          <a:lstStyle/>
          <a:p>
            <a:r>
              <a:rPr lang="es-ES_tradnl" dirty="0"/>
              <a:t>(propiedad)</a:t>
            </a:r>
            <a:endParaRPr lang="es-ES" dirty="0"/>
          </a:p>
        </p:txBody>
      </p:sp>
      <p:sp>
        <p:nvSpPr>
          <p:cNvPr id="11" name="Título 1"/>
          <p:cNvSpPr txBox="1">
            <a:spLocks noGrp="1"/>
          </p:cNvSpPr>
          <p:nvPr>
            <p:ph type="title"/>
          </p:nvPr>
        </p:nvSpPr>
        <p:spPr>
          <a:xfrm>
            <a:off x="914400" y="407763"/>
            <a:ext cx="7313613" cy="95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
        <p:nvSpPr>
          <p:cNvPr id="12" name="CuadroTexto 11"/>
          <p:cNvSpPr txBox="1"/>
          <p:nvPr/>
        </p:nvSpPr>
        <p:spPr>
          <a:xfrm>
            <a:off x="2803776" y="749691"/>
            <a:ext cx="4224298" cy="369332"/>
          </a:xfrm>
          <a:prstGeom prst="rect">
            <a:avLst/>
          </a:prstGeom>
          <a:noFill/>
        </p:spPr>
        <p:txBody>
          <a:bodyPr wrap="none" rtlCol="0">
            <a:spAutoFit/>
          </a:bodyPr>
          <a:lstStyle/>
          <a:p>
            <a:r>
              <a:rPr lang="es-ES" b="1" dirty="0"/>
              <a:t>2º Parámetro: UN SENTIDO ASOCIADO</a:t>
            </a:r>
          </a:p>
        </p:txBody>
      </p:sp>
    </p:spTree>
    <p:extLst>
      <p:ext uri="{BB962C8B-B14F-4D97-AF65-F5344CB8AC3E}">
        <p14:creationId xmlns:p14="http://schemas.microsoft.com/office/powerpoint/2010/main" val="156842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973138"/>
            <a:ext cx="7313613" cy="4056062"/>
          </a:xfrm>
        </p:spPr>
        <p:txBody>
          <a:bodyPr>
            <a:normAutofit/>
          </a:bodyPr>
          <a:lstStyle/>
          <a:p>
            <a:pPr marL="0" indent="0" algn="ctr">
              <a:buNone/>
            </a:pPr>
            <a:r>
              <a:rPr lang="es-ES_tradnl" dirty="0"/>
              <a:t> </a:t>
            </a:r>
            <a:r>
              <a:rPr lang="es-ES_tradnl" sz="1800" b="1" dirty="0"/>
              <a:t>3º parámetro: UNA ACTUALIZACIÓN</a:t>
            </a:r>
          </a:p>
          <a:p>
            <a:pPr marL="0" indent="0" algn="ctr">
              <a:buNone/>
            </a:pPr>
            <a:endParaRPr lang="es-ES_tradnl" i="1" dirty="0"/>
          </a:p>
          <a:p>
            <a:pPr marL="0" indent="0">
              <a:buNone/>
            </a:pPr>
            <a:r>
              <a:rPr lang="es-ES_tradnl" i="1" dirty="0" err="1"/>
              <a:t>L’actualisation</a:t>
            </a:r>
            <a:r>
              <a:rPr lang="es-ES_tradnl" i="1" dirty="0"/>
              <a:t> des </a:t>
            </a:r>
            <a:r>
              <a:rPr lang="es-ES_tradnl" i="1" dirty="0" err="1"/>
              <a:t>prédicats</a:t>
            </a:r>
            <a:r>
              <a:rPr lang="es-ES_tradnl" i="1" dirty="0"/>
              <a:t> </a:t>
            </a:r>
            <a:r>
              <a:rPr lang="es-ES_tradnl" i="1" dirty="0" err="1"/>
              <a:t>comprend</a:t>
            </a:r>
            <a:r>
              <a:rPr lang="es-ES_tradnl" i="1" dirty="0"/>
              <a:t> </a:t>
            </a:r>
            <a:r>
              <a:rPr lang="es-ES_tradnl" i="1" dirty="0" err="1"/>
              <a:t>à</a:t>
            </a:r>
            <a:r>
              <a:rPr lang="es-ES_tradnl" i="1" dirty="0"/>
              <a:t> la </a:t>
            </a:r>
            <a:r>
              <a:rPr lang="es-ES_tradnl" i="1" dirty="0" err="1"/>
              <a:t>fois</a:t>
            </a:r>
            <a:r>
              <a:rPr lang="es-ES_tradnl" i="1" dirty="0"/>
              <a:t> des </a:t>
            </a:r>
            <a:r>
              <a:rPr lang="es-ES_tradnl" i="1" dirty="0" err="1"/>
              <a:t>indications</a:t>
            </a:r>
            <a:r>
              <a:rPr lang="es-ES_tradnl" i="1" dirty="0"/>
              <a:t> de </a:t>
            </a:r>
            <a:r>
              <a:rPr lang="es-ES_tradnl" i="1" dirty="0" err="1"/>
              <a:t>nature</a:t>
            </a:r>
            <a:r>
              <a:rPr lang="es-ES_tradnl" i="1" dirty="0"/>
              <a:t> </a:t>
            </a:r>
            <a:r>
              <a:rPr lang="es-ES_tradnl" i="1" dirty="0" err="1"/>
              <a:t>purement</a:t>
            </a:r>
            <a:r>
              <a:rPr lang="es-ES_tradnl" i="1" dirty="0"/>
              <a:t> </a:t>
            </a:r>
            <a:r>
              <a:rPr lang="es-ES_tradnl" i="1" dirty="0" err="1"/>
              <a:t>temporelle</a:t>
            </a:r>
            <a:r>
              <a:rPr lang="es-ES_tradnl" i="1" dirty="0"/>
              <a:t> (</a:t>
            </a:r>
            <a:r>
              <a:rPr lang="es-ES_tradnl" i="1" dirty="0" err="1"/>
              <a:t>conjugaison</a:t>
            </a:r>
            <a:r>
              <a:rPr lang="es-ES_tradnl" i="1" dirty="0"/>
              <a:t>) et des </a:t>
            </a:r>
            <a:r>
              <a:rPr lang="es-ES_tradnl" i="1" dirty="0" err="1"/>
              <a:t>informations</a:t>
            </a:r>
            <a:r>
              <a:rPr lang="es-ES_tradnl" i="1" dirty="0"/>
              <a:t> sur des </a:t>
            </a:r>
            <a:r>
              <a:rPr lang="es-ES_tradnl" i="1" dirty="0" err="1"/>
              <a:t>propriétes</a:t>
            </a:r>
            <a:r>
              <a:rPr lang="es-ES_tradnl" i="1" dirty="0"/>
              <a:t> </a:t>
            </a:r>
            <a:r>
              <a:rPr lang="es-ES_tradnl" i="1" dirty="0" err="1"/>
              <a:t>semántiques</a:t>
            </a:r>
            <a:r>
              <a:rPr lang="es-ES_tradnl" i="1" dirty="0"/>
              <a:t> internes </a:t>
            </a:r>
            <a:r>
              <a:rPr lang="es-ES_tradnl" i="1" dirty="0" err="1"/>
              <a:t>ou</a:t>
            </a:r>
            <a:r>
              <a:rPr lang="es-ES_tradnl" i="1" dirty="0"/>
              <a:t> externes </a:t>
            </a:r>
            <a:r>
              <a:rPr lang="es-ES_tradnl" i="1" dirty="0" err="1"/>
              <a:t>aux</a:t>
            </a:r>
            <a:r>
              <a:rPr lang="es-ES_tradnl" i="1" dirty="0"/>
              <a:t> </a:t>
            </a:r>
            <a:r>
              <a:rPr lang="es-ES_tradnl" i="1" dirty="0" err="1"/>
              <a:t>prédicats</a:t>
            </a:r>
            <a:r>
              <a:rPr lang="es-ES_tradnl" i="1" dirty="0"/>
              <a:t> (</a:t>
            </a:r>
            <a:r>
              <a:rPr lang="es-ES_tradnl" i="1" dirty="0" err="1"/>
              <a:t>aspects</a:t>
            </a:r>
            <a:r>
              <a:rPr lang="es-ES_tradnl" i="1" dirty="0"/>
              <a:t>). </a:t>
            </a:r>
          </a:p>
          <a:p>
            <a:pPr marL="0" indent="0">
              <a:buNone/>
            </a:pPr>
            <a:endParaRPr lang="es-ES" dirty="0"/>
          </a:p>
        </p:txBody>
      </p:sp>
      <p:sp>
        <p:nvSpPr>
          <p:cNvPr id="4" name="Título 1"/>
          <p:cNvSpPr txBox="1">
            <a:spLocks noGrp="1"/>
          </p:cNvSpPr>
          <p:nvPr>
            <p:ph type="title"/>
          </p:nvPr>
        </p:nvSpPr>
        <p:spPr>
          <a:xfrm>
            <a:off x="914400" y="362858"/>
            <a:ext cx="7313613" cy="1723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94705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22020" y="1236210"/>
            <a:ext cx="3566160" cy="4056062"/>
          </a:xfrm>
        </p:spPr>
        <p:txBody>
          <a:bodyPr>
            <a:normAutofit/>
          </a:bodyPr>
          <a:lstStyle/>
          <a:p>
            <a:pPr marL="0" indent="0">
              <a:buNone/>
            </a:pPr>
            <a:endParaRPr lang="es-ES_tradnl" dirty="0"/>
          </a:p>
          <a:p>
            <a:pPr marL="0" indent="0">
              <a:buNone/>
            </a:pPr>
            <a:endParaRPr lang="es-ES_tradnl" dirty="0"/>
          </a:p>
          <a:p>
            <a:pPr marL="0" indent="0">
              <a:buNone/>
            </a:pPr>
            <a:endParaRPr lang="es-ES_tradnl" dirty="0"/>
          </a:p>
          <a:p>
            <a:pPr marL="0" indent="0">
              <a:buNone/>
            </a:pPr>
            <a:r>
              <a:rPr lang="es-ES_tradnl" dirty="0"/>
              <a:t>                </a:t>
            </a:r>
            <a:r>
              <a:rPr lang="es-ES_tradnl" sz="1800" dirty="0"/>
              <a:t>Conjugación temporal</a:t>
            </a:r>
          </a:p>
        </p:txBody>
      </p:sp>
      <p:sp>
        <p:nvSpPr>
          <p:cNvPr id="4" name="Marcador de contenido 3"/>
          <p:cNvSpPr>
            <a:spLocks noGrp="1"/>
          </p:cNvSpPr>
          <p:nvPr>
            <p:ph sz="half" idx="2"/>
          </p:nvPr>
        </p:nvSpPr>
        <p:spPr>
          <a:xfrm>
            <a:off x="4669473" y="1104016"/>
            <a:ext cx="3566160" cy="4705575"/>
          </a:xfrm>
        </p:spPr>
        <p:txBody>
          <a:bodyPr>
            <a:normAutofit/>
          </a:bodyPr>
          <a:lstStyle/>
          <a:p>
            <a:pPr marL="0" indent="0">
              <a:buNone/>
            </a:pPr>
            <a:r>
              <a:rPr lang="es-ES" sz="1500" dirty="0"/>
              <a:t>Soportes básicos:</a:t>
            </a:r>
          </a:p>
          <a:p>
            <a:pPr marL="0" indent="0">
              <a:buNone/>
            </a:pPr>
            <a:endParaRPr lang="es-ES" sz="1500" dirty="0"/>
          </a:p>
          <a:p>
            <a:pPr marL="457200" lvl="1" indent="0">
              <a:buNone/>
            </a:pPr>
            <a:r>
              <a:rPr lang="es-ES_tradnl" sz="1300" b="1" dirty="0"/>
              <a:t>Hacer </a:t>
            </a:r>
            <a:r>
              <a:rPr lang="es-ES" sz="1300" dirty="0">
                <a:sym typeface="Wingdings"/>
              </a:rPr>
              <a:t> acciones: hacer un </a:t>
            </a:r>
            <a:r>
              <a:rPr lang="es-ES_tradnl" sz="1300" dirty="0"/>
              <a:t>viaje</a:t>
            </a:r>
          </a:p>
          <a:p>
            <a:pPr marL="457200" lvl="1" indent="0">
              <a:buNone/>
            </a:pPr>
            <a:r>
              <a:rPr lang="es-ES_tradnl" sz="1300" b="1" dirty="0"/>
              <a:t>Tener</a:t>
            </a:r>
            <a:r>
              <a:rPr lang="es-ES_tradnl" sz="1300" dirty="0"/>
              <a:t> </a:t>
            </a:r>
            <a:r>
              <a:rPr lang="es-ES" sz="1300" dirty="0">
                <a:sym typeface="Wingdings"/>
              </a:rPr>
              <a:t> estados</a:t>
            </a:r>
            <a:r>
              <a:rPr lang="es-ES_tradnl" sz="1300" dirty="0"/>
              <a:t>: tener hambre, tener cualidades</a:t>
            </a:r>
          </a:p>
          <a:p>
            <a:pPr marL="457200" lvl="1" indent="0">
              <a:buNone/>
            </a:pPr>
            <a:r>
              <a:rPr lang="es-ES_tradnl" sz="1300" b="1" dirty="0"/>
              <a:t>Tener lugar </a:t>
            </a:r>
            <a:r>
              <a:rPr lang="es-ES" sz="1300" dirty="0">
                <a:sym typeface="Wingdings"/>
              </a:rPr>
              <a:t> acontecimientos: </a:t>
            </a:r>
            <a:r>
              <a:rPr lang="es-ES_tradnl" sz="1300" dirty="0"/>
              <a:t>tener lugar un terremoto, tener lugar una manifestación</a:t>
            </a:r>
          </a:p>
          <a:p>
            <a:pPr marL="0" indent="0">
              <a:buNone/>
            </a:pPr>
            <a:r>
              <a:rPr lang="es-ES" sz="1500" dirty="0"/>
              <a:t>Soportes apropiados:</a:t>
            </a:r>
          </a:p>
          <a:p>
            <a:pPr marL="450850" lvl="1" indent="0">
              <a:buNone/>
            </a:pPr>
            <a:endParaRPr lang="es-ES_tradnl" sz="1300" dirty="0"/>
          </a:p>
          <a:p>
            <a:pPr marL="450850" lvl="1" indent="0">
              <a:buNone/>
            </a:pPr>
            <a:r>
              <a:rPr lang="es-ES_tradnl" sz="1300" dirty="0"/>
              <a:t>&lt;delitos&gt;:</a:t>
            </a:r>
            <a:r>
              <a:rPr lang="es-ES_tradnl" sz="1300" baseline="30000" dirty="0"/>
              <a:t> </a:t>
            </a:r>
            <a:r>
              <a:rPr lang="es-ES_tradnl" sz="1300" dirty="0"/>
              <a:t>N0 cometió un (asesinato, robo, una violación) </a:t>
            </a:r>
          </a:p>
          <a:p>
            <a:pPr marL="450850" lvl="1" indent="0">
              <a:buNone/>
            </a:pPr>
            <a:r>
              <a:rPr lang="es-ES_tradnl" sz="1300" dirty="0"/>
              <a:t>&lt;deportes&gt;: N0 practica el (kárate, balonmano) </a:t>
            </a:r>
          </a:p>
          <a:p>
            <a:pPr marL="450850" lvl="1" indent="0">
              <a:buNone/>
            </a:pPr>
            <a:r>
              <a:rPr lang="es-ES_tradnl" sz="1300" dirty="0"/>
              <a:t>&lt;enfermedades&gt;: N0 padece (bronquitis, gota) </a:t>
            </a:r>
          </a:p>
          <a:p>
            <a:pPr marL="457200" lvl="1" indent="0">
              <a:buNone/>
            </a:pPr>
            <a:endParaRPr lang="es-ES_tradnl" sz="1400" dirty="0"/>
          </a:p>
          <a:p>
            <a:pPr marL="0" indent="0">
              <a:buNone/>
            </a:pPr>
            <a:endParaRPr lang="es-ES" dirty="0"/>
          </a:p>
        </p:txBody>
      </p:sp>
      <p:sp>
        <p:nvSpPr>
          <p:cNvPr id="5" name="Abrir llave 4"/>
          <p:cNvSpPr/>
          <p:nvPr/>
        </p:nvSpPr>
        <p:spPr>
          <a:xfrm>
            <a:off x="4425406" y="1101521"/>
            <a:ext cx="222794" cy="4413908"/>
          </a:xfrm>
          <a:prstGeom prst="leftBrace">
            <a:avLst>
              <a:gd name="adj1" fmla="val 1122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22020" y="412071"/>
            <a:ext cx="7313613" cy="140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111389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93140" y="1083378"/>
            <a:ext cx="2435860" cy="3165929"/>
          </a:xfrm>
        </p:spPr>
        <p:txBody>
          <a:bodyPr>
            <a:normAutofit fontScale="55000" lnSpcReduction="20000"/>
          </a:bodyPr>
          <a:lstStyle/>
          <a:p>
            <a:pPr marL="0" indent="0">
              <a:buNone/>
            </a:pPr>
            <a:endParaRPr lang="es-ES_tradnl" dirty="0"/>
          </a:p>
          <a:p>
            <a:pPr marL="0" indent="0">
              <a:buNone/>
            </a:pPr>
            <a:endParaRPr lang="es-ES_tradnl" dirty="0"/>
          </a:p>
          <a:p>
            <a:pPr marL="0" indent="0">
              <a:buNone/>
            </a:pPr>
            <a:endParaRPr lang="es-ES_tradnl" dirty="0"/>
          </a:p>
          <a:p>
            <a:pPr marL="0" indent="0">
              <a:buNone/>
            </a:pPr>
            <a:endParaRPr lang="es-ES_tradnl" dirty="0"/>
          </a:p>
          <a:p>
            <a:pPr marL="0" indent="0">
              <a:buNone/>
            </a:pPr>
            <a:endParaRPr lang="es-ES_tradnl" dirty="0"/>
          </a:p>
          <a:p>
            <a:pPr marL="0" indent="0">
              <a:buNone/>
            </a:pPr>
            <a:r>
              <a:rPr lang="es-ES_tradnl" dirty="0"/>
              <a:t>     </a:t>
            </a:r>
            <a:r>
              <a:rPr lang="es-ES_tradnl" sz="3300" dirty="0"/>
              <a:t>Conjugación aspectual</a:t>
            </a:r>
          </a:p>
        </p:txBody>
      </p:sp>
      <p:sp>
        <p:nvSpPr>
          <p:cNvPr id="4" name="Marcador de contenido 3"/>
          <p:cNvSpPr>
            <a:spLocks noGrp="1"/>
          </p:cNvSpPr>
          <p:nvPr>
            <p:ph sz="half" idx="2"/>
          </p:nvPr>
        </p:nvSpPr>
        <p:spPr>
          <a:xfrm>
            <a:off x="3825830" y="1019877"/>
            <a:ext cx="4338456" cy="5085193"/>
          </a:xfrm>
        </p:spPr>
        <p:txBody>
          <a:bodyPr>
            <a:normAutofit fontScale="55000" lnSpcReduction="20000"/>
          </a:bodyPr>
          <a:lstStyle/>
          <a:p>
            <a:pPr marL="0" indent="0">
              <a:buNone/>
            </a:pPr>
            <a:r>
              <a:rPr lang="es-ES" sz="2500" b="1" dirty="0"/>
              <a:t>Aspecto léxico:</a:t>
            </a:r>
          </a:p>
          <a:p>
            <a:pPr marL="0" indent="0">
              <a:buNone/>
            </a:pPr>
            <a:r>
              <a:rPr lang="es-ES" dirty="0"/>
              <a:t>	Aspecto puntual </a:t>
            </a:r>
            <a:r>
              <a:rPr lang="es-ES" dirty="0">
                <a:sym typeface="Wingdings"/>
              </a:rPr>
              <a:t> estallido </a:t>
            </a:r>
          </a:p>
          <a:p>
            <a:pPr marL="0" indent="0" algn="ctr">
              <a:buNone/>
            </a:pPr>
            <a:r>
              <a:rPr lang="es-ES" dirty="0">
                <a:sym typeface="Wingdings"/>
              </a:rPr>
              <a:t>*El estallido duró dos horas</a:t>
            </a:r>
          </a:p>
          <a:p>
            <a:pPr marL="0" indent="0">
              <a:buNone/>
            </a:pPr>
            <a:r>
              <a:rPr lang="es-ES" dirty="0">
                <a:sym typeface="Wingdings"/>
              </a:rPr>
              <a:t>	Aspecto durativo: paseo</a:t>
            </a:r>
          </a:p>
          <a:p>
            <a:pPr marL="0" indent="0" algn="ctr">
              <a:buNone/>
            </a:pPr>
            <a:r>
              <a:rPr lang="es-ES" dirty="0"/>
              <a:t>El paseo duró dos horas</a:t>
            </a:r>
          </a:p>
          <a:p>
            <a:pPr marL="0" indent="0">
              <a:buNone/>
            </a:pPr>
            <a:r>
              <a:rPr lang="es-ES" sz="2500" b="1" dirty="0"/>
              <a:t>Aspecto extrínseco:</a:t>
            </a:r>
          </a:p>
          <a:p>
            <a:pPr marL="450850" lvl="1" indent="0">
              <a:buNone/>
            </a:pPr>
            <a:endParaRPr lang="es-ES_tradnl" sz="1300" dirty="0"/>
          </a:p>
          <a:p>
            <a:pPr marL="0" indent="0">
              <a:buNone/>
            </a:pPr>
            <a:r>
              <a:rPr lang="es-ES_tradnl" b="1" dirty="0"/>
              <a:t>	Verbos soportes:</a:t>
            </a:r>
            <a:r>
              <a:rPr lang="es-ES_tradnl" dirty="0"/>
              <a:t> </a:t>
            </a:r>
            <a:r>
              <a:rPr lang="es-ES_tradnl" i="1" dirty="0"/>
              <a:t>entablar una negociación, coger </a:t>
            </a:r>
            <a:r>
              <a:rPr lang="es-ES_tradnl" dirty="0"/>
              <a:t>miedo.</a:t>
            </a:r>
          </a:p>
          <a:p>
            <a:pPr marL="0" indent="0">
              <a:buNone/>
            </a:pPr>
            <a:r>
              <a:rPr lang="es-ES_tradnl" b="1" dirty="0"/>
              <a:t>	Locuciones</a:t>
            </a:r>
            <a:r>
              <a:rPr lang="es-ES_tradnl" dirty="0"/>
              <a:t>: estar </a:t>
            </a:r>
            <a:r>
              <a:rPr lang="es-ES_tradnl" i="1" dirty="0"/>
              <a:t>al borde de </a:t>
            </a:r>
            <a:r>
              <a:rPr lang="es-ES_tradnl" dirty="0"/>
              <a:t>la depresión. </a:t>
            </a:r>
          </a:p>
          <a:p>
            <a:pPr marL="0" indent="0">
              <a:buNone/>
            </a:pPr>
            <a:r>
              <a:rPr lang="es-ES_tradnl" b="1" dirty="0"/>
              <a:t>	Determinantes:</a:t>
            </a:r>
            <a:r>
              <a:rPr lang="es-ES_tradnl" dirty="0"/>
              <a:t> tener </a:t>
            </a:r>
            <a:r>
              <a:rPr lang="es-ES_tradnl" i="1" dirty="0"/>
              <a:t>un principio de </a:t>
            </a:r>
            <a:r>
              <a:rPr lang="es-ES_tradnl" dirty="0"/>
              <a:t>fiebre.</a:t>
            </a:r>
          </a:p>
          <a:p>
            <a:pPr marL="0" indent="0">
              <a:buNone/>
            </a:pPr>
            <a:r>
              <a:rPr lang="es-ES_tradnl" b="1" dirty="0"/>
              <a:t>	Adverbios</a:t>
            </a:r>
            <a:r>
              <a:rPr lang="es-ES_tradnl" dirty="0"/>
              <a:t>: </a:t>
            </a:r>
            <a:r>
              <a:rPr lang="es-ES_tradnl" i="1" dirty="0"/>
              <a:t>Primero, tuvo fiebre.</a:t>
            </a:r>
            <a:endParaRPr lang="es-ES_tradnl" dirty="0"/>
          </a:p>
          <a:p>
            <a:pPr marL="0" indent="0">
              <a:buNone/>
            </a:pPr>
            <a:r>
              <a:rPr lang="es-ES_tradnl" b="1" dirty="0"/>
              <a:t>	Adjetivos: </a:t>
            </a:r>
            <a:r>
              <a:rPr lang="es-ES_tradnl" dirty="0"/>
              <a:t>una lección </a:t>
            </a:r>
            <a:r>
              <a:rPr lang="es-ES_tradnl" i="1" dirty="0"/>
              <a:t>inaugural, </a:t>
            </a:r>
            <a:r>
              <a:rPr lang="es-ES_tradnl" dirty="0"/>
              <a:t>un amor </a:t>
            </a:r>
            <a:r>
              <a:rPr lang="es-ES_tradnl" i="1" dirty="0"/>
              <a:t>naciente/	floreciente.</a:t>
            </a:r>
            <a:endParaRPr lang="es-ES_tradnl" dirty="0"/>
          </a:p>
          <a:p>
            <a:pPr marL="0" indent="0">
              <a:buNone/>
            </a:pPr>
            <a:r>
              <a:rPr lang="es-ES_tradnl" b="1" dirty="0"/>
              <a:t>	Perífrasis verbales</a:t>
            </a:r>
            <a:r>
              <a:rPr lang="es-ES_tradnl" dirty="0"/>
              <a:t>: </a:t>
            </a:r>
            <a:r>
              <a:rPr lang="es-ES_tradnl" i="1" dirty="0"/>
              <a:t>comenzar a </a:t>
            </a:r>
            <a:r>
              <a:rPr lang="es-ES_tradnl" dirty="0"/>
              <a:t>tener fiebre.</a:t>
            </a:r>
          </a:p>
          <a:p>
            <a:pPr marL="0" indent="0">
              <a:buNone/>
            </a:pPr>
            <a:endParaRPr lang="es-ES" dirty="0"/>
          </a:p>
        </p:txBody>
      </p:sp>
      <p:sp>
        <p:nvSpPr>
          <p:cNvPr id="5" name="Abrir llave 4"/>
          <p:cNvSpPr/>
          <p:nvPr/>
        </p:nvSpPr>
        <p:spPr>
          <a:xfrm>
            <a:off x="3603036" y="1019878"/>
            <a:ext cx="222794" cy="4413908"/>
          </a:xfrm>
          <a:prstGeom prst="leftBrace">
            <a:avLst>
              <a:gd name="adj1" fmla="val 1122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Título 1"/>
          <p:cNvSpPr txBox="1">
            <a:spLocks noGrp="1"/>
          </p:cNvSpPr>
          <p:nvPr>
            <p:ph type="title"/>
          </p:nvPr>
        </p:nvSpPr>
        <p:spPr>
          <a:xfrm>
            <a:off x="922020" y="412071"/>
            <a:ext cx="7313613" cy="1408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NOCIÓN DE EMPLEO COMO MARCO DE ANÁLISIS DESCRIPTIVO</a:t>
            </a:r>
            <a:endParaRPr lang="es-ES" sz="1600" dirty="0"/>
          </a:p>
        </p:txBody>
      </p:sp>
    </p:spTree>
    <p:extLst>
      <p:ext uri="{BB962C8B-B14F-4D97-AF65-F5344CB8AC3E}">
        <p14:creationId xmlns:p14="http://schemas.microsoft.com/office/powerpoint/2010/main" val="322967891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Tintero">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10747</TotalTime>
  <Words>1528</Words>
  <Application>Microsoft Macintosh PowerPoint</Application>
  <PresentationFormat>Presentación en pantalla (4:3)</PresentationFormat>
  <Paragraphs>249</Paragraphs>
  <Slides>19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Goudy Old Style</vt:lpstr>
      <vt:lpstr>Impact</vt:lpstr>
      <vt:lpstr>Rockwell</vt:lpstr>
      <vt:lpstr>Times</vt:lpstr>
      <vt:lpstr>Times New Roman</vt:lpstr>
      <vt:lpstr>Tintero</vt:lpstr>
      <vt:lpstr>Problemáticas de la traducción de las estructuras con soporte: estudio de caso </vt:lpstr>
      <vt:lpstr>OBJETIVOS GENERALES</vt:lpstr>
      <vt:lpstr>Presentación de PowerPoint</vt:lpstr>
      <vt:lpstr>NOCION DE EMPLEO COMO MARCO DE ANÁLISIS DESCRIPTIVO</vt:lpstr>
      <vt:lpstr> 1º parámetro: EL ESQUEMA PREDICATIVO</vt:lpstr>
      <vt:lpstr>NOCIÓN DE EMPLEO COMO MARCO DE ANÁLISIS DESCRIPTIVO</vt:lpstr>
      <vt:lpstr>NOCIÓN DE EMPLEO COMO MARCO DE ANÁLISIS DESCRIPTIVO</vt:lpstr>
      <vt:lpstr>NOCIÓN DE EMPLEO COMO MARCO DE ANÁLISIS DESCRIPTIVO</vt:lpstr>
      <vt:lpstr>NOCIÓN DE EMPLEO COMO MARCO DE ANÁLISIS DESCRIPTIVO</vt:lpstr>
      <vt:lpstr>NOCIÓN DE EMPLEO COMO MARCO DE ANÁLISIS DESCRIPTIVO</vt:lpstr>
      <vt:lpstr>5º Parámetro: UNA FORMA MORFOLÓGICA</vt:lpstr>
      <vt:lpstr>TAXONOMÍA DE VERBO SOPORTE DESDE LA PERSPECTIVA DEL EMPLEO</vt:lpstr>
      <vt:lpstr>TAXONOMÍA DE VERBO SOPORTE DESDE LA PERSPECTIVA DEL EMPLEO</vt:lpstr>
      <vt:lpstr>TAXONOMÍA DE VERBO SOPORTE DESDE LA PERSPECTIVA DEL EMPLEO</vt:lpstr>
      <vt:lpstr>TAXONOMÍA DE VERBO SOPORTE DESDE LA PERSPECTIVA DEL EMPLEO</vt:lpstr>
      <vt:lpstr>Presentación de PowerPoint</vt:lpstr>
      <vt:lpstr>CONCLUSIONES</vt:lpstr>
      <vt:lpstr>Bibliografía</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ANÁLISIS CONTRASTIVO ESPAÑOL-FRANCÉS Y TRADUCCIÓN DE LAS ESTRUCTURAS CON SOPORTE</dc:title>
  <dc:creator>Usuario</dc:creator>
  <cp:lastModifiedBy>IVAN MARTINEZ BLASCO</cp:lastModifiedBy>
  <cp:revision>171</cp:revision>
  <dcterms:created xsi:type="dcterms:W3CDTF">2014-10-20T09:22:26Z</dcterms:created>
  <dcterms:modified xsi:type="dcterms:W3CDTF">2021-11-15T19:24:43Z</dcterms:modified>
</cp:coreProperties>
</file>