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97" r:id="rId3"/>
    <p:sldId id="405" r:id="rId4"/>
    <p:sldId id="374" r:id="rId5"/>
    <p:sldId id="399" r:id="rId6"/>
    <p:sldId id="409" r:id="rId7"/>
    <p:sldId id="401" r:id="rId8"/>
    <p:sldId id="410" r:id="rId9"/>
    <p:sldId id="412" r:id="rId10"/>
    <p:sldId id="411" r:id="rId11"/>
    <p:sldId id="396" r:id="rId12"/>
    <p:sldId id="377" r:id="rId13"/>
    <p:sldId id="313" r:id="rId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761"/>
    <a:srgbClr val="43FF98"/>
    <a:srgbClr val="6DC4D5"/>
    <a:srgbClr val="7DAFC5"/>
    <a:srgbClr val="15FF7F"/>
    <a:srgbClr val="43AEFF"/>
    <a:srgbClr val="E2B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25" autoAdjust="0"/>
  </p:normalViewPr>
  <p:slideViewPr>
    <p:cSldViewPr>
      <p:cViewPr varScale="1">
        <p:scale>
          <a:sx n="71" d="100"/>
          <a:sy n="71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316824-910D-42D8-BA67-4A5CC7050E4D}" type="doc">
      <dgm:prSet loTypeId="urn:microsoft.com/office/officeart/2005/8/layout/defaul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2AEBCE78-953E-45DA-92EF-FAED6157A04B}">
      <dgm:prSet phldrT="[Texto]"/>
      <dgm:spPr/>
      <dgm:t>
        <a:bodyPr/>
        <a:lstStyle/>
        <a:p>
          <a:pPr algn="l"/>
          <a:r>
            <a:rPr lang="es-ES" dirty="0"/>
            <a:t>1- Mayor retroalimentación</a:t>
          </a:r>
        </a:p>
        <a:p>
          <a:pPr algn="l"/>
          <a:endParaRPr lang="es-ES" dirty="0"/>
        </a:p>
        <a:p>
          <a:pPr algn="l"/>
          <a:r>
            <a:rPr lang="es-ES" dirty="0"/>
            <a:t>2- Ampliar su alcance</a:t>
          </a:r>
        </a:p>
        <a:p>
          <a:pPr algn="l"/>
          <a:endParaRPr lang="es-ES" dirty="0"/>
        </a:p>
        <a:p>
          <a:pPr algn="l"/>
          <a:r>
            <a:rPr lang="es-ES" dirty="0"/>
            <a:t>3- Desarrollar iniciativas de promoción de lectura</a:t>
          </a:r>
        </a:p>
        <a:p>
          <a:pPr algn="l"/>
          <a:endParaRPr lang="es-ES" dirty="0"/>
        </a:p>
      </dgm:t>
    </dgm:pt>
    <dgm:pt modelId="{D09BDA6E-713F-46FF-974E-2E113DA82487}" type="sibTrans" cxnId="{27B03011-D250-42F5-ACCD-781E4CCA2C3F}">
      <dgm:prSet/>
      <dgm:spPr/>
      <dgm:t>
        <a:bodyPr/>
        <a:lstStyle/>
        <a:p>
          <a:endParaRPr lang="es-ES"/>
        </a:p>
      </dgm:t>
    </dgm:pt>
    <dgm:pt modelId="{72DD28DC-B59F-43E0-A945-AD8AEC270A9D}" type="parTrans" cxnId="{27B03011-D250-42F5-ACCD-781E4CCA2C3F}">
      <dgm:prSet/>
      <dgm:spPr/>
      <dgm:t>
        <a:bodyPr/>
        <a:lstStyle/>
        <a:p>
          <a:endParaRPr lang="es-ES"/>
        </a:p>
      </dgm:t>
    </dgm:pt>
    <dgm:pt modelId="{8197E22D-301B-4B4E-B0F6-9E82F1A879C7}" type="pres">
      <dgm:prSet presAssocID="{06316824-910D-42D8-BA67-4A5CC7050E4D}" presName="diagram" presStyleCnt="0">
        <dgm:presLayoutVars>
          <dgm:dir/>
          <dgm:resizeHandles val="exact"/>
        </dgm:presLayoutVars>
      </dgm:prSet>
      <dgm:spPr/>
    </dgm:pt>
    <dgm:pt modelId="{02F325B0-7A1C-479C-AF0E-18EF51207CA4}" type="pres">
      <dgm:prSet presAssocID="{2AEBCE78-953E-45DA-92EF-FAED6157A04B}" presName="node" presStyleLbl="node1" presStyleIdx="0" presStyleCnt="1" custScaleY="143275" custLinFactNeighborX="-41" custLinFactNeighborY="24854">
        <dgm:presLayoutVars>
          <dgm:bulletEnabled val="1"/>
        </dgm:presLayoutVars>
      </dgm:prSet>
      <dgm:spPr/>
    </dgm:pt>
  </dgm:ptLst>
  <dgm:cxnLst>
    <dgm:cxn modelId="{F53F3700-4E1A-4EFA-9F84-BFC6BF8DECFC}" type="presOf" srcId="{2AEBCE78-953E-45DA-92EF-FAED6157A04B}" destId="{02F325B0-7A1C-479C-AF0E-18EF51207CA4}" srcOrd="0" destOrd="0" presId="urn:microsoft.com/office/officeart/2005/8/layout/default"/>
    <dgm:cxn modelId="{27B03011-D250-42F5-ACCD-781E4CCA2C3F}" srcId="{06316824-910D-42D8-BA67-4A5CC7050E4D}" destId="{2AEBCE78-953E-45DA-92EF-FAED6157A04B}" srcOrd="0" destOrd="0" parTransId="{72DD28DC-B59F-43E0-A945-AD8AEC270A9D}" sibTransId="{D09BDA6E-713F-46FF-974E-2E113DA82487}"/>
    <dgm:cxn modelId="{CB81FA67-EA67-4B9F-A1CA-9CA1D9350026}" type="presOf" srcId="{06316824-910D-42D8-BA67-4A5CC7050E4D}" destId="{8197E22D-301B-4B4E-B0F6-9E82F1A879C7}" srcOrd="0" destOrd="0" presId="urn:microsoft.com/office/officeart/2005/8/layout/default"/>
    <dgm:cxn modelId="{C8D70649-46E1-4DFD-B27D-7347DD5E6EE9}" type="presParOf" srcId="{8197E22D-301B-4B4E-B0F6-9E82F1A879C7}" destId="{02F325B0-7A1C-479C-AF0E-18EF51207CA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325B0-7A1C-479C-AF0E-18EF51207CA4}">
      <dsp:nvSpPr>
        <dsp:cNvPr id="0" name=""/>
        <dsp:cNvSpPr/>
      </dsp:nvSpPr>
      <dsp:spPr>
        <a:xfrm>
          <a:off x="0" y="504052"/>
          <a:ext cx="4104456" cy="35283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1- Mayor retroalimentación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2- Ampliar su alcance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3- Desarrollar iniciativas de promoción de lectura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 dirty="0"/>
        </a:p>
      </dsp:txBody>
      <dsp:txXfrm>
        <a:off x="0" y="504052"/>
        <a:ext cx="4104456" cy="3528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8D734-FDA2-42F7-B7B4-0F26C63911A1}" type="datetimeFigureOut">
              <a:rPr lang="es-ES" smtClean="0"/>
              <a:t>16/11/2021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161E0-43D2-49AA-B333-4D1473C7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73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61E0-43D2-49AA-B333-4D1473C7C73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95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61E0-43D2-49AA-B333-4D1473C7C73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851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61E0-43D2-49AA-B333-4D1473C7C73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83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61E0-43D2-49AA-B333-4D1473C7C73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25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E4B4E-4A7E-4F19-94E4-9894B81E64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36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915F2-D205-481F-A3E3-EC6F56DBC3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86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35405-4D7B-4A5F-9EE2-B01E455F89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82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5E351-63BD-44F6-9431-5DA5938885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06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5A5DD-F226-4151-B875-E95F6C6565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97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2D81E-356D-4550-9740-196486C6E1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11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52AB2-3424-41EC-BDAD-0FD8E63764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54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E6FC0-B5C3-4BF1-922A-88E64BE132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63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7DEC-F904-4AD6-BB7C-4D3A85A961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89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81F0D-1091-47C2-9047-CD21A7D76D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91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48A9F-4E36-4ADF-878C-4A96A2FBC9A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38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6059108-17DB-43D5-B55D-49EF779EF8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1.m4a"/><Relationship Id="rId7" Type="http://schemas.openxmlformats.org/officeDocument/2006/relationships/diagramQuickStyle" Target="../diagrams/quickStyle1.xml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7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10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2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D3881B9-8415-4400-82F9-7841B9C127FC}"/>
              </a:ext>
            </a:extLst>
          </p:cNvPr>
          <p:cNvSpPr txBox="1"/>
          <p:nvPr/>
        </p:nvSpPr>
        <p:spPr>
          <a:xfrm>
            <a:off x="251520" y="1764231"/>
            <a:ext cx="864096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s-ES" sz="3200" b="1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s-ES" sz="3200" b="1" dirty="0">
              <a:solidFill>
                <a:srgbClr val="00000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ES" sz="32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Un proyecto para divertirse y aprender</a:t>
            </a:r>
            <a:endParaRPr lang="es-CU" sz="3200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1597A3-2987-4838-985C-4B4D2AA8D883}"/>
              </a:ext>
            </a:extLst>
          </p:cNvPr>
          <p:cNvSpPr txBox="1"/>
          <p:nvPr/>
        </p:nvSpPr>
        <p:spPr>
          <a:xfrm>
            <a:off x="3707904" y="4705728"/>
            <a:ext cx="5023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kern="100" dirty="0">
                <a:latin typeface="+mn-lt"/>
                <a:ea typeface="NSimSun" panose="02010609030101010101" pitchFamily="49" charset="-122"/>
                <a:cs typeface="Mangal" panose="020B0502040204020203" pitchFamily="18" charset="0"/>
              </a:rPr>
              <a:t>Ponente: </a:t>
            </a:r>
            <a:r>
              <a:rPr lang="es-AR" kern="100" dirty="0">
                <a:latin typeface="+mn-lt"/>
                <a:ea typeface="NSimSun" panose="02010609030101010101" pitchFamily="49" charset="-122"/>
                <a:cs typeface="Mangal" panose="020B0502040204020203" pitchFamily="18" charset="0"/>
              </a:rPr>
              <a:t>Dra. C. </a:t>
            </a:r>
            <a:r>
              <a:rPr lang="es-ES" kern="100" dirty="0">
                <a:solidFill>
                  <a:srgbClr val="000000"/>
                </a:solidFill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Klency González Hernández </a:t>
            </a:r>
            <a:endParaRPr lang="es-CU" kern="100" dirty="0">
              <a:latin typeface="+mn-lt"/>
              <a:ea typeface="NSimSun" panose="02010609030101010101" pitchFamily="49" charset="-122"/>
              <a:cs typeface="Mangal" panose="020B0502040204020203" pitchFamily="18" charset="0"/>
            </a:endParaRPr>
          </a:p>
          <a:p>
            <a:r>
              <a:rPr lang="es-ES" kern="100" dirty="0">
                <a:solidFill>
                  <a:srgbClr val="000000"/>
                </a:solidFill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                 Profesora e Investigadora Titular</a:t>
            </a:r>
          </a:p>
          <a:p>
            <a:r>
              <a:rPr lang="es-ES" kern="100" dirty="0">
                <a:solidFill>
                  <a:srgbClr val="000000"/>
                </a:solidFill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                 klency@psico.uh.cu</a:t>
            </a:r>
            <a:endParaRPr lang="es-CU" kern="100" dirty="0">
              <a:latin typeface="+mn-lt"/>
              <a:ea typeface="NSimSun" panose="02010609030101010101" pitchFamily="49" charset="-122"/>
              <a:cs typeface="Mangal" panose="020B0502040204020203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A32AFB-819B-4EC7-B823-B3450E81C3C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0996"/>
            <a:ext cx="4824535" cy="253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BDA5631-30D5-4A18-8E60-11AA579DB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3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6"/>
    </mc:Choice>
    <mc:Fallback>
      <p:transition spd="slow" advTm="1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683894-4CD3-4336-8278-D5A185616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392488" cy="53285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22B8DF6-CE90-4EDC-81A4-F3FE2CE5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902"/>
            <a:ext cx="4104456" cy="54833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337599-729C-4423-88C1-0BBBC7E7A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"/>
    </mc:Choice>
    <mc:Fallback>
      <p:transition spd="slow" advTm="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6 Diagrama">
            <a:extLst>
              <a:ext uri="{FF2B5EF4-FFF2-40B4-BE49-F238E27FC236}">
                <a16:creationId xmlns:a16="http://schemas.microsoft.com/office/drawing/2014/main" id="{B7A9DC94-FB8B-4282-AF69-81658AD54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519737"/>
              </p:ext>
            </p:extLst>
          </p:nvPr>
        </p:nvGraphicFramePr>
        <p:xfrm>
          <a:off x="467544" y="1196752"/>
          <a:ext cx="4104456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98EE21FE-C841-4711-BCF9-58B8E87D1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06" y="260648"/>
            <a:ext cx="4104456" cy="55446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9ACDB3-6926-4CBE-B069-DFEB07092E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98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44"/>
    </mc:Choice>
    <mc:Fallback>
      <p:transition spd="slow" advTm="4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>
            <a:extLst>
              <a:ext uri="{FF2B5EF4-FFF2-40B4-BE49-F238E27FC236}">
                <a16:creationId xmlns:a16="http://schemas.microsoft.com/office/drawing/2014/main" id="{817CDED3-8822-40CD-8FF2-A615B5A4D7B2}"/>
              </a:ext>
            </a:extLst>
          </p:cNvPr>
          <p:cNvSpPr/>
          <p:nvPr/>
        </p:nvSpPr>
        <p:spPr>
          <a:xfrm>
            <a:off x="5796136" y="188640"/>
            <a:ext cx="3168352" cy="692696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Referencias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2835DD-A1E5-410D-96E9-57548A937308}"/>
              </a:ext>
            </a:extLst>
          </p:cNvPr>
          <p:cNvSpPr txBox="1"/>
          <p:nvPr/>
        </p:nvSpPr>
        <p:spPr>
          <a:xfrm>
            <a:off x="251520" y="1096919"/>
            <a:ext cx="8712968" cy="5414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Baeza, (2016). </a:t>
            </a:r>
            <a:r>
              <a:rPr lang="es-ES" sz="14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Mediación y motivación lectora en Educación Primaria: el cuento como recurso didáctico, 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Lima: s.n.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Carrasco, 2018. Primera infancia y literacidad. Leer con los bebés es indispensable y es posible. Revista Electrónica Leer, Escribir y Descubrir, 1(3), p. </a:t>
            </a:r>
            <a:r>
              <a:rPr lang="es-ES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Article</a:t>
            </a: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Carrasco, Corona &amp; López, (2015). </a:t>
            </a:r>
            <a:r>
              <a:rPr lang="es-ES" sz="1400" i="1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Bebés que escuchan leer, manosean libros y balbucean al leerse</a:t>
            </a:r>
            <a:r>
              <a:rPr lang="es-ES" sz="140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 XIII Congreso Nacional de Investigación Educativa, Ciudad de Chihuahua, México. Centro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Cassany, (2006). </a:t>
            </a:r>
            <a:r>
              <a:rPr lang="es-ES" sz="14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Tras las líneas. 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Barcelona: Anagrama.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Cassany, 2006. </a:t>
            </a:r>
            <a:r>
              <a:rPr lang="es-ES" sz="1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Investigaciones y propuestas sobre literacidad actual: </a:t>
            </a:r>
            <a:r>
              <a:rPr lang="es-ES" sz="14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multiliteracidad</a:t>
            </a:r>
            <a:r>
              <a:rPr lang="es-ES" sz="1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internet y criticidad., </a:t>
            </a: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Chile: Cátedra UNESCO para la lectura y la escritura.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Cassany, 2011. </a:t>
            </a:r>
            <a:r>
              <a:rPr lang="es-ES" sz="1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Investigaciones y propuestas sobre literacidad actual: </a:t>
            </a:r>
            <a:r>
              <a:rPr lang="es-ES" sz="14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multili-teracidad</a:t>
            </a:r>
            <a:r>
              <a:rPr lang="es-ES" sz="1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Internet y criticidad, </a:t>
            </a: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Concepción, Chile: Cátedra Unesco para la Lectura y la Escritura.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Cassany, 2012. </a:t>
            </a:r>
            <a:r>
              <a:rPr lang="es-ES" sz="1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Leer y escribir en la red, </a:t>
            </a: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Madrid, España: Anagrama.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Ferreiro, 2013. </a:t>
            </a:r>
            <a:r>
              <a:rPr lang="es-ES" sz="1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ingreso a la escritura y a las culturas de lo escrito, </a:t>
            </a:r>
            <a:r>
              <a:rPr lang="es-E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México: Textos de investigación.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González &amp; Castro, (2017). Prácticas de lectura en jóvenes cubanos. En: </a:t>
            </a:r>
            <a:r>
              <a:rPr lang="es-ES" sz="14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Desde la Literacidad Académica II: perspectivas, experiencias y retos.. 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s.l.:</a:t>
            </a:r>
            <a:r>
              <a:rPr lang="es-ES" sz="1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s.n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., pp. 265-279.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González &amp; Ocampo, (2017). Lectura crítica para promover la equidad: un estudio exploratorio en escolares cubanos. </a:t>
            </a:r>
            <a:r>
              <a:rPr lang="es-ES" sz="14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Integración Académica en Psicología, 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5(15), pp. 96-107.</a:t>
            </a:r>
            <a:endParaRPr lang="es-C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endParaRPr lang="es-C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51F965-7F09-435F-AB40-B2E737362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9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"/>
    </mc:Choice>
    <mc:Fallback>
      <p:transition spd="slow" advTm="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MX" sz="4800" dirty="0">
              <a:latin typeface="Gill Sans Ultra Bold" pitchFamily="34" charset="0"/>
            </a:endParaRPr>
          </a:p>
          <a:p>
            <a:pPr marL="0" indent="0">
              <a:buNone/>
            </a:pPr>
            <a:r>
              <a:rPr lang="es-MX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Ultra Bold" pitchFamily="34" charset="0"/>
              </a:rPr>
              <a:t>GRACIAS</a:t>
            </a:r>
          </a:p>
          <a:p>
            <a:pPr marL="0" indent="0" algn="ctr">
              <a:buNone/>
            </a:pPr>
            <a:endParaRPr lang="es-ES" sz="4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55BCBB-898B-424B-BAEF-657025D3F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593">
            <a:off x="5652121" y="980290"/>
            <a:ext cx="3034680" cy="42093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4B25E6-3B83-48DD-BDA3-F0A3674741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48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"/>
    </mc:Choice>
    <mc:Fallback>
      <p:transition spd="slow" advTm="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D3881B9-8415-4400-82F9-7841B9C127FC}"/>
              </a:ext>
            </a:extLst>
          </p:cNvPr>
          <p:cNvSpPr txBox="1"/>
          <p:nvPr/>
        </p:nvSpPr>
        <p:spPr>
          <a:xfrm>
            <a:off x="251229" y="418445"/>
            <a:ext cx="864096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s-ES" sz="3200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s-ES" sz="3200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s-ES" sz="3200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ES" sz="32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Un proyecto para divertirse y aprender</a:t>
            </a:r>
            <a:endParaRPr lang="es-CU" sz="3200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Picture 17" descr="C:\Documents and Settings\USER\Mis documentos\Mis imágenes\Logos universidades\logo uh.png">
            <a:extLst>
              <a:ext uri="{FF2B5EF4-FFF2-40B4-BE49-F238E27FC236}">
                <a16:creationId xmlns:a16="http://schemas.microsoft.com/office/drawing/2014/main" id="{059F738D-E357-4585-BD7B-3A34C0CC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377" y="5215186"/>
            <a:ext cx="1087435" cy="10901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9EA0066-95A4-4BFA-BCD4-0E7DC5BA9686}"/>
              </a:ext>
            </a:extLst>
          </p:cNvPr>
          <p:cNvSpPr txBox="1"/>
          <p:nvPr/>
        </p:nvSpPr>
        <p:spPr>
          <a:xfrm>
            <a:off x="2308865" y="3612968"/>
            <a:ext cx="4526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b="1" kern="100" dirty="0">
                <a:latin typeface="+mn-lt"/>
                <a:ea typeface="NSimSun" panose="02010609030101010101" pitchFamily="49" charset="-122"/>
                <a:cs typeface="Mangal" panose="020B0502040204020203" pitchFamily="18" charset="0"/>
              </a:rPr>
              <a:t>Autoras: </a:t>
            </a:r>
            <a:r>
              <a:rPr lang="es-ES" sz="2000" kern="100" dirty="0">
                <a:solidFill>
                  <a:srgbClr val="000000"/>
                </a:solidFill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Klency González Hernández</a:t>
            </a:r>
          </a:p>
          <a:p>
            <a:r>
              <a:rPr lang="es-ES" sz="2000" kern="100" dirty="0">
                <a:solidFill>
                  <a:srgbClr val="000000"/>
                </a:solidFill>
                <a:effectLst/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                Ana Laura Escalona Díaz</a:t>
            </a:r>
            <a:endParaRPr lang="es-CU" sz="2000" kern="100" dirty="0">
              <a:effectLst/>
              <a:latin typeface="+mn-lt"/>
              <a:ea typeface="NSimSun" panose="02010609030101010101" pitchFamily="49" charset="-122"/>
              <a:cs typeface="Mangal" panose="020B0502040204020203" pitchFamily="18" charset="0"/>
            </a:endParaRPr>
          </a:p>
          <a:p>
            <a:r>
              <a:rPr lang="es-ES" sz="2000" kern="100" dirty="0">
                <a:solidFill>
                  <a:srgbClr val="000000"/>
                </a:solidFill>
                <a:effectLst/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s-ES" sz="2000" kern="100" dirty="0" err="1">
                <a:solidFill>
                  <a:srgbClr val="000000"/>
                </a:solidFill>
                <a:effectLst/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Iliet</a:t>
            </a:r>
            <a:r>
              <a:rPr lang="es-ES" sz="2000" kern="100" dirty="0">
                <a:solidFill>
                  <a:srgbClr val="000000"/>
                </a:solidFill>
                <a:effectLst/>
                <a:latin typeface="+mn-lt"/>
                <a:ea typeface="NSimSun" panose="02010609030101010101" pitchFamily="49" charset="-122"/>
                <a:cs typeface="Times New Roman" panose="02020603050405020304" pitchFamily="18" charset="0"/>
              </a:rPr>
              <a:t> Rodríguez García</a:t>
            </a:r>
          </a:p>
          <a:p>
            <a:r>
              <a:rPr lang="en-US" sz="2000" dirty="0">
                <a:effectLst/>
                <a:latin typeface="+mn-lt"/>
                <a:ea typeface="SimSun" panose="02010600030101010101" pitchFamily="2" charset="-122"/>
              </a:rPr>
              <a:t>                Susana </a:t>
            </a:r>
            <a:r>
              <a:rPr lang="en-US" sz="2000" dirty="0" err="1">
                <a:effectLst/>
                <a:latin typeface="+mn-lt"/>
                <a:ea typeface="SimSun" panose="02010600030101010101" pitchFamily="2" charset="-122"/>
              </a:rPr>
              <a:t>Nuñez</a:t>
            </a:r>
            <a:r>
              <a:rPr lang="en-US" sz="2000" dirty="0">
                <a:effectLst/>
                <a:latin typeface="+mn-lt"/>
                <a:ea typeface="SimSun" panose="02010600030101010101" pitchFamily="2" charset="-122"/>
              </a:rPr>
              <a:t> </a:t>
            </a:r>
            <a:r>
              <a:rPr lang="en-US" sz="2000" dirty="0" err="1">
                <a:effectLst/>
                <a:latin typeface="+mn-lt"/>
                <a:ea typeface="SimSun" panose="02010600030101010101" pitchFamily="2" charset="-122"/>
              </a:rPr>
              <a:t>Raventós</a:t>
            </a:r>
            <a:r>
              <a:rPr lang="en-US" sz="2000" dirty="0">
                <a:effectLst/>
                <a:latin typeface="+mn-lt"/>
                <a:ea typeface="SimSun" panose="02010600030101010101" pitchFamily="2" charset="-122"/>
              </a:rPr>
              <a:t> </a:t>
            </a:r>
            <a:endParaRPr lang="es-CU" sz="2000" kern="100" dirty="0">
              <a:effectLst/>
              <a:latin typeface="+mn-lt"/>
              <a:ea typeface="NSimSun" panose="02010609030101010101" pitchFamily="49" charset="-122"/>
              <a:cs typeface="Mangal" panose="020B0502040204020203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22E735-BFBD-4498-A0D5-6E2335420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91" y="5215186"/>
            <a:ext cx="1498609" cy="12139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D12C6C-C05A-40A2-AEB2-A3FC1A46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69" y="5213143"/>
            <a:ext cx="1299422" cy="10897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5D4088C-95EC-4968-B4ED-BDCAE29CCA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449" t="39660" r="25859" b="45149"/>
          <a:stretch/>
        </p:blipFill>
        <p:spPr>
          <a:xfrm>
            <a:off x="4015820" y="5311566"/>
            <a:ext cx="1251538" cy="94831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7F3D707-20AF-4C3D-81EC-D58B5F36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7" y="5213142"/>
            <a:ext cx="1414142" cy="10278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514395-42E9-476A-A3DB-AB5F8BFD913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36" y="369927"/>
            <a:ext cx="3134352" cy="174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DA8EF98-165B-4025-984E-A01BDF1046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54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2"/>
    </mc:Choice>
    <mc:Fallback>
      <p:transition spd="slow" advTm="2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AB1D54E-5D31-43BA-9794-846C10218D92}"/>
              </a:ext>
            </a:extLst>
          </p:cNvPr>
          <p:cNvSpPr/>
          <p:nvPr/>
        </p:nvSpPr>
        <p:spPr>
          <a:xfrm>
            <a:off x="631349" y="4392850"/>
            <a:ext cx="3240360" cy="13404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Literacidad en la primera infancia</a:t>
            </a:r>
          </a:p>
          <a:p>
            <a:pPr algn="ctr"/>
            <a:r>
              <a:rPr lang="es-ES" sz="1600" dirty="0"/>
              <a:t>(Carrasco 2018; Carrasco y cols., 2015; González y cols., 2017)</a:t>
            </a:r>
          </a:p>
        </p:txBody>
      </p:sp>
      <p:sp>
        <p:nvSpPr>
          <p:cNvPr id="10" name="19 Rectángulo">
            <a:extLst>
              <a:ext uri="{FF2B5EF4-FFF2-40B4-BE49-F238E27FC236}">
                <a16:creationId xmlns:a16="http://schemas.microsoft.com/office/drawing/2014/main" id="{8613836B-7359-4354-B46F-2CC8D94AD00B}"/>
              </a:ext>
            </a:extLst>
          </p:cNvPr>
          <p:cNvSpPr/>
          <p:nvPr/>
        </p:nvSpPr>
        <p:spPr>
          <a:xfrm>
            <a:off x="5378823" y="240980"/>
            <a:ext cx="3275856" cy="5472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ES" sz="3200" b="1" dirty="0"/>
              <a:t>Ideas teóricas</a:t>
            </a:r>
          </a:p>
        </p:txBody>
      </p:sp>
      <p:sp>
        <p:nvSpPr>
          <p:cNvPr id="14" name="3 Rectángulo">
            <a:extLst>
              <a:ext uri="{FF2B5EF4-FFF2-40B4-BE49-F238E27FC236}">
                <a16:creationId xmlns:a16="http://schemas.microsoft.com/office/drawing/2014/main" id="{D80CC657-1921-4BB0-930F-A1CEE13F31AD}"/>
              </a:ext>
            </a:extLst>
          </p:cNvPr>
          <p:cNvSpPr/>
          <p:nvPr/>
        </p:nvSpPr>
        <p:spPr>
          <a:xfrm>
            <a:off x="631349" y="659011"/>
            <a:ext cx="3240360" cy="14324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Lectura como práctica sociocultural</a:t>
            </a:r>
          </a:p>
          <a:p>
            <a:pPr lvl="0" algn="ctr"/>
            <a:r>
              <a:rPr lang="es-ES" sz="1600" dirty="0"/>
              <a:t>(</a:t>
            </a:r>
            <a:r>
              <a:rPr lang="es-ES" sz="1600" dirty="0" err="1"/>
              <a:t>Strasser</a:t>
            </a:r>
            <a:r>
              <a:rPr lang="es-ES" sz="1600" dirty="0"/>
              <a:t>, 2012; Zavala y cols., 2004)</a:t>
            </a:r>
          </a:p>
        </p:txBody>
      </p:sp>
      <p:sp>
        <p:nvSpPr>
          <p:cNvPr id="15" name="17 Rectángulo">
            <a:extLst>
              <a:ext uri="{FF2B5EF4-FFF2-40B4-BE49-F238E27FC236}">
                <a16:creationId xmlns:a16="http://schemas.microsoft.com/office/drawing/2014/main" id="{1E8D20FB-2B92-40B4-A8D2-B6F8AACC8224}"/>
              </a:ext>
            </a:extLst>
          </p:cNvPr>
          <p:cNvSpPr/>
          <p:nvPr/>
        </p:nvSpPr>
        <p:spPr>
          <a:xfrm>
            <a:off x="1835697" y="3185231"/>
            <a:ext cx="2036012" cy="487537"/>
          </a:xfrm>
          <a:prstGeom prst="rect">
            <a:avLst/>
          </a:prstGeom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s-ES" dirty="0"/>
              <a:t>Eventos letrados</a:t>
            </a:r>
            <a:endParaRPr lang="es-CU" dirty="0"/>
          </a:p>
        </p:txBody>
      </p:sp>
      <p:sp>
        <p:nvSpPr>
          <p:cNvPr id="16" name="17 Rectángulo">
            <a:extLst>
              <a:ext uri="{FF2B5EF4-FFF2-40B4-BE49-F238E27FC236}">
                <a16:creationId xmlns:a16="http://schemas.microsoft.com/office/drawing/2014/main" id="{D00AD0A8-AF38-46A7-B0D4-BE16487DC24C}"/>
              </a:ext>
            </a:extLst>
          </p:cNvPr>
          <p:cNvSpPr/>
          <p:nvPr/>
        </p:nvSpPr>
        <p:spPr>
          <a:xfrm>
            <a:off x="631349" y="2465149"/>
            <a:ext cx="1780411" cy="487537"/>
          </a:xfrm>
          <a:prstGeom prst="rect">
            <a:avLst/>
          </a:prstGeom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s-ES" sz="2000" dirty="0"/>
              <a:t>Prácticas</a:t>
            </a:r>
            <a:endParaRPr lang="es-CU" sz="2000" dirty="0"/>
          </a:p>
        </p:txBody>
      </p:sp>
      <p:sp>
        <p:nvSpPr>
          <p:cNvPr id="8" name="3 Rectángulo">
            <a:extLst>
              <a:ext uri="{FF2B5EF4-FFF2-40B4-BE49-F238E27FC236}">
                <a16:creationId xmlns:a16="http://schemas.microsoft.com/office/drawing/2014/main" id="{09A2B247-CB16-47D1-8F67-8CA6140F4278}"/>
              </a:ext>
            </a:extLst>
          </p:cNvPr>
          <p:cNvSpPr/>
          <p:nvPr/>
        </p:nvSpPr>
        <p:spPr>
          <a:xfrm>
            <a:off x="5112062" y="1520190"/>
            <a:ext cx="3240360" cy="14324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¿Por qué un proyecto de mediación de lectura?</a:t>
            </a:r>
            <a:endParaRPr lang="es-ES" sz="16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FE678DB-0DAF-477C-BCF1-516AE1197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28" y="3405153"/>
            <a:ext cx="1856854" cy="12356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173341-6960-49D3-BDED-98149DFEE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6" y="4942607"/>
            <a:ext cx="1584686" cy="10545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AFEB9D-3FB0-46F2-B981-231FB6BBC4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79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6"/>
    </mc:Choice>
    <mc:Fallback>
      <p:transition spd="slow" advTm="3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9 Rectángulo">
            <a:extLst>
              <a:ext uri="{FF2B5EF4-FFF2-40B4-BE49-F238E27FC236}">
                <a16:creationId xmlns:a16="http://schemas.microsoft.com/office/drawing/2014/main" id="{8613836B-7359-4354-B46F-2CC8D94AD00B}"/>
              </a:ext>
            </a:extLst>
          </p:cNvPr>
          <p:cNvSpPr/>
          <p:nvPr/>
        </p:nvSpPr>
        <p:spPr>
          <a:xfrm>
            <a:off x="2843808" y="255976"/>
            <a:ext cx="2753262" cy="5472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El proyecto</a:t>
            </a:r>
          </a:p>
        </p:txBody>
      </p:sp>
      <p:sp>
        <p:nvSpPr>
          <p:cNvPr id="11" name="11 Rectángulo">
            <a:extLst>
              <a:ext uri="{FF2B5EF4-FFF2-40B4-BE49-F238E27FC236}">
                <a16:creationId xmlns:a16="http://schemas.microsoft.com/office/drawing/2014/main" id="{F6340277-7F43-483A-BD28-3EAF1904D84F}"/>
              </a:ext>
            </a:extLst>
          </p:cNvPr>
          <p:cNvSpPr/>
          <p:nvPr/>
        </p:nvSpPr>
        <p:spPr>
          <a:xfrm>
            <a:off x="510568" y="1903884"/>
            <a:ext cx="3485367" cy="681724"/>
          </a:xfrm>
          <a:prstGeom prst="rect">
            <a:avLst/>
          </a:prstGeom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S" b="1" dirty="0"/>
              <a:t>16 sesiones para niñas y niños / 4 sesiones para bebés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15268D70-20E0-40F8-A340-A4A4E887242D}"/>
              </a:ext>
            </a:extLst>
          </p:cNvPr>
          <p:cNvSpPr/>
          <p:nvPr/>
        </p:nvSpPr>
        <p:spPr>
          <a:xfrm>
            <a:off x="510569" y="3884781"/>
            <a:ext cx="3106942" cy="709669"/>
          </a:xfrm>
          <a:prstGeom prst="rect">
            <a:avLst/>
          </a:prstGeom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S" b="1" dirty="0"/>
              <a:t>Actividades antes, durante y después de la lectura</a:t>
            </a:r>
            <a:endParaRPr lang="es-CU" dirty="0"/>
          </a:p>
        </p:txBody>
      </p:sp>
      <p:sp>
        <p:nvSpPr>
          <p:cNvPr id="13" name="11 Rectángulo">
            <a:extLst>
              <a:ext uri="{FF2B5EF4-FFF2-40B4-BE49-F238E27FC236}">
                <a16:creationId xmlns:a16="http://schemas.microsoft.com/office/drawing/2014/main" id="{4DE09554-1491-45F5-843F-0A8117AA6E7B}"/>
              </a:ext>
            </a:extLst>
          </p:cNvPr>
          <p:cNvSpPr/>
          <p:nvPr/>
        </p:nvSpPr>
        <p:spPr>
          <a:xfrm>
            <a:off x="510569" y="5057613"/>
            <a:ext cx="3106942" cy="709668"/>
          </a:xfrm>
          <a:prstGeom prst="rect">
            <a:avLst/>
          </a:prstGeom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S" b="1" dirty="0"/>
              <a:t>Espacio de promoción digital</a:t>
            </a:r>
            <a:endParaRPr lang="es-CU" b="1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E64B7A7-0AF7-4895-BC3B-38DB21B18A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4442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19A8EE-55CF-433E-A1E8-39D85D38A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1"/>
            <a:ext cx="3773398" cy="4608512"/>
          </a:xfrm>
          <a:prstGeom prst="rect">
            <a:avLst/>
          </a:prstGeom>
        </p:spPr>
      </p:pic>
      <p:sp>
        <p:nvSpPr>
          <p:cNvPr id="20" name="11 Rectángulo">
            <a:extLst>
              <a:ext uri="{FF2B5EF4-FFF2-40B4-BE49-F238E27FC236}">
                <a16:creationId xmlns:a16="http://schemas.microsoft.com/office/drawing/2014/main" id="{313AFD88-66C6-4C9E-B6CC-AFB3C3DE0E9B}"/>
              </a:ext>
            </a:extLst>
          </p:cNvPr>
          <p:cNvSpPr/>
          <p:nvPr/>
        </p:nvSpPr>
        <p:spPr>
          <a:xfrm>
            <a:off x="510569" y="2858270"/>
            <a:ext cx="3106942" cy="681724"/>
          </a:xfrm>
          <a:prstGeom prst="rect">
            <a:avLst/>
          </a:prstGeom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S" b="1" dirty="0"/>
              <a:t>Libros cubanos de calidad, textos diversos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88DCA5-5251-4239-8048-CCB49EABD8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13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4"/>
    </mc:Choice>
    <mc:Fallback>
      <p:transition spd="slow" advTm="8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C9EEA0-DF8F-4AB4-A559-68291EFE1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76700" cy="56185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E118DC-B425-4E41-982C-2F242C1A6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0648"/>
            <a:ext cx="4248473" cy="56185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081856-6BC7-4531-BD77-8DF18A741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49"/>
    </mc:Choice>
    <mc:Fallback>
      <p:transition spd="slow" advTm="2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C481D1-6324-42C1-8A4C-5CE40E3F2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320480" cy="54726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5614100-06AD-4909-B7E0-8C79E7234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95" y="1412776"/>
            <a:ext cx="4042685" cy="38610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7033FD-8EBA-4EB6-B1C4-C79337121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8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1"/>
    </mc:Choice>
    <mc:Fallback>
      <p:transition spd="slow" advTm="2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ED7CD1-DBDB-4FB9-80E5-77B6777B6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248472" cy="5400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02FCB2-6C8A-48C9-A51A-5C289FB86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7" y="332656"/>
            <a:ext cx="3995366" cy="5400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913321-A626-4E38-8DD0-C26ECB79A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9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8"/>
    </mc:Choice>
    <mc:Fallback>
      <p:transition spd="slow" advTm="2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60F84F-D5C4-4BA8-9257-6A84656E7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608512" cy="55446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C4FED1-0D03-4418-A0AB-24555CFFC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3379677" cy="2788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587CD5-5FD1-4BBC-8B6D-911A96E2C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85" y="3420997"/>
            <a:ext cx="3391872" cy="23842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7552CD-2332-47BA-86C8-A6302C9BB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4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40"/>
    </mc:Choice>
    <mc:Fallback>
      <p:transition spd="slow" advTm="2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27EF9C-8489-485B-B59D-621F017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3860800" cy="51845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E9F85F-80CE-411B-9162-22F2B0870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104456" cy="51845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07FED7-B41E-453E-BA8C-9C12C0D41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8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3"/>
    </mc:Choice>
    <mc:Fallback>
      <p:transition spd="slow" advTm="1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3|0.3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27079</TotalTime>
  <Words>434</Words>
  <Application>Microsoft Office PowerPoint</Application>
  <PresentationFormat>Presentación en pantalla (4:3)</PresentationFormat>
  <Paragraphs>49</Paragraphs>
  <Slides>13</Slides>
  <Notes>4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Gill Sans Ultra Bold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Siracusa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Klency González Hdez</cp:lastModifiedBy>
  <cp:revision>340</cp:revision>
  <dcterms:created xsi:type="dcterms:W3CDTF">2009-01-22T01:38:59Z</dcterms:created>
  <dcterms:modified xsi:type="dcterms:W3CDTF">2021-11-16T05:21:52Z</dcterms:modified>
</cp:coreProperties>
</file>