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9" r:id="rId3"/>
    <p:sldId id="257" r:id="rId4"/>
    <p:sldId id="258" r:id="rId5"/>
    <p:sldId id="267" r:id="rId6"/>
    <p:sldId id="260" r:id="rId7"/>
    <p:sldId id="261" r:id="rId8"/>
    <p:sldId id="262" r:id="rId9"/>
    <p:sldId id="263" r:id="rId10"/>
    <p:sldId id="264" r:id="rId11"/>
    <p:sldId id="265"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D9966-CF7B-4286-BB49-483F9CFD1F8B}" type="datetimeFigureOut">
              <a:rPr lang="en-US" smtClean="0"/>
              <a:pPr/>
              <a:t>11/17/2021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CDC2C7-0B09-4F7D-B1AA-8D3ECE411E0A}" type="slidenum">
              <a:rPr lang="en-US" smtClean="0"/>
              <a:pPr/>
              <a:t>‹Nº›</a:t>
            </a:fld>
            <a:endParaRPr lang="en-US"/>
          </a:p>
        </p:txBody>
      </p:sp>
    </p:spTree>
    <p:extLst>
      <p:ext uri="{BB962C8B-B14F-4D97-AF65-F5344CB8AC3E}">
        <p14:creationId xmlns:p14="http://schemas.microsoft.com/office/powerpoint/2010/main" val="392083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CDC2C7-0B09-4F7D-B1AA-8D3ECE411E0A}" type="slidenum">
              <a:rPr lang="en-US" smtClean="0"/>
              <a:pPr/>
              <a:t>7</a:t>
            </a:fld>
            <a:endParaRPr lang="en-US"/>
          </a:p>
        </p:txBody>
      </p:sp>
    </p:spTree>
    <p:extLst>
      <p:ext uri="{BB962C8B-B14F-4D97-AF65-F5344CB8AC3E}">
        <p14:creationId xmlns:p14="http://schemas.microsoft.com/office/powerpoint/2010/main" val="3553128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DA88497-3C87-4CCD-A2CE-4A51A3CD7285}" type="datetimeFigureOut">
              <a:rPr lang="en-US" smtClean="0"/>
              <a:pPr/>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B4D8E9-FE39-41AB-98A7-530F48AD455A}" type="slidenum">
              <a:rPr lang="en-US" smtClean="0"/>
              <a:pPr/>
              <a:t>‹Nº›</a:t>
            </a:fld>
            <a:endParaRPr lang="en-US"/>
          </a:p>
        </p:txBody>
      </p:sp>
    </p:spTree>
    <p:extLst>
      <p:ext uri="{BB962C8B-B14F-4D97-AF65-F5344CB8AC3E}">
        <p14:creationId xmlns:p14="http://schemas.microsoft.com/office/powerpoint/2010/main" val="19888713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A88497-3C87-4CCD-A2CE-4A51A3CD7285}" type="datetimeFigureOut">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4D8E9-FE39-41AB-98A7-530F48AD455A}" type="slidenum">
              <a:rPr lang="en-US" smtClean="0"/>
              <a:pPr/>
              <a:t>‹Nº›</a:t>
            </a:fld>
            <a:endParaRPr lang="en-US"/>
          </a:p>
        </p:txBody>
      </p:sp>
    </p:spTree>
    <p:extLst>
      <p:ext uri="{BB962C8B-B14F-4D97-AF65-F5344CB8AC3E}">
        <p14:creationId xmlns:p14="http://schemas.microsoft.com/office/powerpoint/2010/main" val="1452104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A88497-3C87-4CCD-A2CE-4A51A3CD7285}" type="datetimeFigureOut">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4D8E9-FE39-41AB-98A7-530F48AD455A}" type="slidenum">
              <a:rPr lang="en-US" smtClean="0"/>
              <a:pPr/>
              <a:t>‹Nº›</a:t>
            </a:fld>
            <a:endParaRPr lang="en-US"/>
          </a:p>
        </p:txBody>
      </p:sp>
    </p:spTree>
    <p:extLst>
      <p:ext uri="{BB962C8B-B14F-4D97-AF65-F5344CB8AC3E}">
        <p14:creationId xmlns:p14="http://schemas.microsoft.com/office/powerpoint/2010/main" val="255960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A88497-3C87-4CCD-A2CE-4A51A3CD7285}" type="datetimeFigureOut">
              <a:rPr lang="en-US" smtClean="0"/>
              <a:pPr/>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B4D8E9-FE39-41AB-98A7-530F48AD455A}" type="slidenum">
              <a:rPr lang="en-US" smtClean="0"/>
              <a:pPr/>
              <a:t>‹Nº›</a:t>
            </a:fld>
            <a:endParaRPr lang="en-US"/>
          </a:p>
        </p:txBody>
      </p:sp>
    </p:spTree>
    <p:extLst>
      <p:ext uri="{BB962C8B-B14F-4D97-AF65-F5344CB8AC3E}">
        <p14:creationId xmlns:p14="http://schemas.microsoft.com/office/powerpoint/2010/main" val="326778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DDA88497-3C87-4CCD-A2CE-4A51A3CD7285}" type="datetimeFigureOut">
              <a:rPr lang="en-US" smtClean="0"/>
              <a:pPr/>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B4D8E9-FE39-41AB-98A7-530F48AD455A}" type="slidenum">
              <a:rPr lang="en-US" smtClean="0"/>
              <a:pPr/>
              <a:t>‹Nº›</a:t>
            </a:fld>
            <a:endParaRPr lang="en-US"/>
          </a:p>
        </p:txBody>
      </p:sp>
    </p:spTree>
    <p:extLst>
      <p:ext uri="{BB962C8B-B14F-4D97-AF65-F5344CB8AC3E}">
        <p14:creationId xmlns:p14="http://schemas.microsoft.com/office/powerpoint/2010/main" val="33812526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DDA88497-3C87-4CCD-A2CE-4A51A3CD7285}" type="datetimeFigureOut">
              <a:rPr lang="en-US" smtClean="0"/>
              <a:pPr/>
              <a:t>11/17/2021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7B4D8E9-FE39-41AB-98A7-530F48AD455A}" type="slidenum">
              <a:rPr lang="en-US" smtClean="0"/>
              <a:pPr/>
              <a:t>‹Nº›</a:t>
            </a:fld>
            <a:endParaRPr lang="en-US"/>
          </a:p>
        </p:txBody>
      </p:sp>
    </p:spTree>
    <p:extLst>
      <p:ext uri="{BB962C8B-B14F-4D97-AF65-F5344CB8AC3E}">
        <p14:creationId xmlns:p14="http://schemas.microsoft.com/office/powerpoint/2010/main" val="85214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DDA88497-3C87-4CCD-A2CE-4A51A3CD7285}" type="datetimeFigureOut">
              <a:rPr lang="en-US" smtClean="0"/>
              <a:pPr/>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B4D8E9-FE39-41AB-98A7-530F48AD455A}" type="slidenum">
              <a:rPr lang="en-US" smtClean="0"/>
              <a:pPr/>
              <a:t>‹Nº›</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4678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A88497-3C87-4CCD-A2CE-4A51A3CD7285}" type="datetimeFigureOut">
              <a:rPr lang="en-US" smtClean="0"/>
              <a:pPr/>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B4D8E9-FE39-41AB-98A7-530F48AD455A}" type="slidenum">
              <a:rPr lang="en-US" smtClean="0"/>
              <a:pPr/>
              <a:t>‹Nº›</a:t>
            </a:fld>
            <a:endParaRPr lang="en-US"/>
          </a:p>
        </p:txBody>
      </p:sp>
    </p:spTree>
    <p:extLst>
      <p:ext uri="{BB962C8B-B14F-4D97-AF65-F5344CB8AC3E}">
        <p14:creationId xmlns:p14="http://schemas.microsoft.com/office/powerpoint/2010/main" val="818139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88497-3C87-4CCD-A2CE-4A51A3CD7285}" type="datetimeFigureOut">
              <a:rPr lang="en-US" smtClean="0"/>
              <a:pPr/>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B4D8E9-FE39-41AB-98A7-530F48AD455A}" type="slidenum">
              <a:rPr lang="en-US" smtClean="0"/>
              <a:pPr/>
              <a:t>‹Nº›</a:t>
            </a:fld>
            <a:endParaRPr lang="en-US"/>
          </a:p>
        </p:txBody>
      </p:sp>
    </p:spTree>
    <p:extLst>
      <p:ext uri="{BB962C8B-B14F-4D97-AF65-F5344CB8AC3E}">
        <p14:creationId xmlns:p14="http://schemas.microsoft.com/office/powerpoint/2010/main" val="175924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DA88497-3C87-4CCD-A2CE-4A51A3CD7285}" type="datetimeFigureOut">
              <a:rPr lang="en-US" smtClean="0"/>
              <a:pPr/>
              <a:t>11/17/2021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97B4D8E9-FE39-41AB-98A7-530F48AD455A}" type="slidenum">
              <a:rPr lang="en-US" smtClean="0"/>
              <a:pPr/>
              <a:t>‹Nº›</a:t>
            </a:fld>
            <a:endParaRPr lang="en-US"/>
          </a:p>
        </p:txBody>
      </p:sp>
    </p:spTree>
    <p:extLst>
      <p:ext uri="{BB962C8B-B14F-4D97-AF65-F5344CB8AC3E}">
        <p14:creationId xmlns:p14="http://schemas.microsoft.com/office/powerpoint/2010/main" val="308362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DA88497-3C87-4CCD-A2CE-4A51A3CD7285}" type="datetimeFigureOut">
              <a:rPr lang="en-US" smtClean="0"/>
              <a:pPr/>
              <a:t>11/17/2021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97B4D8E9-FE39-41AB-98A7-530F48AD455A}" type="slidenum">
              <a:rPr lang="en-US" smtClean="0"/>
              <a:pPr/>
              <a:t>‹Nº›</a:t>
            </a:fld>
            <a:endParaRPr lang="en-US"/>
          </a:p>
        </p:txBody>
      </p:sp>
    </p:spTree>
    <p:extLst>
      <p:ext uri="{BB962C8B-B14F-4D97-AF65-F5344CB8AC3E}">
        <p14:creationId xmlns:p14="http://schemas.microsoft.com/office/powerpoint/2010/main" val="1261422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DDA88497-3C87-4CCD-A2CE-4A51A3CD7285}" type="datetimeFigureOut">
              <a:rPr lang="en-US" smtClean="0"/>
              <a:pPr/>
              <a:t>11/17/2021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7B4D8E9-FE39-41AB-98A7-530F48AD455A}" type="slidenum">
              <a:rPr lang="en-US" smtClean="0"/>
              <a:pPr/>
              <a:t>‹Nº›</a:t>
            </a:fld>
            <a:endParaRPr lang="en-US"/>
          </a:p>
        </p:txBody>
      </p:sp>
    </p:spTree>
    <p:extLst>
      <p:ext uri="{BB962C8B-B14F-4D97-AF65-F5344CB8AC3E}">
        <p14:creationId xmlns:p14="http://schemas.microsoft.com/office/powerpoint/2010/main" val="2077033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0.mp3"/><Relationship Id="rId1" Type="http://schemas.openxmlformats.org/officeDocument/2006/relationships/audio" Target="NULL"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37744"/>
            <a:ext cx="8924544" cy="2171704"/>
          </a:xfrm>
        </p:spPr>
        <p:txBody>
          <a:bodyPr>
            <a:normAutofit/>
          </a:bodyPr>
          <a:lstStyle/>
          <a:p>
            <a:pPr algn="l"/>
            <a:r>
              <a:rPr lang="es-ES" b="1" dirty="0" smtClean="0"/>
              <a:t>El </a:t>
            </a:r>
            <a:r>
              <a:rPr lang="es-ES" b="1" dirty="0"/>
              <a:t>teletrabajo como modalidad </a:t>
            </a:r>
            <a:r>
              <a:rPr lang="es-ES" b="1" dirty="0" smtClean="0"/>
              <a:t> del </a:t>
            </a:r>
            <a:r>
              <a:rPr lang="es-ES" b="1" dirty="0"/>
              <a:t>trabajo a distancia en Cuba</a:t>
            </a:r>
            <a:endParaRPr lang="en-US" b="1" dirty="0"/>
          </a:p>
        </p:txBody>
      </p:sp>
      <p:sp>
        <p:nvSpPr>
          <p:cNvPr id="3" name="Subtitle 2"/>
          <p:cNvSpPr>
            <a:spLocks noGrp="1"/>
          </p:cNvSpPr>
          <p:nvPr>
            <p:ph type="subTitle" idx="1"/>
          </p:nvPr>
        </p:nvSpPr>
        <p:spPr>
          <a:xfrm>
            <a:off x="0" y="2779990"/>
            <a:ext cx="9144000" cy="1655762"/>
          </a:xfrm>
        </p:spPr>
        <p:txBody>
          <a:bodyPr>
            <a:normAutofit/>
          </a:bodyPr>
          <a:lstStyle/>
          <a:p>
            <a:pPr algn="l"/>
            <a:r>
              <a:rPr lang="es-ES" sz="2800" b="1" dirty="0" smtClean="0">
                <a:solidFill>
                  <a:schemeClr val="bg1"/>
                </a:solidFill>
              </a:rPr>
              <a:t>      Autor: </a:t>
            </a:r>
            <a:r>
              <a:rPr lang="es-ES" sz="2800" dirty="0" smtClean="0">
                <a:solidFill>
                  <a:schemeClr val="bg1"/>
                </a:solidFill>
              </a:rPr>
              <a:t>Eliany Sánchez González</a:t>
            </a:r>
          </a:p>
          <a:p>
            <a:pPr algn="l"/>
            <a:r>
              <a:rPr lang="es-ES" sz="2800" dirty="0" smtClean="0">
                <a:solidFill>
                  <a:schemeClr val="bg1"/>
                </a:solidFill>
              </a:rPr>
              <a:t>                  Amanda Pérez </a:t>
            </a:r>
            <a:r>
              <a:rPr lang="es-ES" sz="2800" dirty="0" err="1" smtClean="0">
                <a:solidFill>
                  <a:schemeClr val="bg1"/>
                </a:solidFill>
              </a:rPr>
              <a:t>Becquer</a:t>
            </a:r>
            <a:endParaRPr lang="es-ES" sz="2800" dirty="0" smtClean="0">
              <a:solidFill>
                <a:schemeClr val="bg1"/>
              </a:solidFill>
            </a:endParaRPr>
          </a:p>
          <a:p>
            <a:pPr algn="l"/>
            <a:r>
              <a:rPr lang="es-ES" sz="2800" b="1" dirty="0" smtClean="0">
                <a:solidFill>
                  <a:schemeClr val="bg1"/>
                </a:solidFill>
              </a:rPr>
              <a:t>      Tutor: </a:t>
            </a:r>
            <a:r>
              <a:rPr lang="es-ES" sz="2800" dirty="0" err="1" smtClean="0">
                <a:solidFill>
                  <a:schemeClr val="bg1"/>
                </a:solidFill>
              </a:rPr>
              <a:t>M,</a:t>
            </a:r>
            <a:r>
              <a:rPr lang="es-ES" altLang="es-EC"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Cs</a:t>
            </a:r>
            <a:r>
              <a:rPr lang="es-ES" altLang="es-EC"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s-ES" sz="2800" dirty="0" smtClean="0">
                <a:solidFill>
                  <a:schemeClr val="bg1"/>
                </a:solidFill>
              </a:rPr>
              <a:t> Fernando </a:t>
            </a:r>
            <a:r>
              <a:rPr lang="es-ES" sz="2800" dirty="0" err="1" smtClean="0">
                <a:solidFill>
                  <a:schemeClr val="bg1"/>
                </a:solidFill>
              </a:rPr>
              <a:t>Echerri</a:t>
            </a:r>
            <a:r>
              <a:rPr lang="es-ES" sz="2800" dirty="0" smtClean="0">
                <a:solidFill>
                  <a:schemeClr val="bg1"/>
                </a:solidFill>
              </a:rPr>
              <a:t> </a:t>
            </a:r>
            <a:r>
              <a:rPr lang="es-ES" sz="2800" dirty="0" err="1" smtClean="0">
                <a:solidFill>
                  <a:schemeClr val="bg1"/>
                </a:solidFill>
              </a:rPr>
              <a:t>Ferrandiz</a:t>
            </a:r>
            <a:endParaRPr lang="en-US" sz="2800" dirty="0">
              <a:solidFill>
                <a:schemeClr val="bg1"/>
              </a:solidFill>
            </a:endParaRPr>
          </a:p>
        </p:txBody>
      </p:sp>
      <p:sp>
        <p:nvSpPr>
          <p:cNvPr id="4" name="Rectangle 3"/>
          <p:cNvSpPr/>
          <p:nvPr/>
        </p:nvSpPr>
        <p:spPr>
          <a:xfrm>
            <a:off x="5772912" y="5380672"/>
            <a:ext cx="6096000" cy="1477328"/>
          </a:xfrm>
          <a:prstGeom prst="rect">
            <a:avLst/>
          </a:prstGeom>
        </p:spPr>
        <p:txBody>
          <a:bodyPr>
            <a:spAutoFit/>
          </a:bodyPr>
          <a:lstStyle/>
          <a:p>
            <a:pPr algn="r"/>
            <a:r>
              <a:rPr lang="es-ES" altLang="es-EC" dirty="0">
                <a:solidFill>
                  <a:schemeClr val="bg1"/>
                </a:solidFill>
                <a:latin typeface="Verdana" panose="020B0604030504040204" pitchFamily="34" charset="0"/>
                <a:ea typeface="Verdana" panose="020B0604030504040204" pitchFamily="34" charset="0"/>
                <a:cs typeface="Verdana" panose="020B0604030504040204" pitchFamily="34" charset="0"/>
              </a:rPr>
              <a:t>Universidad Central «Marta Abreu» de Las </a:t>
            </a:r>
            <a:r>
              <a:rPr lang="es-ES" altLang="es-EC" dirty="0" smtClean="0">
                <a:solidFill>
                  <a:schemeClr val="bg1"/>
                </a:solidFill>
                <a:latin typeface="Verdana" panose="020B0604030504040204" pitchFamily="34" charset="0"/>
                <a:ea typeface="Verdana" panose="020B0604030504040204" pitchFamily="34" charset="0"/>
                <a:cs typeface="Verdana" panose="020B0604030504040204" pitchFamily="34" charset="0"/>
              </a:rPr>
              <a:t>Villas</a:t>
            </a:r>
          </a:p>
          <a:p>
            <a:pPr algn="r"/>
            <a:r>
              <a:rPr lang="es-ES" altLang="es-EC" dirty="0" smtClean="0">
                <a:solidFill>
                  <a:schemeClr val="bg1"/>
                </a:solidFill>
                <a:latin typeface="Verdana" panose="020B0604030504040204" pitchFamily="34" charset="0"/>
                <a:ea typeface="Verdana" panose="020B0604030504040204" pitchFamily="34" charset="0"/>
                <a:cs typeface="Verdana" panose="020B0604030504040204" pitchFamily="34" charset="0"/>
              </a:rPr>
              <a:t>Facultad de Ciencias Sociales</a:t>
            </a:r>
          </a:p>
          <a:p>
            <a:pPr algn="r"/>
            <a:r>
              <a:rPr lang="es-ES" altLang="es-EC"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Departamento de Derecho</a:t>
            </a:r>
          </a:p>
          <a:p>
            <a:pPr algn="r"/>
            <a:r>
              <a:rPr lang="es-ES" altLang="es-EC" dirty="0" smtClean="0">
                <a:solidFill>
                  <a:schemeClr val="bg1"/>
                </a:solidFill>
                <a:latin typeface="Verdana" panose="020B0604030504040204" pitchFamily="34" charset="0"/>
                <a:ea typeface="Verdana" panose="020B0604030504040204" pitchFamily="34" charset="0"/>
                <a:cs typeface="Verdana" panose="020B0604030504040204" pitchFamily="34" charset="0"/>
              </a:rPr>
              <a:t>Santa Clara</a:t>
            </a:r>
          </a:p>
          <a:p>
            <a:pPr algn="r"/>
            <a:r>
              <a:rPr lang="es-ES" altLang="es-EC"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2020 </a:t>
            </a:r>
            <a:endParaRPr lang="es-ES" altLang="es-EC"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1 Imagen"/>
          <p:cNvPicPr/>
          <p:nvPr/>
        </p:nvPicPr>
        <p:blipFill rotWithShape="1">
          <a:blip r:embed="rId4">
            <a:extLst>
              <a:ext uri="{28A0092B-C50C-407E-A947-70E740481C1C}">
                <a14:useLocalDpi xmlns:a14="http://schemas.microsoft.com/office/drawing/2010/main" val="0"/>
              </a:ext>
            </a:extLst>
          </a:blip>
          <a:srcRect l="13632" t="5573" r="16609" b="3632"/>
          <a:stretch/>
        </p:blipFill>
        <p:spPr bwMode="auto">
          <a:xfrm>
            <a:off x="10338816" y="3354368"/>
            <a:ext cx="1530096" cy="202630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diapo 1 presentación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3672" y="6037777"/>
            <a:ext cx="609600" cy="609600"/>
          </a:xfrm>
          <a:prstGeom prst="rect">
            <a:avLst/>
          </a:prstGeom>
        </p:spPr>
      </p:pic>
    </p:spTree>
    <p:extLst>
      <p:ext uri="{BB962C8B-B14F-4D97-AF65-F5344CB8AC3E}">
        <p14:creationId xmlns:p14="http://schemas.microsoft.com/office/powerpoint/2010/main" val="121037635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5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15636"/>
            <a:ext cx="7729728" cy="1737776"/>
          </a:xfrm>
        </p:spPr>
        <p:txBody>
          <a:bodyPr>
            <a:normAutofit fontScale="90000"/>
          </a:bodyPr>
          <a:lstStyle/>
          <a:p>
            <a:pPr lvl="0"/>
            <a:r>
              <a:rPr lang="es-ES" b="1" dirty="0">
                <a:solidFill>
                  <a:schemeClr val="accent1">
                    <a:lumMod val="60000"/>
                    <a:lumOff val="40000"/>
                  </a:schemeClr>
                </a:solidFill>
              </a:rPr>
              <a:t>Regulación legal del teletrabajo como modalidad del trabajo a distancia en Cuba.</a:t>
            </a:r>
            <a:r>
              <a:rPr lang="en-US" dirty="0"/>
              <a:t/>
            </a:r>
            <a:br>
              <a:rPr lang="en-US" dirty="0"/>
            </a:br>
            <a:endParaRPr lang="en-US" dirty="0"/>
          </a:p>
        </p:txBody>
      </p:sp>
      <p:sp>
        <p:nvSpPr>
          <p:cNvPr id="3" name="Content Placeholder 2"/>
          <p:cNvSpPr>
            <a:spLocks noGrp="1"/>
          </p:cNvSpPr>
          <p:nvPr>
            <p:ph idx="1"/>
          </p:nvPr>
        </p:nvSpPr>
        <p:spPr>
          <a:xfrm>
            <a:off x="519545" y="2638044"/>
            <a:ext cx="11492346" cy="3991356"/>
          </a:xfrm>
        </p:spPr>
        <p:txBody>
          <a:bodyPr>
            <a:normAutofit fontScale="92500" lnSpcReduction="10000"/>
          </a:bodyPr>
          <a:lstStyle/>
          <a:p>
            <a:r>
              <a:rPr lang="es-ES" sz="2600" dirty="0"/>
              <a:t>La Ley No. 116/ 2013 que entró en vigor en 2014, Código de </a:t>
            </a:r>
            <a:r>
              <a:rPr lang="es-ES" sz="2600" dirty="0" smtClean="0"/>
              <a:t>Trabajo</a:t>
            </a:r>
          </a:p>
          <a:p>
            <a:r>
              <a:rPr lang="es-ES" sz="2600" dirty="0"/>
              <a:t>El Decreto- Ley No. 370 Sobre la informatización de la sociedad en Cuba en el artículo </a:t>
            </a:r>
            <a:r>
              <a:rPr lang="es-ES" sz="2600" dirty="0" smtClean="0"/>
              <a:t>59</a:t>
            </a:r>
          </a:p>
          <a:p>
            <a:r>
              <a:rPr lang="es-ES" sz="2600" dirty="0"/>
              <a:t>El Decreto 6/ 2020 del Consejo de Ministros relativo a las medidas laborales, salariales y de seguro social relacionadas con la prevención y enfrentamiento a la </a:t>
            </a:r>
            <a:r>
              <a:rPr lang="es-ES" sz="2600" dirty="0" err="1"/>
              <a:t>Covid</a:t>
            </a:r>
            <a:r>
              <a:rPr lang="es-ES" sz="2600" dirty="0"/>
              <a:t>- </a:t>
            </a:r>
            <a:r>
              <a:rPr lang="es-ES" sz="2600" dirty="0" smtClean="0"/>
              <a:t>19</a:t>
            </a:r>
          </a:p>
          <a:p>
            <a:endParaRPr lang="es-ES" sz="2400" dirty="0" smtClean="0"/>
          </a:p>
          <a:p>
            <a:pPr marL="0" indent="0">
              <a:buNone/>
            </a:pPr>
            <a:r>
              <a:rPr lang="es-ES" sz="2400" b="1" u="sng" dirty="0"/>
              <a:t>Al teletrabajo le son aplicables las demás reglas generales de la legislación laboral, ajustándose o flexibilizándose aquellas tradicionales como el cambio conceptual de “horas de oficina” por el de “horas dedicadas al trabajo” que no necesariamente deben estar sujetas a un rígido horario.</a:t>
            </a:r>
            <a:endParaRPr lang="en-US" sz="2400" b="1" u="sng" dirty="0"/>
          </a:p>
        </p:txBody>
      </p:sp>
      <p:sp>
        <p:nvSpPr>
          <p:cNvPr id="4" name="Rounded Rectangle 3"/>
          <p:cNvSpPr/>
          <p:nvPr/>
        </p:nvSpPr>
        <p:spPr>
          <a:xfrm>
            <a:off x="311727" y="5049982"/>
            <a:ext cx="11637818" cy="1517073"/>
          </a:xfrm>
          <a:prstGeom prst="round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regulación legal diap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8145" y="979724"/>
            <a:ext cx="609600" cy="609600"/>
          </a:xfrm>
          <a:prstGeom prst="rect">
            <a:avLst/>
          </a:prstGeom>
        </p:spPr>
      </p:pic>
    </p:spTree>
    <p:extLst>
      <p:ext uri="{BB962C8B-B14F-4D97-AF65-F5344CB8AC3E}">
        <p14:creationId xmlns:p14="http://schemas.microsoft.com/office/powerpoint/2010/main" val="316070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6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896" y="1956181"/>
            <a:ext cx="10515600" cy="1325563"/>
          </a:xfrm>
        </p:spPr>
        <p:txBody>
          <a:bodyPr/>
          <a:lstStyle/>
          <a:p>
            <a:pPr algn="ctr"/>
            <a:r>
              <a:rPr lang="es-ES" b="1" dirty="0"/>
              <a:t>Valoración </a:t>
            </a:r>
            <a:r>
              <a:rPr lang="es-ES" b="1" dirty="0" smtClean="0"/>
              <a:t>crítica</a:t>
            </a:r>
            <a:endParaRPr lang="en-US" dirty="0"/>
          </a:p>
        </p:txBody>
      </p:sp>
      <p:pic>
        <p:nvPicPr>
          <p:cNvPr id="3" name="valoración critica ... este sí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34836" y="4911436"/>
            <a:ext cx="609600" cy="609600"/>
          </a:xfrm>
          <a:prstGeom prst="rect">
            <a:avLst/>
          </a:prstGeom>
        </p:spPr>
      </p:pic>
    </p:spTree>
    <p:extLst>
      <p:ext uri="{BB962C8B-B14F-4D97-AF65-F5344CB8AC3E}">
        <p14:creationId xmlns:p14="http://schemas.microsoft.com/office/powerpoint/2010/main" val="124695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3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1" y="200533"/>
            <a:ext cx="10515600" cy="1325563"/>
          </a:xfrm>
        </p:spPr>
        <p:txBody>
          <a:bodyPr/>
          <a:lstStyle/>
          <a:p>
            <a:pPr algn="ctr"/>
            <a:r>
              <a:rPr lang="es-ES" b="1" dirty="0" smtClean="0">
                <a:solidFill>
                  <a:schemeClr val="accent1">
                    <a:lumMod val="75000"/>
                  </a:schemeClr>
                </a:solidFill>
              </a:rPr>
              <a:t>CONCLUSIONES</a:t>
            </a:r>
            <a:r>
              <a:rPr lang="es-ES" b="1" dirty="0" smtClean="0"/>
              <a:t> </a:t>
            </a:r>
            <a:endParaRPr lang="en-US" b="1" dirty="0"/>
          </a:p>
        </p:txBody>
      </p:sp>
      <p:sp>
        <p:nvSpPr>
          <p:cNvPr id="1025" name="Rectangle 1"/>
          <p:cNvSpPr>
            <a:spLocks noChangeArrowheads="1"/>
          </p:cNvSpPr>
          <p:nvPr/>
        </p:nvSpPr>
        <p:spPr bwMode="auto">
          <a:xfrm>
            <a:off x="829993" y="2588456"/>
            <a:ext cx="10241281"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 teletrabajo como tipología del trabajo a distancia está orientado a la utilización de las nuevas tecnologías de la información y las comunicaciones, es un mecanismo de deslocalización tecnológica que libera al trabajador de los límites espaciales y temporales logrando así una ruptura con el modelo tradicional de organización del trabajo garantizando que la actividad laboral se realice fuera del centro de trabajo lo que proporciona gran beneficio a las empresas que lo ponen en práctica. </a:t>
            </a:r>
          </a:p>
        </p:txBody>
      </p:sp>
      <p:pic>
        <p:nvPicPr>
          <p:cNvPr id="4" name="conclusiones">
            <a:hlinkClick r:id="" action="ppaction://media"/>
          </p:cNvPr>
          <p:cNvPicPr>
            <a:picLocks noChangeAspect="1"/>
          </p:cNvPicPr>
          <p:nvPr>
            <a:audioFile r:link="rId1"/>
            <p:extLst>
              <p:ext uri="{DAA4B4D4-6D71-4841-9C94-3DE7FCFB9230}">
                <p14:media xmlns:p14="http://schemas.microsoft.com/office/powerpoint/2010/main" r:embed="rId2">
                  <p14:trim st="4382"/>
                </p14:media>
              </p:ext>
            </p:extLst>
          </p:nvPr>
        </p:nvPicPr>
        <p:blipFill>
          <a:blip r:embed="rId4"/>
          <a:stretch>
            <a:fillRect/>
          </a:stretch>
        </p:blipFill>
        <p:spPr>
          <a:xfrm>
            <a:off x="1870363" y="5285008"/>
            <a:ext cx="609600" cy="609600"/>
          </a:xfrm>
          <a:prstGeom prst="rect">
            <a:avLst/>
          </a:prstGeom>
        </p:spPr>
      </p:pic>
    </p:spTree>
    <p:extLst>
      <p:ext uri="{BB962C8B-B14F-4D97-AF65-F5344CB8AC3E}">
        <p14:creationId xmlns:p14="http://schemas.microsoft.com/office/powerpoint/2010/main" val="52397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70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9654" y="379828"/>
            <a:ext cx="10832123" cy="5275793"/>
          </a:xfrm>
        </p:spPr>
        <p:txBody>
          <a:bodyPr>
            <a:normAutofit fontScale="92500" lnSpcReduction="10000"/>
          </a:bodyPr>
          <a:lstStyle/>
          <a:p>
            <a:pPr marL="0" lvl="0" indent="0" algn="just" fontAlgn="base">
              <a:spcBef>
                <a:spcPct val="0"/>
              </a:spcBef>
              <a:spcAft>
                <a:spcPct val="0"/>
              </a:spcAft>
              <a:buClrTx/>
              <a:buNone/>
            </a:pPr>
            <a:endParaRPr lang="es-ES" sz="2000" dirty="0" smtClean="0">
              <a:solidFill>
                <a:schemeClr val="tx1"/>
              </a:solidFill>
              <a:latin typeface="Arial" pitchFamily="34" charset="0"/>
              <a:cs typeface="Arial" pitchFamily="34" charset="0"/>
            </a:endParaRPr>
          </a:p>
          <a:p>
            <a:pPr marL="0" lvl="0" indent="0" algn="just" eaLnBrk="0" fontAlgn="base" hangingPunct="0">
              <a:spcBef>
                <a:spcPct val="0"/>
              </a:spcBef>
              <a:spcAft>
                <a:spcPct val="0"/>
              </a:spcAft>
              <a:buClrTx/>
              <a:buNone/>
            </a:pPr>
            <a:r>
              <a:rPr lang="es-ES" sz="2000" dirty="0" smtClean="0">
                <a:solidFill>
                  <a:schemeClr val="tx1"/>
                </a:solidFill>
                <a:latin typeface="Arial" pitchFamily="34" charset="0"/>
                <a:ea typeface="Calibri" pitchFamily="34" charset="0"/>
                <a:cs typeface="Arial" pitchFamily="34" charset="0"/>
              </a:rPr>
              <a:t>En cuanto a la fundamentaci</a:t>
            </a:r>
            <a:r>
              <a:rPr lang="es-ES" sz="2000" dirty="0" smtClean="0">
                <a:solidFill>
                  <a:schemeClr val="tx1"/>
                </a:solidFill>
                <a:latin typeface="Calibri"/>
                <a:ea typeface="Calibri" pitchFamily="34" charset="0"/>
                <a:cs typeface="Arial" pitchFamily="34" charset="0"/>
              </a:rPr>
              <a:t>ó</a:t>
            </a:r>
            <a:r>
              <a:rPr lang="es-ES" sz="2000" dirty="0" smtClean="0">
                <a:solidFill>
                  <a:schemeClr val="tx1"/>
                </a:solidFill>
                <a:latin typeface="Arial" pitchFamily="34" charset="0"/>
                <a:ea typeface="Calibri" pitchFamily="34" charset="0"/>
                <a:cs typeface="Arial" pitchFamily="34" charset="0"/>
              </a:rPr>
              <a:t>n legal del teletrabajo en Cuba se encuentra carente de una norma que lo regule directamente ya que solo se hace referencia al trabajo a distancia en la Ley 116/2013 C</a:t>
            </a:r>
            <a:r>
              <a:rPr lang="es-ES" sz="2000" dirty="0" smtClean="0">
                <a:solidFill>
                  <a:schemeClr val="tx1"/>
                </a:solidFill>
                <a:latin typeface="Calibri"/>
                <a:ea typeface="Calibri" pitchFamily="34" charset="0"/>
                <a:cs typeface="Arial" pitchFamily="34" charset="0"/>
              </a:rPr>
              <a:t>ó</a:t>
            </a:r>
            <a:r>
              <a:rPr lang="es-ES" sz="2000" dirty="0" smtClean="0">
                <a:solidFill>
                  <a:schemeClr val="tx1"/>
                </a:solidFill>
                <a:latin typeface="Arial" pitchFamily="34" charset="0"/>
                <a:ea typeface="Calibri" pitchFamily="34" charset="0"/>
                <a:cs typeface="Arial" pitchFamily="34" charset="0"/>
              </a:rPr>
              <a:t>digo de trabajo, art</a:t>
            </a:r>
            <a:r>
              <a:rPr lang="es-ES" sz="2000" dirty="0" smtClean="0">
                <a:solidFill>
                  <a:schemeClr val="tx1"/>
                </a:solidFill>
                <a:latin typeface="Calibri"/>
                <a:ea typeface="Calibri" pitchFamily="34" charset="0"/>
                <a:cs typeface="Arial" pitchFamily="34" charset="0"/>
              </a:rPr>
              <a:t>í</a:t>
            </a:r>
            <a:r>
              <a:rPr lang="es-ES" sz="2000" dirty="0" smtClean="0">
                <a:solidFill>
                  <a:schemeClr val="tx1"/>
                </a:solidFill>
                <a:latin typeface="Arial" pitchFamily="34" charset="0"/>
                <a:ea typeface="Calibri" pitchFamily="34" charset="0"/>
                <a:cs typeface="Arial" pitchFamily="34" charset="0"/>
              </a:rPr>
              <a:t>culo 24 inciso e). El Decreto- Ley No. 370 sobre la informatizaci</a:t>
            </a:r>
            <a:r>
              <a:rPr lang="es-ES" sz="2000" dirty="0" smtClean="0">
                <a:solidFill>
                  <a:schemeClr val="tx1"/>
                </a:solidFill>
                <a:latin typeface="Calibri"/>
                <a:ea typeface="Calibri" pitchFamily="34" charset="0"/>
                <a:cs typeface="Arial" pitchFamily="34" charset="0"/>
              </a:rPr>
              <a:t>ó</a:t>
            </a:r>
            <a:r>
              <a:rPr lang="es-ES" sz="2000" dirty="0" smtClean="0">
                <a:solidFill>
                  <a:schemeClr val="tx1"/>
                </a:solidFill>
                <a:latin typeface="Arial" pitchFamily="34" charset="0"/>
                <a:ea typeface="Calibri" pitchFamily="34" charset="0"/>
                <a:cs typeface="Arial" pitchFamily="34" charset="0"/>
              </a:rPr>
              <a:t>n de la sociedad en Cuba en el art</a:t>
            </a:r>
            <a:r>
              <a:rPr lang="es-ES" sz="2000" dirty="0" smtClean="0">
                <a:solidFill>
                  <a:schemeClr val="tx1"/>
                </a:solidFill>
                <a:latin typeface="Calibri"/>
                <a:ea typeface="Calibri" pitchFamily="34" charset="0"/>
                <a:cs typeface="Arial" pitchFamily="34" charset="0"/>
              </a:rPr>
              <a:t>í</a:t>
            </a:r>
            <a:r>
              <a:rPr lang="es-ES" sz="2000" dirty="0" smtClean="0">
                <a:solidFill>
                  <a:schemeClr val="tx1"/>
                </a:solidFill>
                <a:latin typeface="Arial" pitchFamily="34" charset="0"/>
                <a:ea typeface="Calibri" pitchFamily="34" charset="0"/>
                <a:cs typeface="Arial" pitchFamily="34" charset="0"/>
              </a:rPr>
              <a:t>culo 59 inciso c) potencia el desarrollo del teletrabajo como tipolog</a:t>
            </a:r>
            <a:r>
              <a:rPr lang="es-ES" sz="2000" dirty="0" smtClean="0">
                <a:solidFill>
                  <a:schemeClr val="tx1"/>
                </a:solidFill>
                <a:latin typeface="Calibri"/>
                <a:ea typeface="Calibri" pitchFamily="34" charset="0"/>
                <a:cs typeface="Arial" pitchFamily="34" charset="0"/>
              </a:rPr>
              <a:t>í</a:t>
            </a:r>
            <a:r>
              <a:rPr lang="es-ES" sz="2000" dirty="0" smtClean="0">
                <a:solidFill>
                  <a:schemeClr val="tx1"/>
                </a:solidFill>
                <a:latin typeface="Arial" pitchFamily="34" charset="0"/>
                <a:ea typeface="Calibri" pitchFamily="34" charset="0"/>
                <a:cs typeface="Arial" pitchFamily="34" charset="0"/>
              </a:rPr>
              <a:t>a del trabajo a distancia y El Decreto 6/ 2020 relativo a las medidas laborales, salariales y de seguro social relacionadas con la prevenci</a:t>
            </a:r>
            <a:r>
              <a:rPr lang="es-ES" sz="2000" dirty="0" smtClean="0">
                <a:solidFill>
                  <a:schemeClr val="tx1"/>
                </a:solidFill>
                <a:latin typeface="Calibri"/>
                <a:ea typeface="Calibri" pitchFamily="34" charset="0"/>
                <a:cs typeface="Arial" pitchFamily="34" charset="0"/>
              </a:rPr>
              <a:t>ó</a:t>
            </a:r>
            <a:r>
              <a:rPr lang="es-ES" sz="2000" dirty="0" smtClean="0">
                <a:solidFill>
                  <a:schemeClr val="tx1"/>
                </a:solidFill>
                <a:latin typeface="Arial" pitchFamily="34" charset="0"/>
                <a:ea typeface="Calibri" pitchFamily="34" charset="0"/>
                <a:cs typeface="Arial" pitchFamily="34" charset="0"/>
              </a:rPr>
              <a:t>n y enfrentamiento a la </a:t>
            </a:r>
            <a:r>
              <a:rPr lang="es-ES" sz="2000" dirty="0" err="1" smtClean="0">
                <a:solidFill>
                  <a:schemeClr val="tx1"/>
                </a:solidFill>
                <a:latin typeface="Arial" pitchFamily="34" charset="0"/>
                <a:ea typeface="Calibri" pitchFamily="34" charset="0"/>
                <a:cs typeface="Arial" pitchFamily="34" charset="0"/>
              </a:rPr>
              <a:t>Covid</a:t>
            </a:r>
            <a:r>
              <a:rPr lang="es-ES" sz="2000" dirty="0" smtClean="0">
                <a:solidFill>
                  <a:schemeClr val="tx1"/>
                </a:solidFill>
                <a:latin typeface="Arial" pitchFamily="34" charset="0"/>
                <a:ea typeface="Calibri" pitchFamily="34" charset="0"/>
                <a:cs typeface="Arial" pitchFamily="34" charset="0"/>
              </a:rPr>
              <a:t>- 19 establece una garant</a:t>
            </a:r>
            <a:r>
              <a:rPr lang="es-ES" sz="2000" dirty="0" smtClean="0">
                <a:solidFill>
                  <a:schemeClr val="tx1"/>
                </a:solidFill>
                <a:latin typeface="Calibri"/>
                <a:ea typeface="Calibri" pitchFamily="34" charset="0"/>
                <a:cs typeface="Arial" pitchFamily="34" charset="0"/>
              </a:rPr>
              <a:t>í</a:t>
            </a:r>
            <a:r>
              <a:rPr lang="es-ES" sz="2000" dirty="0" smtClean="0">
                <a:solidFill>
                  <a:schemeClr val="tx1"/>
                </a:solidFill>
                <a:latin typeface="Arial" pitchFamily="34" charset="0"/>
                <a:ea typeface="Calibri" pitchFamily="34" charset="0"/>
                <a:cs typeface="Arial" pitchFamily="34" charset="0"/>
              </a:rPr>
              <a:t>a en cuanto al tratamiento laboral, salarial y de Seguridad Social de car</a:t>
            </a:r>
            <a:r>
              <a:rPr lang="es-ES" sz="2000" dirty="0" smtClean="0">
                <a:solidFill>
                  <a:schemeClr val="tx1"/>
                </a:solidFill>
                <a:latin typeface="Calibri"/>
                <a:ea typeface="Calibri" pitchFamily="34" charset="0"/>
                <a:cs typeface="Arial" pitchFamily="34" charset="0"/>
              </a:rPr>
              <a:t>á</a:t>
            </a:r>
            <a:r>
              <a:rPr lang="es-ES" sz="2000" dirty="0" smtClean="0">
                <a:solidFill>
                  <a:schemeClr val="tx1"/>
                </a:solidFill>
                <a:latin typeface="Arial" pitchFamily="34" charset="0"/>
                <a:ea typeface="Calibri" pitchFamily="34" charset="0"/>
                <a:cs typeface="Arial" pitchFamily="34" charset="0"/>
              </a:rPr>
              <a:t>cter temporal a los trabajadores y otras personas que as</a:t>
            </a:r>
            <a:r>
              <a:rPr lang="es-ES" sz="2000" dirty="0" smtClean="0">
                <a:solidFill>
                  <a:schemeClr val="tx1"/>
                </a:solidFill>
                <a:latin typeface="Calibri"/>
                <a:ea typeface="Calibri" pitchFamily="34" charset="0"/>
                <a:cs typeface="Arial" pitchFamily="34" charset="0"/>
              </a:rPr>
              <a:t>í</a:t>
            </a:r>
            <a:r>
              <a:rPr lang="es-ES" sz="2000" dirty="0" smtClean="0">
                <a:solidFill>
                  <a:schemeClr val="tx1"/>
                </a:solidFill>
                <a:latin typeface="Arial" pitchFamily="34" charset="0"/>
                <a:ea typeface="Calibri" pitchFamily="34" charset="0"/>
                <a:cs typeface="Arial" pitchFamily="34" charset="0"/>
              </a:rPr>
              <a:t> lo requieran, potenciando el teletrabajo con el objetivo supremo de preservar la salud de nuestra poblaci</a:t>
            </a:r>
            <a:r>
              <a:rPr lang="es-ES" sz="2000" dirty="0" smtClean="0">
                <a:solidFill>
                  <a:schemeClr val="tx1"/>
                </a:solidFill>
                <a:latin typeface="Calibri"/>
                <a:ea typeface="Calibri" pitchFamily="34" charset="0"/>
                <a:cs typeface="Arial" pitchFamily="34" charset="0"/>
              </a:rPr>
              <a:t>ó</a:t>
            </a:r>
            <a:r>
              <a:rPr lang="es-ES" sz="2000" dirty="0" smtClean="0">
                <a:solidFill>
                  <a:schemeClr val="tx1"/>
                </a:solidFill>
                <a:latin typeface="Arial" pitchFamily="34" charset="0"/>
                <a:ea typeface="Calibri" pitchFamily="34" charset="0"/>
                <a:cs typeface="Arial" pitchFamily="34" charset="0"/>
              </a:rPr>
              <a:t>n y minimizar las afectaciones a la econom</a:t>
            </a:r>
            <a:r>
              <a:rPr lang="es-ES" sz="2000" dirty="0" smtClean="0">
                <a:solidFill>
                  <a:schemeClr val="tx1"/>
                </a:solidFill>
                <a:latin typeface="Calibri"/>
                <a:ea typeface="Calibri" pitchFamily="34" charset="0"/>
                <a:cs typeface="Arial" pitchFamily="34" charset="0"/>
              </a:rPr>
              <a:t>í</a:t>
            </a:r>
            <a:r>
              <a:rPr lang="es-ES" sz="2000" dirty="0" smtClean="0">
                <a:solidFill>
                  <a:schemeClr val="tx1"/>
                </a:solidFill>
                <a:latin typeface="Arial" pitchFamily="34" charset="0"/>
                <a:ea typeface="Calibri" pitchFamily="34" charset="0"/>
                <a:cs typeface="Arial" pitchFamily="34" charset="0"/>
              </a:rPr>
              <a:t>a producto a la pandemia </a:t>
            </a:r>
            <a:r>
              <a:rPr lang="es-ES" sz="2000" dirty="0" err="1" smtClean="0">
                <a:solidFill>
                  <a:schemeClr val="tx1"/>
                </a:solidFill>
                <a:latin typeface="Arial" pitchFamily="34" charset="0"/>
                <a:ea typeface="Calibri" pitchFamily="34" charset="0"/>
                <a:cs typeface="Arial" pitchFamily="34" charset="0"/>
              </a:rPr>
              <a:t>Covid</a:t>
            </a:r>
            <a:r>
              <a:rPr lang="es-ES" sz="2000" dirty="0" smtClean="0">
                <a:solidFill>
                  <a:schemeClr val="tx1"/>
                </a:solidFill>
                <a:latin typeface="Arial" pitchFamily="34" charset="0"/>
                <a:ea typeface="Calibri" pitchFamily="34" charset="0"/>
                <a:cs typeface="Arial" pitchFamily="34" charset="0"/>
              </a:rPr>
              <a:t>- 19. </a:t>
            </a:r>
          </a:p>
          <a:p>
            <a:pPr marL="0" lvl="0" indent="0" algn="just" eaLnBrk="0" fontAlgn="base" hangingPunct="0">
              <a:spcBef>
                <a:spcPct val="0"/>
              </a:spcBef>
              <a:spcAft>
                <a:spcPct val="0"/>
              </a:spcAft>
              <a:buClrTx/>
              <a:buNone/>
            </a:pPr>
            <a:endParaRPr lang="es-ES" sz="2000" dirty="0" smtClean="0">
              <a:solidFill>
                <a:schemeClr val="tx1"/>
              </a:solidFill>
              <a:latin typeface="Arial" pitchFamily="34" charset="0"/>
              <a:cs typeface="Arial" pitchFamily="34" charset="0"/>
            </a:endParaRPr>
          </a:p>
          <a:p>
            <a:pPr marL="0" lvl="0" indent="0" algn="just" eaLnBrk="0" fontAlgn="base" hangingPunct="0">
              <a:spcBef>
                <a:spcPct val="0"/>
              </a:spcBef>
              <a:spcAft>
                <a:spcPct val="0"/>
              </a:spcAft>
              <a:buClrTx/>
              <a:buNone/>
            </a:pPr>
            <a:r>
              <a:rPr lang="es-ES" sz="2000" dirty="0" smtClean="0">
                <a:solidFill>
                  <a:schemeClr val="tx1"/>
                </a:solidFill>
                <a:latin typeface="Arial" pitchFamily="34" charset="0"/>
                <a:ea typeface="Calibri" pitchFamily="34" charset="0"/>
                <a:cs typeface="Arial" pitchFamily="34" charset="0"/>
              </a:rPr>
              <a:t>El teletrabajo como modalidad del trabajo a distancia en Cuba necesita de un marco legislativo especial, porque si bien es cierto que a esta instituci</a:t>
            </a:r>
            <a:r>
              <a:rPr lang="es-ES" sz="2000" dirty="0" smtClean="0">
                <a:solidFill>
                  <a:schemeClr val="tx1"/>
                </a:solidFill>
                <a:latin typeface="Calibri"/>
                <a:ea typeface="Calibri" pitchFamily="34" charset="0"/>
                <a:cs typeface="Arial" pitchFamily="34" charset="0"/>
              </a:rPr>
              <a:t>ó</a:t>
            </a:r>
            <a:r>
              <a:rPr lang="es-ES" sz="2000" dirty="0" smtClean="0">
                <a:solidFill>
                  <a:schemeClr val="tx1"/>
                </a:solidFill>
                <a:latin typeface="Arial" pitchFamily="34" charset="0"/>
                <a:ea typeface="Calibri" pitchFamily="34" charset="0"/>
                <a:cs typeface="Arial" pitchFamily="34" charset="0"/>
              </a:rPr>
              <a:t>n le son aplicables en principio las leyes del Derecho Laboral, se presentan una serie de problemas de delimitaci</a:t>
            </a:r>
            <a:r>
              <a:rPr lang="es-ES" sz="2000" dirty="0" smtClean="0">
                <a:solidFill>
                  <a:schemeClr val="tx1"/>
                </a:solidFill>
                <a:latin typeface="Calibri"/>
                <a:ea typeface="Calibri" pitchFamily="34" charset="0"/>
                <a:cs typeface="Arial" pitchFamily="34" charset="0"/>
              </a:rPr>
              <a:t>ó</a:t>
            </a:r>
            <a:r>
              <a:rPr lang="es-ES" sz="2000" dirty="0" smtClean="0">
                <a:solidFill>
                  <a:schemeClr val="tx1"/>
                </a:solidFill>
                <a:latin typeface="Arial" pitchFamily="34" charset="0"/>
                <a:ea typeface="Calibri" pitchFamily="34" charset="0"/>
                <a:cs typeface="Arial" pitchFamily="34" charset="0"/>
              </a:rPr>
              <a:t>n aplicativas del Derecho por carecer de homogeneidad respecto al r</a:t>
            </a:r>
            <a:r>
              <a:rPr lang="es-ES" sz="2000" dirty="0" smtClean="0">
                <a:solidFill>
                  <a:schemeClr val="tx1"/>
                </a:solidFill>
                <a:latin typeface="Calibri"/>
                <a:ea typeface="Calibri" pitchFamily="34" charset="0"/>
                <a:cs typeface="Arial" pitchFamily="34" charset="0"/>
              </a:rPr>
              <a:t>é</a:t>
            </a:r>
            <a:r>
              <a:rPr lang="es-ES" sz="2000" dirty="0" smtClean="0">
                <a:solidFill>
                  <a:schemeClr val="tx1"/>
                </a:solidFill>
                <a:latin typeface="Arial" pitchFamily="34" charset="0"/>
                <a:ea typeface="Calibri" pitchFamily="34" charset="0"/>
                <a:cs typeface="Arial" pitchFamily="34" charset="0"/>
              </a:rPr>
              <a:t>gimen jur</a:t>
            </a:r>
            <a:r>
              <a:rPr lang="es-ES" sz="2000" dirty="0" smtClean="0">
                <a:solidFill>
                  <a:schemeClr val="tx1"/>
                </a:solidFill>
                <a:latin typeface="Calibri"/>
                <a:ea typeface="Calibri" pitchFamily="34" charset="0"/>
                <a:cs typeface="Arial" pitchFamily="34" charset="0"/>
              </a:rPr>
              <a:t>í</a:t>
            </a:r>
            <a:r>
              <a:rPr lang="es-ES" sz="2000" dirty="0" smtClean="0">
                <a:solidFill>
                  <a:schemeClr val="tx1"/>
                </a:solidFill>
                <a:latin typeface="Arial" pitchFamily="34" charset="0"/>
                <a:ea typeface="Calibri" pitchFamily="34" charset="0"/>
                <a:cs typeface="Arial" pitchFamily="34" charset="0"/>
              </a:rPr>
              <a:t>dico, por lo que estas nuevas formas de prestaci</a:t>
            </a:r>
            <a:r>
              <a:rPr lang="es-ES" sz="2000" dirty="0" smtClean="0">
                <a:solidFill>
                  <a:schemeClr val="tx1"/>
                </a:solidFill>
                <a:latin typeface="Calibri"/>
                <a:ea typeface="Calibri" pitchFamily="34" charset="0"/>
                <a:cs typeface="Arial" pitchFamily="34" charset="0"/>
              </a:rPr>
              <a:t>ó</a:t>
            </a:r>
            <a:r>
              <a:rPr lang="es-ES" sz="2000" dirty="0" smtClean="0">
                <a:solidFill>
                  <a:schemeClr val="tx1"/>
                </a:solidFill>
                <a:latin typeface="Arial" pitchFamily="34" charset="0"/>
                <a:ea typeface="Calibri" pitchFamily="34" charset="0"/>
                <a:cs typeface="Arial" pitchFamily="34" charset="0"/>
              </a:rPr>
              <a:t>n de servicios utilizando las nuevas tecnolog</a:t>
            </a:r>
            <a:r>
              <a:rPr lang="es-ES" sz="2000" dirty="0" smtClean="0">
                <a:solidFill>
                  <a:schemeClr val="tx1"/>
                </a:solidFill>
                <a:latin typeface="Calibri"/>
                <a:ea typeface="Calibri" pitchFamily="34" charset="0"/>
                <a:cs typeface="Arial" pitchFamily="34" charset="0"/>
              </a:rPr>
              <a:t>í</a:t>
            </a:r>
            <a:r>
              <a:rPr lang="es-ES" sz="2000" dirty="0" smtClean="0">
                <a:solidFill>
                  <a:schemeClr val="tx1"/>
                </a:solidFill>
                <a:latin typeface="Arial" pitchFamily="34" charset="0"/>
                <a:ea typeface="Calibri" pitchFamily="34" charset="0"/>
                <a:cs typeface="Arial" pitchFamily="34" charset="0"/>
              </a:rPr>
              <a:t>as exigen una voluntad legislativa tuitiva y clarificadora para la correcta aplicabilidad no solo en tiempos excepcionales por la Covid-19,  sino como tendencia al futuro para el desarrollo econ</a:t>
            </a:r>
            <a:r>
              <a:rPr lang="es-ES" sz="2000" dirty="0" smtClean="0">
                <a:solidFill>
                  <a:schemeClr val="tx1"/>
                </a:solidFill>
                <a:latin typeface="Calibri"/>
                <a:ea typeface="Calibri" pitchFamily="34" charset="0"/>
                <a:cs typeface="Arial" pitchFamily="34" charset="0"/>
              </a:rPr>
              <a:t>ó</a:t>
            </a:r>
            <a:r>
              <a:rPr lang="es-ES" sz="2000" dirty="0" smtClean="0">
                <a:solidFill>
                  <a:schemeClr val="tx1"/>
                </a:solidFill>
                <a:latin typeface="Arial" pitchFamily="34" charset="0"/>
                <a:ea typeface="Calibri" pitchFamily="34" charset="0"/>
                <a:cs typeface="Arial" pitchFamily="34" charset="0"/>
              </a:rPr>
              <a:t>mico, pol</a:t>
            </a:r>
            <a:r>
              <a:rPr lang="es-ES" sz="2000" dirty="0" smtClean="0">
                <a:solidFill>
                  <a:schemeClr val="tx1"/>
                </a:solidFill>
                <a:latin typeface="Calibri"/>
                <a:ea typeface="Calibri" pitchFamily="34" charset="0"/>
                <a:cs typeface="Arial" pitchFamily="34" charset="0"/>
              </a:rPr>
              <a:t>í</a:t>
            </a:r>
            <a:r>
              <a:rPr lang="es-ES" sz="2000" dirty="0" smtClean="0">
                <a:solidFill>
                  <a:schemeClr val="tx1"/>
                </a:solidFill>
                <a:latin typeface="Arial" pitchFamily="34" charset="0"/>
                <a:ea typeface="Calibri" pitchFamily="34" charset="0"/>
                <a:cs typeface="Arial" pitchFamily="34" charset="0"/>
              </a:rPr>
              <a:t>tico y social de la naci</a:t>
            </a:r>
            <a:r>
              <a:rPr lang="es-ES" sz="2000" dirty="0" smtClean="0">
                <a:solidFill>
                  <a:schemeClr val="tx1"/>
                </a:solidFill>
                <a:latin typeface="Calibri"/>
                <a:ea typeface="Calibri" pitchFamily="34" charset="0"/>
                <a:cs typeface="Arial" pitchFamily="34" charset="0"/>
              </a:rPr>
              <a:t>ó</a:t>
            </a:r>
            <a:r>
              <a:rPr lang="es-ES" sz="2000" dirty="0" smtClean="0">
                <a:solidFill>
                  <a:schemeClr val="tx1"/>
                </a:solidFill>
                <a:latin typeface="Arial" pitchFamily="34" charset="0"/>
                <a:ea typeface="Calibri" pitchFamily="34" charset="0"/>
                <a:cs typeface="Arial" pitchFamily="34" charset="0"/>
              </a:rPr>
              <a:t>n.</a:t>
            </a:r>
            <a:endParaRPr lang="es-ES" sz="2000" dirty="0" smtClean="0">
              <a:solidFill>
                <a:schemeClr val="tx1"/>
              </a:solidFill>
              <a:latin typeface="Arial" pitchFamily="34" charset="0"/>
              <a:cs typeface="Arial" pitchFamily="34" charset="0"/>
            </a:endParaRPr>
          </a:p>
          <a:p>
            <a:endParaRPr lang="es-ES" dirty="0"/>
          </a:p>
        </p:txBody>
      </p:sp>
      <p:sp>
        <p:nvSpPr>
          <p:cNvPr id="4" name="Rectangle 3"/>
          <p:cNvSpPr/>
          <p:nvPr/>
        </p:nvSpPr>
        <p:spPr>
          <a:xfrm>
            <a:off x="5276088" y="5939135"/>
            <a:ext cx="6096000" cy="461665"/>
          </a:xfrm>
          <a:prstGeom prst="rect">
            <a:avLst/>
          </a:prstGeom>
        </p:spPr>
        <p:txBody>
          <a:bodyPr>
            <a:spAutoFit/>
          </a:bodyPr>
          <a:lstStyle/>
          <a:p>
            <a:r>
              <a:rPr lang="es-ES" sz="2400" dirty="0" smtClean="0"/>
              <a:t>Muchas Gracias</a:t>
            </a:r>
            <a:endParaRPr lang="es-E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608" y="2504821"/>
            <a:ext cx="10515600" cy="1325563"/>
          </a:xfrm>
        </p:spPr>
        <p:txBody>
          <a:bodyPr/>
          <a:lstStyle/>
          <a:p>
            <a:pPr algn="ctr"/>
            <a:r>
              <a:rPr lang="es-ES" b="1" dirty="0" smtClean="0">
                <a:solidFill>
                  <a:schemeClr val="accent1">
                    <a:lumMod val="75000"/>
                  </a:schemeClr>
                </a:solidFill>
              </a:rPr>
              <a:t>INTRODUCCIÓN</a:t>
            </a:r>
            <a:endParaRPr lang="en-US" b="1" dirty="0">
              <a:solidFill>
                <a:schemeClr val="accent1">
                  <a:lumMod val="75000"/>
                </a:schemeClr>
              </a:solidFill>
            </a:endParaRPr>
          </a:p>
        </p:txBody>
      </p:sp>
    </p:spTree>
    <p:extLst>
      <p:ext uri="{BB962C8B-B14F-4D97-AF65-F5344CB8AC3E}">
        <p14:creationId xmlns:p14="http://schemas.microsoft.com/office/powerpoint/2010/main" val="853266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dirty="0" smtClean="0"/>
              <a:t>Objetivo General</a:t>
            </a:r>
            <a:endParaRPr lang="en-US" b="1" dirty="0"/>
          </a:p>
        </p:txBody>
      </p:sp>
      <p:sp>
        <p:nvSpPr>
          <p:cNvPr id="3" name="Content Placeholder 2"/>
          <p:cNvSpPr>
            <a:spLocks noGrp="1"/>
          </p:cNvSpPr>
          <p:nvPr>
            <p:ph idx="1"/>
          </p:nvPr>
        </p:nvSpPr>
        <p:spPr>
          <a:xfrm>
            <a:off x="618743" y="2171891"/>
            <a:ext cx="11372365" cy="1307084"/>
          </a:xfrm>
        </p:spPr>
        <p:txBody>
          <a:bodyPr>
            <a:noAutofit/>
          </a:bodyPr>
          <a:lstStyle/>
          <a:p>
            <a:pPr marL="0" indent="0">
              <a:buNone/>
            </a:pPr>
            <a:r>
              <a:rPr lang="es-ES" sz="2800" dirty="0" smtClean="0"/>
              <a:t>Valorar </a:t>
            </a:r>
            <a:r>
              <a:rPr lang="es-ES" sz="2800" dirty="0"/>
              <a:t>críticamente el ordenamiento jurídico cubano respecto al teletrabajo a los fines del perfeccionamiento del marco legal de esta institución laboral a partir del período de la COVID- 19. </a:t>
            </a:r>
            <a:endParaRPr lang="en-US" sz="2800" dirty="0"/>
          </a:p>
        </p:txBody>
      </p:sp>
      <p:sp>
        <p:nvSpPr>
          <p:cNvPr id="5" name="Content Placeholder 2"/>
          <p:cNvSpPr txBox="1">
            <a:spLocks/>
          </p:cNvSpPr>
          <p:nvPr/>
        </p:nvSpPr>
        <p:spPr>
          <a:xfrm>
            <a:off x="618743" y="537068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dirty="0" smtClean="0"/>
              <a:t>- Fundamentar </a:t>
            </a:r>
            <a:r>
              <a:rPr lang="es-ES" dirty="0"/>
              <a:t>teórica y doctrinalmente el </a:t>
            </a:r>
            <a:r>
              <a:rPr lang="es-ES" dirty="0" smtClean="0"/>
              <a:t>teletrabajo.</a:t>
            </a:r>
          </a:p>
          <a:p>
            <a:pPr marL="0" indent="0">
              <a:buNone/>
            </a:pPr>
            <a:r>
              <a:rPr lang="es-ES" dirty="0" smtClean="0"/>
              <a:t>- Analizar </a:t>
            </a:r>
            <a:r>
              <a:rPr lang="es-ES" dirty="0"/>
              <a:t>el ordenamiento jurídico cubano respecto al teletrabajo.</a:t>
            </a:r>
            <a:endParaRPr lang="en-US" dirty="0"/>
          </a:p>
        </p:txBody>
      </p:sp>
      <p:sp>
        <p:nvSpPr>
          <p:cNvPr id="6" name="Title 1"/>
          <p:cNvSpPr txBox="1">
            <a:spLocks/>
          </p:cNvSpPr>
          <p:nvPr/>
        </p:nvSpPr>
        <p:spPr bwMode="black">
          <a:xfrm>
            <a:off x="2231136" y="3830470"/>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s-ES" b="1" dirty="0" smtClean="0"/>
              <a:t>Objetivos Específicos</a:t>
            </a:r>
            <a:endParaRPr lang="en-US" b="1" dirty="0"/>
          </a:p>
        </p:txBody>
      </p:sp>
      <p:pic>
        <p:nvPicPr>
          <p:cNvPr id="7" name="diapo 2 objetivos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18743" y="311636"/>
            <a:ext cx="609600" cy="609600"/>
          </a:xfrm>
          <a:prstGeom prst="rect">
            <a:avLst/>
          </a:prstGeom>
        </p:spPr>
      </p:pic>
    </p:spTree>
    <p:extLst>
      <p:ext uri="{BB962C8B-B14F-4D97-AF65-F5344CB8AC3E}">
        <p14:creationId xmlns:p14="http://schemas.microsoft.com/office/powerpoint/2010/main" val="284602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55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dirty="0"/>
              <a:t>Métodos de investigación</a:t>
            </a:r>
            <a:endParaRPr lang="en-US" dirty="0"/>
          </a:p>
        </p:txBody>
      </p:sp>
      <p:sp>
        <p:nvSpPr>
          <p:cNvPr id="3" name="Content Placeholder 2"/>
          <p:cNvSpPr>
            <a:spLocks noGrp="1"/>
          </p:cNvSpPr>
          <p:nvPr>
            <p:ph idx="1"/>
          </p:nvPr>
        </p:nvSpPr>
        <p:spPr>
          <a:xfrm>
            <a:off x="249382" y="2410692"/>
            <a:ext cx="11942618" cy="3329336"/>
          </a:xfrm>
        </p:spPr>
        <p:txBody>
          <a:bodyPr>
            <a:normAutofit/>
          </a:bodyPr>
          <a:lstStyle/>
          <a:p>
            <a:pPr marL="0" indent="0">
              <a:buNone/>
            </a:pPr>
            <a:r>
              <a:rPr lang="es-ES" sz="2400" dirty="0" smtClean="0"/>
              <a:t>En </a:t>
            </a:r>
            <a:r>
              <a:rPr lang="es-ES" sz="2400" dirty="0"/>
              <a:t>el orden teórico utilizamos los métodos teórico jurídico e </a:t>
            </a:r>
            <a:r>
              <a:rPr lang="es-ES" sz="2400" dirty="0" smtClean="0"/>
              <a:t>histórico-lógico, para </a:t>
            </a:r>
            <a:r>
              <a:rPr lang="es-ES" sz="2400" dirty="0"/>
              <a:t>definir los elementos categoriales empleados en la investigación y de este modo poder conformar la fundamentación teórica de la presente investigación, mientras que el histórico-lógico se utilizó para comprender la evolución del trabajo a distancia</a:t>
            </a:r>
            <a:r>
              <a:rPr lang="es-ES" sz="2400" dirty="0" smtClean="0"/>
              <a:t>.</a:t>
            </a:r>
          </a:p>
          <a:p>
            <a:pPr marL="0" indent="0">
              <a:buNone/>
            </a:pPr>
            <a:r>
              <a:rPr lang="es-ES" sz="2400" dirty="0" smtClean="0"/>
              <a:t> </a:t>
            </a:r>
            <a:r>
              <a:rPr lang="es-ES" sz="2400" dirty="0"/>
              <a:t>A su vez se utilizó la exégesis aplicada sobre las normativas cubanas referidas al trabajo para observar la regulación del trabajo a distancia y el teletrabajo en el país. </a:t>
            </a:r>
            <a:endParaRPr lang="en-US" sz="2400" dirty="0"/>
          </a:p>
        </p:txBody>
      </p:sp>
      <p:sp>
        <p:nvSpPr>
          <p:cNvPr id="4" name="Title 1"/>
          <p:cNvSpPr txBox="1">
            <a:spLocks/>
          </p:cNvSpPr>
          <p:nvPr/>
        </p:nvSpPr>
        <p:spPr>
          <a:xfrm>
            <a:off x="838200" y="49863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p>
        </p:txBody>
      </p:sp>
      <p:sp>
        <p:nvSpPr>
          <p:cNvPr id="5" name="Title 1"/>
          <p:cNvSpPr txBox="1">
            <a:spLocks/>
          </p:cNvSpPr>
          <p:nvPr/>
        </p:nvSpPr>
        <p:spPr bwMode="black">
          <a:xfrm>
            <a:off x="2231136" y="5145668"/>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s-ES" b="1" dirty="0"/>
              <a:t>Novedad científica</a:t>
            </a:r>
            <a:endParaRPr lang="en-US" dirty="0"/>
          </a:p>
          <a:p>
            <a:endParaRPr lang="en-US" dirty="0"/>
          </a:p>
        </p:txBody>
      </p:sp>
      <p:pic>
        <p:nvPicPr>
          <p:cNvPr id="6" name="diapo 3 métodos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 y="5702300"/>
            <a:ext cx="609600" cy="609600"/>
          </a:xfrm>
          <a:prstGeom prst="rect">
            <a:avLst/>
          </a:prstGeom>
        </p:spPr>
      </p:pic>
    </p:spTree>
    <p:extLst>
      <p:ext uri="{BB962C8B-B14F-4D97-AF65-F5344CB8AC3E}">
        <p14:creationId xmlns:p14="http://schemas.microsoft.com/office/powerpoint/2010/main" val="88127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75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912" y="1864741"/>
            <a:ext cx="10515600" cy="1325563"/>
          </a:xfrm>
        </p:spPr>
        <p:txBody>
          <a:bodyPr/>
          <a:lstStyle/>
          <a:p>
            <a:pPr algn="ctr"/>
            <a:r>
              <a:rPr lang="es-ES" b="1" dirty="0" smtClean="0">
                <a:solidFill>
                  <a:schemeClr val="accent1">
                    <a:lumMod val="75000"/>
                  </a:schemeClr>
                </a:solidFill>
              </a:rPr>
              <a:t>DESARROLLO</a:t>
            </a:r>
            <a:endParaRPr lang="en-US" b="1" dirty="0">
              <a:solidFill>
                <a:schemeClr val="accent1">
                  <a:lumMod val="75000"/>
                </a:schemeClr>
              </a:solidFill>
            </a:endParaRPr>
          </a:p>
        </p:txBody>
      </p:sp>
    </p:spTree>
    <p:extLst>
      <p:ext uri="{BB962C8B-B14F-4D97-AF65-F5344CB8AC3E}">
        <p14:creationId xmlns:p14="http://schemas.microsoft.com/office/powerpoint/2010/main" val="2241759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365125"/>
            <a:ext cx="10954512" cy="1325563"/>
          </a:xfrm>
        </p:spPr>
        <p:txBody>
          <a:bodyPr>
            <a:normAutofit fontScale="90000"/>
          </a:bodyPr>
          <a:lstStyle/>
          <a:p>
            <a:r>
              <a:rPr lang="es-ES" b="1" dirty="0">
                <a:solidFill>
                  <a:schemeClr val="accent1">
                    <a:lumMod val="60000"/>
                    <a:lumOff val="40000"/>
                  </a:schemeClr>
                </a:solidFill>
              </a:rPr>
              <a:t>Precisiones terminológicas y definiciones relativas al teletrabajo como modalidad del trabajo a distancia.</a:t>
            </a:r>
            <a:r>
              <a:rPr lang="es-ES" dirty="0">
                <a:solidFill>
                  <a:schemeClr val="accent1">
                    <a:lumMod val="60000"/>
                    <a:lumOff val="40000"/>
                  </a:schemeClr>
                </a:solidFill>
              </a:rPr>
              <a:t> </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415636" y="2293361"/>
            <a:ext cx="11776364" cy="4049339"/>
          </a:xfrm>
        </p:spPr>
        <p:txBody>
          <a:bodyPr>
            <a:noAutofit/>
          </a:bodyPr>
          <a:lstStyle/>
          <a:p>
            <a:pPr marL="0" indent="0">
              <a:buNone/>
            </a:pPr>
            <a:r>
              <a:rPr lang="es-ES" sz="2400" dirty="0" smtClean="0"/>
              <a:t>No existe una definición consensuada doctrinariamente, asentimos con la doctrina en que </a:t>
            </a:r>
            <a:r>
              <a:rPr lang="es-ES" sz="2400" dirty="0"/>
              <a:t>la forma más útil de conceptualizar el teletrabajo es no considerarlo como un fenómeno unitario, sino como el punto de convergencia entre varias tendencias diferentes que afectan actualmente la organización del trabajo</a:t>
            </a:r>
            <a:r>
              <a:rPr lang="es-ES" sz="2400" dirty="0" smtClean="0"/>
              <a:t>.</a:t>
            </a:r>
          </a:p>
          <a:p>
            <a:pPr marL="0" indent="0">
              <a:buNone/>
            </a:pPr>
            <a:r>
              <a:rPr lang="es-ES" sz="2400" b="1" u="sng" dirty="0" smtClean="0"/>
              <a:t> El Teletrabajo ha sido conceptualizado por la OIT</a:t>
            </a:r>
            <a:r>
              <a:rPr lang="es-ES" sz="2400" dirty="0" smtClean="0"/>
              <a:t>, como una forma de trabajo que se realiza en un lugar alejado de las oficinas centrales o de las instalaciones de producción, mediante la interacción de nuevas tecnologías de la Comunicación.</a:t>
            </a:r>
            <a:endParaRPr lang="en-US" sz="2400" dirty="0" smtClean="0"/>
          </a:p>
          <a:p>
            <a:pPr marL="0" indent="0">
              <a:buNone/>
            </a:pPr>
            <a:endParaRPr lang="en-US" sz="2400" dirty="0" smtClean="0"/>
          </a:p>
          <a:p>
            <a:pPr marL="0" indent="0">
              <a:buNone/>
            </a:pPr>
            <a:r>
              <a:rPr lang="es-ES" sz="2400" dirty="0" smtClean="0"/>
              <a:t>Otros términos utilizados son </a:t>
            </a:r>
            <a:r>
              <a:rPr lang="es-ES" sz="2400" dirty="0" err="1" smtClean="0"/>
              <a:t>teledesplazamiento</a:t>
            </a:r>
            <a:r>
              <a:rPr lang="es-ES" sz="2400" dirty="0"/>
              <a:t>, trabajo en red, trabajo a distancia, trabajo flexible, trabajo en el domicilio, trabajo móvil o trabajo alternativo. </a:t>
            </a:r>
            <a:endParaRPr lang="en-US" sz="2400" dirty="0" smtClean="0"/>
          </a:p>
        </p:txBody>
      </p:sp>
      <p:pic>
        <p:nvPicPr>
          <p:cNvPr id="4" name="primera diapo del desarrollo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3504" y="1683761"/>
            <a:ext cx="609600" cy="609600"/>
          </a:xfrm>
          <a:prstGeom prst="rect">
            <a:avLst/>
          </a:prstGeom>
        </p:spPr>
      </p:pic>
    </p:spTree>
    <p:extLst>
      <p:ext uri="{BB962C8B-B14F-4D97-AF65-F5344CB8AC3E}">
        <p14:creationId xmlns:p14="http://schemas.microsoft.com/office/powerpoint/2010/main" val="126100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solidFill>
                  <a:schemeClr val="accent1">
                    <a:lumMod val="60000"/>
                    <a:lumOff val="40000"/>
                  </a:schemeClr>
                </a:solidFill>
              </a:rPr>
              <a:t>Diferencia entre teletrabajo y trabajo a distancia.</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166255" y="2153412"/>
            <a:ext cx="12025745" cy="4558283"/>
          </a:xfrm>
        </p:spPr>
        <p:txBody>
          <a:bodyPr>
            <a:noAutofit/>
          </a:bodyPr>
          <a:lstStyle/>
          <a:p>
            <a:pPr marL="0" indent="0">
              <a:buNone/>
            </a:pPr>
            <a:r>
              <a:rPr lang="es-ES" sz="2400" dirty="0"/>
              <a:t>Trabajo a distancia es el término más ambiguo entre trabajo a distancia, trabajo a domicilio y </a:t>
            </a:r>
            <a:r>
              <a:rPr lang="es-ES" sz="2400" dirty="0" smtClean="0"/>
              <a:t>teletrabajo. </a:t>
            </a:r>
            <a:r>
              <a:rPr lang="es-ES" sz="2400" dirty="0"/>
              <a:t>E</a:t>
            </a:r>
            <a:r>
              <a:rPr lang="es-ES" sz="2400" dirty="0" smtClean="0"/>
              <a:t>l </a:t>
            </a:r>
            <a:r>
              <a:rPr lang="es-ES" sz="2400" dirty="0"/>
              <a:t>trabajo a distancia comprendería el teletrabajo, el trabajo a domicilio, el trabajo en telecentros, e incluso el teletrabajo móvil. </a:t>
            </a:r>
            <a:endParaRPr lang="es-ES" sz="2400" dirty="0" smtClean="0"/>
          </a:p>
          <a:p>
            <a:pPr marL="0" indent="0">
              <a:buNone/>
            </a:pPr>
            <a:r>
              <a:rPr lang="es-ES" sz="2400" dirty="0" smtClean="0"/>
              <a:t>Es </a:t>
            </a:r>
            <a:r>
              <a:rPr lang="es-ES" sz="2400" dirty="0"/>
              <a:t>posible afirmar que «teletrabajo es un subtipo de trabajo a distancia en tanto requiere como  característica definitoria y diferenciadora del trabajo a distancia el uso de tecnologías de la información en la prestación de servicios», las dos características propias de este tipo de modalidad contractual</a:t>
            </a:r>
            <a:r>
              <a:rPr lang="es-ES" sz="2400" dirty="0" smtClean="0"/>
              <a:t>.</a:t>
            </a:r>
          </a:p>
          <a:p>
            <a:pPr marL="0" indent="0">
              <a:buNone/>
            </a:pPr>
            <a:endParaRPr lang="es-ES" sz="2400" dirty="0" smtClean="0"/>
          </a:p>
          <a:p>
            <a:pPr marL="0" indent="0">
              <a:buNone/>
            </a:pPr>
            <a:r>
              <a:rPr lang="es-ES" sz="2400" dirty="0" smtClean="0"/>
              <a:t>Por </a:t>
            </a:r>
            <a:r>
              <a:rPr lang="es-ES" sz="2400" dirty="0"/>
              <a:t>tanto, no cabe confundir ni equiparar el trabajo a distancia o a domicilio con el teletrabajo, siendo la utilización de tecnologías de la información característica propia y esencial del teletrabajo que permite su diferenciación con el trabajo a domicilio.</a:t>
            </a:r>
            <a:r>
              <a:rPr lang="en-US" sz="2400" dirty="0" smtClean="0">
                <a:effectLst/>
              </a:rPr>
              <a:t> </a:t>
            </a:r>
            <a:r>
              <a:rPr lang="es-ES" sz="2400" dirty="0"/>
              <a:t> </a:t>
            </a:r>
            <a:endParaRPr lang="en-US" sz="2400" dirty="0"/>
          </a:p>
        </p:txBody>
      </p:sp>
      <p:sp>
        <p:nvSpPr>
          <p:cNvPr id="4" name="Rounded Rectangle 3"/>
          <p:cNvSpPr/>
          <p:nvPr/>
        </p:nvSpPr>
        <p:spPr>
          <a:xfrm>
            <a:off x="166254" y="5424055"/>
            <a:ext cx="11845637" cy="126769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diapo 2 d diferencias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8146" y="964692"/>
            <a:ext cx="609600" cy="609600"/>
          </a:xfrm>
          <a:prstGeom prst="rect">
            <a:avLst/>
          </a:prstGeom>
        </p:spPr>
      </p:pic>
    </p:spTree>
    <p:extLst>
      <p:ext uri="{BB962C8B-B14F-4D97-AF65-F5344CB8AC3E}">
        <p14:creationId xmlns:p14="http://schemas.microsoft.com/office/powerpoint/2010/main" val="274560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9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solidFill>
                  <a:schemeClr val="accent1">
                    <a:lumMod val="60000"/>
                    <a:lumOff val="40000"/>
                  </a:schemeClr>
                </a:solidFill>
              </a:rPr>
              <a:t>Tipología del trabajo a distancia.</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469392" y="2450592"/>
            <a:ext cx="5432644" cy="3053564"/>
          </a:xfrm>
        </p:spPr>
        <p:txBody>
          <a:bodyPr>
            <a:normAutofit lnSpcReduction="10000"/>
          </a:bodyPr>
          <a:lstStyle/>
          <a:p>
            <a:pPr marL="0" indent="0">
              <a:buNone/>
            </a:pPr>
            <a:r>
              <a:rPr lang="es-ES" sz="2600" b="1" u="sng" dirty="0" smtClean="0"/>
              <a:t>Según el criterio locativo:</a:t>
            </a:r>
          </a:p>
          <a:p>
            <a:pPr marL="0" indent="0">
              <a:buNone/>
            </a:pPr>
            <a:endParaRPr lang="es-ES" sz="2600" u="sng" dirty="0" smtClean="0"/>
          </a:p>
          <a:p>
            <a:r>
              <a:rPr lang="es-ES" sz="2600" dirty="0" smtClean="0"/>
              <a:t>Teletrabajo </a:t>
            </a:r>
            <a:r>
              <a:rPr lang="es-ES" sz="2600" dirty="0"/>
              <a:t>a domicilio. </a:t>
            </a:r>
            <a:endParaRPr lang="en-US" sz="2600" dirty="0"/>
          </a:p>
          <a:p>
            <a:r>
              <a:rPr lang="es-ES" sz="2600" dirty="0" smtClean="0"/>
              <a:t>Teletrabajo </a:t>
            </a:r>
            <a:r>
              <a:rPr lang="es-ES" sz="2600" dirty="0"/>
              <a:t>en </a:t>
            </a:r>
            <a:r>
              <a:rPr lang="es-ES" sz="2600" dirty="0" smtClean="0"/>
              <a:t>telecentros.</a:t>
            </a:r>
          </a:p>
          <a:p>
            <a:r>
              <a:rPr lang="es-ES" sz="2600" dirty="0" smtClean="0"/>
              <a:t>Trabajo </a:t>
            </a:r>
            <a:r>
              <a:rPr lang="es-ES" sz="2600" dirty="0"/>
              <a:t>móvil. </a:t>
            </a:r>
            <a:endParaRPr lang="es-ES" sz="2600" dirty="0" smtClean="0"/>
          </a:p>
          <a:p>
            <a:r>
              <a:rPr lang="es-ES" sz="2600" dirty="0" smtClean="0"/>
              <a:t>Teletrabajo </a:t>
            </a:r>
            <a:r>
              <a:rPr lang="es-ES" sz="2600" dirty="0"/>
              <a:t>ocasional. </a:t>
            </a:r>
            <a:endParaRPr lang="es-ES" sz="2600" dirty="0" smtClean="0"/>
          </a:p>
          <a:p>
            <a:endParaRPr lang="es-ES" dirty="0" smtClean="0"/>
          </a:p>
          <a:p>
            <a:endParaRPr lang="es-ES" dirty="0" smtClean="0"/>
          </a:p>
          <a:p>
            <a:pPr marL="0" indent="0">
              <a:buNone/>
            </a:pPr>
            <a:endParaRPr lang="en-US" u="sng" dirty="0"/>
          </a:p>
        </p:txBody>
      </p:sp>
      <p:sp>
        <p:nvSpPr>
          <p:cNvPr id="4" name="Rectangle 3"/>
          <p:cNvSpPr/>
          <p:nvPr/>
        </p:nvSpPr>
        <p:spPr>
          <a:xfrm>
            <a:off x="6746610" y="2936046"/>
            <a:ext cx="6096000" cy="1938992"/>
          </a:xfrm>
          <a:prstGeom prst="rect">
            <a:avLst/>
          </a:prstGeom>
        </p:spPr>
        <p:txBody>
          <a:bodyPr>
            <a:spAutoFit/>
          </a:bodyPr>
          <a:lstStyle/>
          <a:p>
            <a:r>
              <a:rPr lang="es-ES" sz="2400" b="1" u="sng" dirty="0"/>
              <a:t>Según la forma en que se realiza el trabajo</a:t>
            </a:r>
            <a:r>
              <a:rPr lang="es-ES" sz="2400" b="1" u="sng" dirty="0" smtClean="0"/>
              <a:t>:</a:t>
            </a:r>
          </a:p>
          <a:p>
            <a:endParaRPr lang="es-ES" sz="2400" u="sng" dirty="0"/>
          </a:p>
          <a:p>
            <a:pPr marL="285750" indent="-285750">
              <a:buFont typeface="Arial" panose="020B0604020202020204" pitchFamily="34" charset="0"/>
              <a:buChar char="•"/>
            </a:pPr>
            <a:r>
              <a:rPr lang="es-ES" sz="2400" u="sng" dirty="0"/>
              <a:t>Individual.</a:t>
            </a:r>
          </a:p>
          <a:p>
            <a:pPr marL="285750" indent="-285750">
              <a:buFont typeface="Arial" panose="020B0604020202020204" pitchFamily="34" charset="0"/>
              <a:buChar char="•"/>
            </a:pPr>
            <a:r>
              <a:rPr lang="es-ES" sz="2400" u="sng" dirty="0"/>
              <a:t>Colectivo.</a:t>
            </a:r>
          </a:p>
        </p:txBody>
      </p:sp>
      <p:sp>
        <p:nvSpPr>
          <p:cNvPr id="5" name="Rectangle 4"/>
          <p:cNvSpPr/>
          <p:nvPr/>
        </p:nvSpPr>
        <p:spPr>
          <a:xfrm>
            <a:off x="4492060" y="5288340"/>
            <a:ext cx="6096000" cy="1569660"/>
          </a:xfrm>
          <a:prstGeom prst="rect">
            <a:avLst/>
          </a:prstGeom>
        </p:spPr>
        <p:txBody>
          <a:bodyPr>
            <a:spAutoFit/>
          </a:bodyPr>
          <a:lstStyle/>
          <a:p>
            <a:r>
              <a:rPr lang="es-ES" sz="2400" b="1" u="sng" dirty="0"/>
              <a:t>Criterio comunicativo</a:t>
            </a:r>
            <a:r>
              <a:rPr lang="es-ES" sz="2400" b="1" u="sng" dirty="0" smtClean="0"/>
              <a:t>: </a:t>
            </a:r>
          </a:p>
          <a:p>
            <a:endParaRPr lang="es-ES" sz="2400" u="sng" dirty="0"/>
          </a:p>
          <a:p>
            <a:pPr marL="285750" indent="-285750">
              <a:buFont typeface="Arial" panose="020B0604020202020204" pitchFamily="34" charset="0"/>
              <a:buChar char="•"/>
            </a:pPr>
            <a:r>
              <a:rPr lang="es-ES" sz="2400" dirty="0"/>
              <a:t>Desconectado (offline). </a:t>
            </a:r>
          </a:p>
          <a:p>
            <a:pPr marL="285750" indent="-285750">
              <a:buFont typeface="Arial" panose="020B0604020202020204" pitchFamily="34" charset="0"/>
              <a:buChar char="•"/>
            </a:pPr>
            <a:r>
              <a:rPr lang="es-ES" sz="2400" dirty="0"/>
              <a:t>Conectado (online). </a:t>
            </a:r>
          </a:p>
        </p:txBody>
      </p:sp>
      <p:pic>
        <p:nvPicPr>
          <p:cNvPr id="7" name="3 diapo desarrollo tipologí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51164" y="1132315"/>
            <a:ext cx="609600" cy="609600"/>
          </a:xfrm>
          <a:prstGeom prst="rect">
            <a:avLst/>
          </a:prstGeom>
        </p:spPr>
      </p:pic>
    </p:spTree>
    <p:extLst>
      <p:ext uri="{BB962C8B-B14F-4D97-AF65-F5344CB8AC3E}">
        <p14:creationId xmlns:p14="http://schemas.microsoft.com/office/powerpoint/2010/main" val="15111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6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932689"/>
          </a:xfrm>
        </p:spPr>
        <p:txBody>
          <a:bodyPr/>
          <a:lstStyle/>
          <a:p>
            <a:pPr algn="ctr"/>
            <a:r>
              <a:rPr lang="es-ES" b="1" dirty="0">
                <a:solidFill>
                  <a:schemeClr val="accent1">
                    <a:lumMod val="60000"/>
                    <a:lumOff val="40000"/>
                  </a:schemeClr>
                </a:solidFill>
              </a:rPr>
              <a:t>Ventajas y desventajas del teletrabajo.</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188976" y="1160970"/>
            <a:ext cx="5285232" cy="5861621"/>
          </a:xfrm>
        </p:spPr>
        <p:txBody>
          <a:bodyPr>
            <a:normAutofit lnSpcReduction="10000"/>
          </a:bodyPr>
          <a:lstStyle/>
          <a:p>
            <a:pPr marL="0" indent="0">
              <a:buNone/>
            </a:pPr>
            <a:r>
              <a:rPr lang="es-ES" u="sng" dirty="0"/>
              <a:t> Las </a:t>
            </a:r>
            <a:r>
              <a:rPr lang="es-ES" u="sng" dirty="0" smtClean="0"/>
              <a:t>ventajas</a:t>
            </a:r>
          </a:p>
          <a:p>
            <a:r>
              <a:rPr lang="es-ES" dirty="0" smtClean="0"/>
              <a:t> Aumento </a:t>
            </a:r>
            <a:r>
              <a:rPr lang="es-ES" dirty="0"/>
              <a:t>de la </a:t>
            </a:r>
            <a:r>
              <a:rPr lang="es-ES" dirty="0" smtClean="0"/>
              <a:t>productividad</a:t>
            </a:r>
          </a:p>
          <a:p>
            <a:r>
              <a:rPr lang="es-ES" dirty="0"/>
              <a:t>A</a:t>
            </a:r>
            <a:r>
              <a:rPr lang="es-ES" dirty="0" smtClean="0"/>
              <a:t>horro </a:t>
            </a:r>
            <a:r>
              <a:rPr lang="es-ES" dirty="0"/>
              <a:t>de </a:t>
            </a:r>
            <a:r>
              <a:rPr lang="es-ES" dirty="0" smtClean="0"/>
              <a:t>costos</a:t>
            </a:r>
          </a:p>
          <a:p>
            <a:r>
              <a:rPr lang="es-ES" dirty="0" smtClean="0"/>
              <a:t> Conciliación </a:t>
            </a:r>
            <a:r>
              <a:rPr lang="es-ES" dirty="0"/>
              <a:t>de la vida laboral y </a:t>
            </a:r>
            <a:r>
              <a:rPr lang="es-ES" dirty="0" smtClean="0"/>
              <a:t>familiar</a:t>
            </a:r>
          </a:p>
          <a:p>
            <a:r>
              <a:rPr lang="es-ES" dirty="0" smtClean="0"/>
              <a:t> Protección </a:t>
            </a:r>
            <a:r>
              <a:rPr lang="es-ES" dirty="0"/>
              <a:t>del medio ambiente, inclusión de discapacitados o personas con capacidad laboral </a:t>
            </a:r>
            <a:r>
              <a:rPr lang="es-ES" dirty="0" smtClean="0"/>
              <a:t>reducida</a:t>
            </a:r>
          </a:p>
          <a:p>
            <a:r>
              <a:rPr lang="es-ES" dirty="0"/>
              <a:t>D</a:t>
            </a:r>
            <a:r>
              <a:rPr lang="es-ES" dirty="0" smtClean="0"/>
              <a:t>isminución </a:t>
            </a:r>
            <a:r>
              <a:rPr lang="es-ES" dirty="0"/>
              <a:t>de los niveles de estrés </a:t>
            </a:r>
            <a:r>
              <a:rPr lang="es-ES" dirty="0" smtClean="0"/>
              <a:t>laboral</a:t>
            </a:r>
          </a:p>
          <a:p>
            <a:r>
              <a:rPr lang="es-ES" dirty="0" smtClean="0"/>
              <a:t> Elimina </a:t>
            </a:r>
            <a:r>
              <a:rPr lang="es-ES" dirty="0"/>
              <a:t>el ausentismo </a:t>
            </a:r>
            <a:r>
              <a:rPr lang="es-ES" dirty="0" smtClean="0"/>
              <a:t>laboral</a:t>
            </a:r>
          </a:p>
          <a:p>
            <a:r>
              <a:rPr lang="es-ES" dirty="0"/>
              <a:t>I</a:t>
            </a:r>
            <a:r>
              <a:rPr lang="es-ES" dirty="0" smtClean="0"/>
              <a:t>ncremento </a:t>
            </a:r>
            <a:r>
              <a:rPr lang="es-ES" dirty="0"/>
              <a:t>en la flexibilidad de </a:t>
            </a:r>
            <a:r>
              <a:rPr lang="es-ES" dirty="0" smtClean="0"/>
              <a:t>horario</a:t>
            </a:r>
          </a:p>
          <a:p>
            <a:r>
              <a:rPr lang="es-ES" dirty="0"/>
              <a:t>F</a:t>
            </a:r>
            <a:r>
              <a:rPr lang="es-ES" dirty="0" smtClean="0"/>
              <a:t>acilita </a:t>
            </a:r>
            <a:r>
              <a:rPr lang="es-ES" dirty="0"/>
              <a:t>el binomio </a:t>
            </a:r>
            <a:r>
              <a:rPr lang="es-ES" dirty="0" smtClean="0"/>
              <a:t>madre-trabajadora</a:t>
            </a:r>
          </a:p>
          <a:p>
            <a:r>
              <a:rPr lang="es-ES" dirty="0" smtClean="0"/>
              <a:t> Aumenta </a:t>
            </a:r>
            <a:r>
              <a:rPr lang="es-ES" dirty="0"/>
              <a:t>los niveles de satisfacción </a:t>
            </a:r>
            <a:r>
              <a:rPr lang="es-ES" dirty="0" smtClean="0"/>
              <a:t>laboral</a:t>
            </a:r>
          </a:p>
          <a:p>
            <a:r>
              <a:rPr lang="es-ES" dirty="0"/>
              <a:t>A</a:t>
            </a:r>
            <a:r>
              <a:rPr lang="es-ES" dirty="0" smtClean="0"/>
              <a:t>horra </a:t>
            </a:r>
            <a:r>
              <a:rPr lang="es-ES" dirty="0"/>
              <a:t>en costos de desplazamiento de los </a:t>
            </a:r>
            <a:r>
              <a:rPr lang="es-ES" dirty="0" smtClean="0"/>
              <a:t>trabajadores </a:t>
            </a:r>
          </a:p>
          <a:p>
            <a:r>
              <a:rPr lang="es-ES" dirty="0"/>
              <a:t>M</a:t>
            </a:r>
            <a:r>
              <a:rPr lang="es-ES" dirty="0" smtClean="0"/>
              <a:t>ejora </a:t>
            </a:r>
            <a:r>
              <a:rPr lang="es-ES" dirty="0"/>
              <a:t>la calidad de vida y brinda numerosas garantías </a:t>
            </a:r>
            <a:r>
              <a:rPr lang="es-ES" dirty="0" smtClean="0"/>
              <a:t>laborales </a:t>
            </a:r>
            <a:endParaRPr lang="en-US" dirty="0"/>
          </a:p>
        </p:txBody>
      </p:sp>
      <p:sp>
        <p:nvSpPr>
          <p:cNvPr id="4" name="Content Placeholder 2"/>
          <p:cNvSpPr txBox="1">
            <a:spLocks/>
          </p:cNvSpPr>
          <p:nvPr/>
        </p:nvSpPr>
        <p:spPr>
          <a:xfrm>
            <a:off x="6304372" y="1325561"/>
            <a:ext cx="5617464" cy="5532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u="sng" dirty="0" smtClean="0"/>
              <a:t>Las desventajas</a:t>
            </a:r>
          </a:p>
          <a:p>
            <a:r>
              <a:rPr lang="es-ES" sz="1800" dirty="0" smtClean="0"/>
              <a:t> Falta de disciplina para hacer un uso adecuado del tiempo</a:t>
            </a:r>
          </a:p>
          <a:p>
            <a:r>
              <a:rPr lang="es-ES" sz="1800" dirty="0" smtClean="0"/>
              <a:t> </a:t>
            </a:r>
            <a:r>
              <a:rPr lang="es-ES" sz="1800" dirty="0"/>
              <a:t>P</a:t>
            </a:r>
            <a:r>
              <a:rPr lang="es-ES" sz="1800" dirty="0" smtClean="0"/>
              <a:t>oca supervisión in situ</a:t>
            </a:r>
          </a:p>
          <a:p>
            <a:r>
              <a:rPr lang="es-ES" sz="1800" dirty="0" smtClean="0"/>
              <a:t> </a:t>
            </a:r>
            <a:r>
              <a:rPr lang="es-ES" sz="1800" dirty="0"/>
              <a:t>F</a:t>
            </a:r>
            <a:r>
              <a:rPr lang="es-ES" sz="1800" dirty="0" smtClean="0"/>
              <a:t>alta de auto organización</a:t>
            </a:r>
          </a:p>
          <a:p>
            <a:r>
              <a:rPr lang="es-ES" sz="1800" dirty="0" smtClean="0"/>
              <a:t> </a:t>
            </a:r>
            <a:r>
              <a:rPr lang="es-ES" sz="1800" dirty="0"/>
              <a:t>E</a:t>
            </a:r>
            <a:r>
              <a:rPr lang="es-ES" sz="1800" dirty="0" smtClean="0"/>
              <a:t>xige un alto grado de responsabilidad por parte del trabajador</a:t>
            </a:r>
          </a:p>
          <a:p>
            <a:r>
              <a:rPr lang="es-ES" sz="1800" dirty="0" smtClean="0"/>
              <a:t> </a:t>
            </a:r>
            <a:r>
              <a:rPr lang="es-ES" sz="1800" dirty="0"/>
              <a:t>C</a:t>
            </a:r>
            <a:r>
              <a:rPr lang="es-ES" sz="1800" dirty="0" smtClean="0"/>
              <a:t>onfidencialidad de la información manejada por el </a:t>
            </a:r>
            <a:r>
              <a:rPr lang="es-ES" sz="1800" dirty="0" err="1" smtClean="0"/>
              <a:t>teletrabajador</a:t>
            </a:r>
            <a:r>
              <a:rPr lang="es-ES" sz="1800" dirty="0" smtClean="0"/>
              <a:t>  y los costos elevados para instalar plataforma tecnológica</a:t>
            </a:r>
          </a:p>
          <a:p>
            <a:r>
              <a:rPr lang="es-ES" sz="1800" dirty="0" smtClean="0"/>
              <a:t>Otro aspecto que representa una desventaja, son los riesgos a la salud de los trabajadores, pues algunos elementos contribuyen a incrementarlos.</a:t>
            </a:r>
            <a:endParaRPr lang="en-US" sz="1800" dirty="0"/>
          </a:p>
        </p:txBody>
      </p:sp>
      <p:sp>
        <p:nvSpPr>
          <p:cNvPr id="5" name="Rounded Rectangle 4"/>
          <p:cNvSpPr/>
          <p:nvPr/>
        </p:nvSpPr>
        <p:spPr>
          <a:xfrm>
            <a:off x="188976" y="1160969"/>
            <a:ext cx="5474208" cy="5697029"/>
          </a:xfrm>
          <a:prstGeom prst="roundRect">
            <a:avLst>
              <a:gd name="adj" fmla="val 5658"/>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ounded Rectangle 5"/>
          <p:cNvSpPr/>
          <p:nvPr/>
        </p:nvSpPr>
        <p:spPr>
          <a:xfrm>
            <a:off x="6304372" y="1160968"/>
            <a:ext cx="5617464" cy="5697030"/>
          </a:xfrm>
          <a:prstGeom prst="roundRect">
            <a:avLst>
              <a:gd name="adj" fmla="val 4089"/>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 name="ventajas y desv diap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28223" y="5798127"/>
            <a:ext cx="609600" cy="609600"/>
          </a:xfrm>
          <a:prstGeom prst="rect">
            <a:avLst/>
          </a:prstGeom>
        </p:spPr>
      </p:pic>
    </p:spTree>
    <p:extLst>
      <p:ext uri="{BB962C8B-B14F-4D97-AF65-F5344CB8AC3E}">
        <p14:creationId xmlns:p14="http://schemas.microsoft.com/office/powerpoint/2010/main" val="85913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71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194</TotalTime>
  <Words>1151</Words>
  <Application>Microsoft Office PowerPoint</Application>
  <PresentationFormat>Panorámica</PresentationFormat>
  <Paragraphs>81</Paragraphs>
  <Slides>13</Slides>
  <Notes>1</Notes>
  <HiddenSlides>0</HiddenSlides>
  <MMClips>10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Gill Sans MT</vt:lpstr>
      <vt:lpstr>Verdana</vt:lpstr>
      <vt:lpstr>Parcel</vt:lpstr>
      <vt:lpstr>El teletrabajo como modalidad  del trabajo a distancia en Cuba</vt:lpstr>
      <vt:lpstr>INTRODUCCIÓN</vt:lpstr>
      <vt:lpstr>Objetivo General</vt:lpstr>
      <vt:lpstr>Métodos de investigación</vt:lpstr>
      <vt:lpstr>DESARROLLO</vt:lpstr>
      <vt:lpstr>Precisiones terminológicas y definiciones relativas al teletrabajo como modalidad del trabajo a distancia. </vt:lpstr>
      <vt:lpstr>Diferencia entre teletrabajo y trabajo a distancia.</vt:lpstr>
      <vt:lpstr>Tipología del trabajo a distancia.</vt:lpstr>
      <vt:lpstr>Ventajas y desventajas del teletrabajo.</vt:lpstr>
      <vt:lpstr>Regulación legal del teletrabajo como modalidad del trabajo a distancia en Cuba. </vt:lpstr>
      <vt:lpstr>Valoración crítica</vt:lpstr>
      <vt:lpstr>CONCLUSIONES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dralidice@gmail.com</dc:creator>
  <cp:lastModifiedBy>Elinay (Trabajo)</cp:lastModifiedBy>
  <cp:revision>27</cp:revision>
  <dcterms:created xsi:type="dcterms:W3CDTF">2020-11-03T22:39:59Z</dcterms:created>
  <dcterms:modified xsi:type="dcterms:W3CDTF">2021-11-17T23:31:02Z</dcterms:modified>
</cp:coreProperties>
</file>