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54" d="100"/>
          <a:sy n="54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1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5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7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2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9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1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4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2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9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9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2330-B076-47A4-A76B-49EB5445B47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A32A2-C5CC-473C-BA1E-BEE617FB3D9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2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>
          <a:xfrm>
            <a:off x="160732" y="1542731"/>
            <a:ext cx="3671889" cy="7937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La educación emocional responde a necesidades socioemocionales no atendidas en la enseñanza tradicional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4214894" y="1462270"/>
            <a:ext cx="3500438" cy="847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B</a:t>
            </a:r>
            <a:r>
              <a:rPr lang="es-ES" sz="1200" dirty="0" smtClean="0">
                <a:solidFill>
                  <a:schemeClr val="tx1"/>
                </a:solidFill>
              </a:rPr>
              <a:t>eneficios con programas de IE,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p</a:t>
            </a:r>
            <a:r>
              <a:rPr lang="es-ES" sz="1200" dirty="0" smtClean="0">
                <a:solidFill>
                  <a:schemeClr val="tx1"/>
                </a:solidFill>
              </a:rPr>
              <a:t>lantea necesidad  de abordar la IE  en el currículo académico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7886698" y="1341853"/>
            <a:ext cx="3671889" cy="968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Impacto de IE en : rendimiento académico, relaciones interpersonales y  bienestar psicológico, desempeño profesional 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3832621" y="2009326"/>
            <a:ext cx="528637" cy="364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5403" y="1975754"/>
            <a:ext cx="542591" cy="353110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1731167" y="95080"/>
            <a:ext cx="842486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Título: La educación emocional en el currículo académico</a:t>
            </a:r>
          </a:p>
          <a:p>
            <a:r>
              <a:rPr lang="es-ES" dirty="0" smtClean="0"/>
              <a:t>Autores: </a:t>
            </a:r>
          </a:p>
          <a:p>
            <a:r>
              <a:rPr lang="es-ES" sz="1400" dirty="0" smtClean="0"/>
              <a:t>Zoe Bello Dávila1Universidad de la Habana. Email: zoe@psico.uh.cu</a:t>
            </a:r>
          </a:p>
          <a:p>
            <a:r>
              <a:rPr lang="es-ES" sz="1400" dirty="0" err="1" smtClean="0"/>
              <a:t>Jeniffer</a:t>
            </a:r>
            <a:r>
              <a:rPr lang="es-ES" sz="1400" dirty="0" smtClean="0"/>
              <a:t> Medina García Universidad de la Habana. Email: jennifermg9210@gmail.com</a:t>
            </a:r>
          </a:p>
          <a:p>
            <a:r>
              <a:rPr lang="es-ES" sz="1400" dirty="0" err="1" smtClean="0"/>
              <a:t>Jisso</a:t>
            </a:r>
            <a:r>
              <a:rPr lang="es-ES" sz="1400" dirty="0" smtClean="0"/>
              <a:t> Vega Intriago. Universidad Técnica de Manabí. Email: jisson.vega@utm.edu.ec</a:t>
            </a:r>
            <a:endParaRPr lang="es-ES" sz="14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50042" y="2397494"/>
            <a:ext cx="401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Referentes teórico metodológicos</a:t>
            </a:r>
            <a:endParaRPr lang="en-US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1" y="2780318"/>
            <a:ext cx="4214894" cy="103473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</a:rPr>
              <a:t>Modelo Goleman: </a:t>
            </a:r>
          </a:p>
          <a:p>
            <a:r>
              <a:rPr lang="es-ES" sz="1200" dirty="0" smtClean="0">
                <a:solidFill>
                  <a:schemeClr val="tx1"/>
                </a:solidFill>
              </a:rPr>
              <a:t>Área </a:t>
            </a:r>
            <a:r>
              <a:rPr lang="es-ES" sz="1200" dirty="0" err="1" smtClean="0">
                <a:solidFill>
                  <a:schemeClr val="tx1"/>
                </a:solidFill>
              </a:rPr>
              <a:t>intra</a:t>
            </a:r>
            <a:r>
              <a:rPr lang="es-ES" sz="1200" dirty="0" smtClean="0">
                <a:solidFill>
                  <a:schemeClr val="tx1"/>
                </a:solidFill>
              </a:rPr>
              <a:t>: expresión,  reconocimiento,  control y dirección de propias emociones.</a:t>
            </a:r>
          </a:p>
          <a:p>
            <a:r>
              <a:rPr lang="es-ES" sz="1200" dirty="0" smtClean="0">
                <a:solidFill>
                  <a:schemeClr val="tx1"/>
                </a:solidFill>
              </a:rPr>
              <a:t>Área inter: sintonía con los demás,  efectividad en el intercambio personal</a:t>
            </a:r>
            <a:endParaRPr lang="en-US" sz="1200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7615403" y="2695820"/>
            <a:ext cx="4814888" cy="8764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Participantes</a:t>
            </a:r>
            <a:r>
              <a:rPr lang="en-US" sz="1200" dirty="0" smtClean="0">
                <a:solidFill>
                  <a:schemeClr val="tx1"/>
                </a:solidFill>
              </a:rPr>
              <a:t> y </a:t>
            </a:r>
            <a:r>
              <a:rPr lang="en-US" sz="1200" dirty="0" err="1" smtClean="0">
                <a:solidFill>
                  <a:schemeClr val="tx1"/>
                </a:solidFill>
              </a:rPr>
              <a:t>procedimiento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s-ES" sz="1200" dirty="0" smtClean="0">
                <a:solidFill>
                  <a:schemeClr val="tx1"/>
                </a:solidFill>
              </a:rPr>
              <a:t>110 escolares enseñanza </a:t>
            </a:r>
            <a:r>
              <a:rPr lang="es-ES" sz="1200" dirty="0" err="1" smtClean="0">
                <a:solidFill>
                  <a:schemeClr val="tx1"/>
                </a:solidFill>
              </a:rPr>
              <a:t>primaia</a:t>
            </a:r>
            <a:r>
              <a:rPr lang="es-ES" sz="1200" dirty="0" smtClean="0">
                <a:solidFill>
                  <a:schemeClr val="tx1"/>
                </a:solidFill>
              </a:rPr>
              <a:t> , 175 de secundaria  y 206 estudiantes de  Ciencias de la salud.</a:t>
            </a:r>
          </a:p>
          <a:p>
            <a:r>
              <a:rPr lang="es-ES" sz="1200" dirty="0" smtClean="0">
                <a:solidFill>
                  <a:schemeClr val="tx1"/>
                </a:solidFill>
              </a:rPr>
              <a:t>-Selección de las asignaturas -Capacitación de docentes-Diseño e inclusión de   actividades 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1731167" y="3823046"/>
            <a:ext cx="10084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</a:t>
            </a:r>
            <a:r>
              <a:rPr lang="es-ES" sz="1200" dirty="0" smtClean="0"/>
              <a:t>Se insertaron  7 actividades en primaria en 4 asignaturas, 6 en Secundaria en 5 asignaturas y 5 actividades en Salud en 5 asignaturas</a:t>
            </a:r>
          </a:p>
          <a:p>
            <a:r>
              <a:rPr lang="es-ES" dirty="0" smtClean="0"/>
              <a:t> </a:t>
            </a:r>
            <a:endParaRPr lang="en-US" dirty="0"/>
          </a:p>
        </p:txBody>
      </p:sp>
      <p:sp>
        <p:nvSpPr>
          <p:cNvPr id="20" name="Rectángulo 19"/>
          <p:cNvSpPr/>
          <p:nvPr/>
        </p:nvSpPr>
        <p:spPr>
          <a:xfrm>
            <a:off x="1731167" y="5747990"/>
            <a:ext cx="96823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/>
              <a:t>Se confirma viabilidad y efectividad de inclusión de educación emocional en currículo  y posibilidades personal docente para esta tarea . </a:t>
            </a:r>
            <a:endParaRPr lang="es-ES" sz="1200" dirty="0"/>
          </a:p>
        </p:txBody>
      </p:sp>
      <p:sp>
        <p:nvSpPr>
          <p:cNvPr id="23" name="Rectángulo 22"/>
          <p:cNvSpPr/>
          <p:nvPr/>
        </p:nvSpPr>
        <p:spPr>
          <a:xfrm>
            <a:off x="1477560" y="6139191"/>
            <a:ext cx="112823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Bello, Z. (2010) ;</a:t>
            </a:r>
            <a:r>
              <a:rPr lang="en-US" dirty="0" err="1" smtClean="0"/>
              <a:t>Bisquerra</a:t>
            </a:r>
            <a:r>
              <a:rPr lang="en-US" dirty="0" smtClean="0"/>
              <a:t>, R. y Pérez, N. (2012); </a:t>
            </a:r>
            <a:r>
              <a:rPr lang="en-US" dirty="0" err="1" smtClean="0"/>
              <a:t>Fernández-Berrocal</a:t>
            </a:r>
            <a:r>
              <a:rPr lang="en-US" dirty="0" smtClean="0"/>
              <a:t>,  P. y col. (2017); </a:t>
            </a:r>
            <a:r>
              <a:rPr lang="en-US" dirty="0" err="1" smtClean="0"/>
              <a:t>Ivecik</a:t>
            </a:r>
            <a:r>
              <a:rPr lang="en-US" dirty="0" smtClean="0"/>
              <a:t>, Z. y Eggers, C. (2021); </a:t>
            </a:r>
          </a:p>
          <a:p>
            <a:r>
              <a:rPr lang="en-US" dirty="0" err="1" smtClean="0"/>
              <a:t>Mamani</a:t>
            </a:r>
            <a:r>
              <a:rPr lang="en-US" dirty="0" smtClean="0"/>
              <a:t> O, y col. (2018); Marquez-Cervantes, M. y Gaeta-González, M. (2017); </a:t>
            </a:r>
            <a:r>
              <a:rPr lang="en-US" dirty="0" err="1" smtClean="0"/>
              <a:t>Soler</a:t>
            </a:r>
            <a:r>
              <a:rPr lang="en-US" dirty="0" smtClean="0"/>
              <a:t>, J. y col. (2016). </a:t>
            </a:r>
            <a:endParaRPr lang="en-US" dirty="0"/>
          </a:p>
        </p:txBody>
      </p:sp>
      <p:sp>
        <p:nvSpPr>
          <p:cNvPr id="24" name="Rectángulo 23"/>
          <p:cNvSpPr/>
          <p:nvPr/>
        </p:nvSpPr>
        <p:spPr>
          <a:xfrm>
            <a:off x="503780" y="3829865"/>
            <a:ext cx="1227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Resultados</a:t>
            </a:r>
            <a:endParaRPr lang="en-US" b="1" dirty="0"/>
          </a:p>
        </p:txBody>
      </p:sp>
      <p:sp>
        <p:nvSpPr>
          <p:cNvPr id="25" name="Rectángulo 24"/>
          <p:cNvSpPr/>
          <p:nvPr/>
        </p:nvSpPr>
        <p:spPr>
          <a:xfrm>
            <a:off x="185736" y="5640476"/>
            <a:ext cx="1430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Conclusiones</a:t>
            </a:r>
            <a:endParaRPr lang="en-US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50042" y="6294180"/>
            <a:ext cx="1209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/>
              <a:t>Referncias</a:t>
            </a:r>
            <a:r>
              <a:rPr lang="es-ES" dirty="0" smtClean="0"/>
              <a:t> </a:t>
            </a:r>
            <a:endParaRPr lang="en-US" dirty="0"/>
          </a:p>
        </p:txBody>
      </p:sp>
      <p:sp>
        <p:nvSpPr>
          <p:cNvPr id="27" name="Rectángulo 26"/>
          <p:cNvSpPr/>
          <p:nvPr/>
        </p:nvSpPr>
        <p:spPr>
          <a:xfrm>
            <a:off x="160732" y="4085026"/>
            <a:ext cx="33048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 smtClean="0"/>
              <a:t>Ejemplo de actividades por niveles de enseñanza. </a:t>
            </a:r>
            <a:endParaRPr lang="en-US" sz="1200" dirty="0"/>
          </a:p>
        </p:txBody>
      </p:sp>
      <p:graphicFrame>
        <p:nvGraphicFramePr>
          <p:cNvPr id="28" name="Tabla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35848"/>
              </p:ext>
            </p:extLst>
          </p:nvPr>
        </p:nvGraphicFramePr>
        <p:xfrm>
          <a:off x="185736" y="4489061"/>
          <a:ext cx="10120919" cy="1264203"/>
        </p:xfrm>
        <a:graphic>
          <a:graphicData uri="http://schemas.openxmlformats.org/drawingml/2006/table">
            <a:tbl>
              <a:tblPr firstRow="1" firstCol="1" bandRow="1"/>
              <a:tblGrid>
                <a:gridCol w="2125728">
                  <a:extLst>
                    <a:ext uri="{9D8B030D-6E8A-4147-A177-3AD203B41FA5}">
                      <a16:colId xmlns:a16="http://schemas.microsoft.com/office/drawing/2014/main" val="597232791"/>
                    </a:ext>
                  </a:extLst>
                </a:gridCol>
                <a:gridCol w="3775369">
                  <a:extLst>
                    <a:ext uri="{9D8B030D-6E8A-4147-A177-3AD203B41FA5}">
                      <a16:colId xmlns:a16="http://schemas.microsoft.com/office/drawing/2014/main" val="1804830306"/>
                    </a:ext>
                  </a:extLst>
                </a:gridCol>
                <a:gridCol w="4219822">
                  <a:extLst>
                    <a:ext uri="{9D8B030D-6E8A-4147-A177-3AD203B41FA5}">
                      <a16:colId xmlns:a16="http://schemas.microsoft.com/office/drawing/2014/main" val="1081557891"/>
                    </a:ext>
                  </a:extLst>
                </a:gridCol>
              </a:tblGrid>
              <a:tr h="31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Primaria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¨Adivina las emociones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¨ identificación y expresión  emocional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¨El protagonista del día¨::</a:t>
                      </a:r>
                      <a:r>
                        <a:rPr lang="es-ES" sz="12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Autoconfianza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851863"/>
                  </a:ext>
                </a:extLst>
              </a:tr>
              <a:tr h="2095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Secundaria básica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¨Me pongo en tu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lugar¨:</a:t>
                      </a:r>
                      <a:r>
                        <a:rPr lang="es-ES" sz="12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Empatía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¨Dar una noticia¨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ES" sz="12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Relación interpersonal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74999"/>
                  </a:ext>
                </a:extLst>
              </a:tr>
              <a:tr h="688856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Ciencias de la Salud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Dramatizaciones: intercambio de roles de ¨médico¨ y ¨paciente¨,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ES" sz="12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Empatía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Ejercicio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:¨ </a:t>
                      </a: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¿Qué siento, qué pienso qué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hago¨   </a:t>
                      </a:r>
                      <a:r>
                        <a:rPr lang="es-E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movilizar </a:t>
                      </a: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estrategias para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mejoramiento de  resultados  </a:t>
                      </a:r>
                      <a:r>
                        <a:rPr lang="es-ES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47" marR="49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463258"/>
                  </a:ext>
                </a:extLst>
              </a:tr>
            </a:tbl>
          </a:graphicData>
        </a:graphic>
      </p:graphicFrame>
      <p:sp>
        <p:nvSpPr>
          <p:cNvPr id="29" name="Rectángulo 28"/>
          <p:cNvSpPr/>
          <p:nvPr/>
        </p:nvSpPr>
        <p:spPr>
          <a:xfrm>
            <a:off x="4634015" y="2821973"/>
            <a:ext cx="2562268" cy="685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  I</a:t>
            </a:r>
            <a:r>
              <a:rPr lang="es-E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nclusión de acciones de educación emocional en distintos niveles del sistema educativo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45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370</Words>
  <Application>Microsoft Office PowerPoint</Application>
  <PresentationFormat>Panorámica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UH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Zoe</dc:creator>
  <cp:lastModifiedBy>Zoe</cp:lastModifiedBy>
  <cp:revision>13</cp:revision>
  <dcterms:created xsi:type="dcterms:W3CDTF">2021-09-21T02:36:15Z</dcterms:created>
  <dcterms:modified xsi:type="dcterms:W3CDTF">2021-09-21T05:51:39Z</dcterms:modified>
</cp:coreProperties>
</file>