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1" r:id="rId25"/>
    <p:sldId id="279" r:id="rId26"/>
    <p:sldId id="280" r:id="rId27"/>
    <p:sldId id="282" r:id="rId28"/>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US"/>
          </a:p>
        </p:txBody>
      </p:sp>
      <p:sp>
        <p:nvSpPr>
          <p:cNvPr id="4" name="Marcador de fecha 3"/>
          <p:cNvSpPr>
            <a:spLocks noGrp="1"/>
          </p:cNvSpPr>
          <p:nvPr>
            <p:ph type="dt" sz="half" idx="10"/>
          </p:nvPr>
        </p:nvSpPr>
        <p:spPr/>
        <p:txBody>
          <a:bodyPr/>
          <a:lstStyle/>
          <a:p>
            <a:fld id="{4563E931-10B1-4604-A9A4-1C999F8450A9}" type="datetimeFigureOut">
              <a:rPr lang="es-US" smtClean="0"/>
              <a:t>11/19/2021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1418B622-534A-49B7-8C45-9A46B65E8159}" type="slidenum">
              <a:rPr lang="es-US" smtClean="0"/>
              <a:t>‹Nº›</a:t>
            </a:fld>
            <a:endParaRPr lang="es-US"/>
          </a:p>
        </p:txBody>
      </p:sp>
    </p:spTree>
    <p:extLst>
      <p:ext uri="{BB962C8B-B14F-4D97-AF65-F5344CB8AC3E}">
        <p14:creationId xmlns:p14="http://schemas.microsoft.com/office/powerpoint/2010/main" val="37391005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p>
            <a:fld id="{4563E931-10B1-4604-A9A4-1C999F8450A9}" type="datetimeFigureOut">
              <a:rPr lang="es-US" smtClean="0"/>
              <a:t>11/19/2021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1418B622-534A-49B7-8C45-9A46B65E8159}" type="slidenum">
              <a:rPr lang="es-US" smtClean="0"/>
              <a:t>‹Nº›</a:t>
            </a:fld>
            <a:endParaRPr lang="es-US"/>
          </a:p>
        </p:txBody>
      </p:sp>
    </p:spTree>
    <p:extLst>
      <p:ext uri="{BB962C8B-B14F-4D97-AF65-F5344CB8AC3E}">
        <p14:creationId xmlns:p14="http://schemas.microsoft.com/office/powerpoint/2010/main" val="307958078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p>
            <a:fld id="{4563E931-10B1-4604-A9A4-1C999F8450A9}" type="datetimeFigureOut">
              <a:rPr lang="es-US" smtClean="0"/>
              <a:t>11/19/2021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1418B622-534A-49B7-8C45-9A46B65E8159}" type="slidenum">
              <a:rPr lang="es-US" smtClean="0"/>
              <a:t>‹Nº›</a:t>
            </a:fld>
            <a:endParaRPr lang="es-US"/>
          </a:p>
        </p:txBody>
      </p:sp>
    </p:spTree>
    <p:extLst>
      <p:ext uri="{BB962C8B-B14F-4D97-AF65-F5344CB8AC3E}">
        <p14:creationId xmlns:p14="http://schemas.microsoft.com/office/powerpoint/2010/main" val="13471655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p>
            <a:fld id="{4563E931-10B1-4604-A9A4-1C999F8450A9}" type="datetimeFigureOut">
              <a:rPr lang="es-US" smtClean="0"/>
              <a:t>11/19/2021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1418B622-534A-49B7-8C45-9A46B65E8159}" type="slidenum">
              <a:rPr lang="es-US" smtClean="0"/>
              <a:t>‹Nº›</a:t>
            </a:fld>
            <a:endParaRPr lang="es-US"/>
          </a:p>
        </p:txBody>
      </p:sp>
    </p:spTree>
    <p:extLst>
      <p:ext uri="{BB962C8B-B14F-4D97-AF65-F5344CB8AC3E}">
        <p14:creationId xmlns:p14="http://schemas.microsoft.com/office/powerpoint/2010/main" val="37191083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563E931-10B1-4604-A9A4-1C999F8450A9}" type="datetimeFigureOut">
              <a:rPr lang="es-US" smtClean="0"/>
              <a:t>11/19/2021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1418B622-534A-49B7-8C45-9A46B65E8159}" type="slidenum">
              <a:rPr lang="es-US" smtClean="0"/>
              <a:t>‹Nº›</a:t>
            </a:fld>
            <a:endParaRPr lang="es-US"/>
          </a:p>
        </p:txBody>
      </p:sp>
    </p:spTree>
    <p:extLst>
      <p:ext uri="{BB962C8B-B14F-4D97-AF65-F5344CB8AC3E}">
        <p14:creationId xmlns:p14="http://schemas.microsoft.com/office/powerpoint/2010/main" val="181258628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fecha 4"/>
          <p:cNvSpPr>
            <a:spLocks noGrp="1"/>
          </p:cNvSpPr>
          <p:nvPr>
            <p:ph type="dt" sz="half" idx="10"/>
          </p:nvPr>
        </p:nvSpPr>
        <p:spPr/>
        <p:txBody>
          <a:bodyPr/>
          <a:lstStyle/>
          <a:p>
            <a:fld id="{4563E931-10B1-4604-A9A4-1C999F8450A9}" type="datetimeFigureOut">
              <a:rPr lang="es-US" smtClean="0"/>
              <a:t>11/19/2021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1418B622-534A-49B7-8C45-9A46B65E8159}" type="slidenum">
              <a:rPr lang="es-US" smtClean="0"/>
              <a:t>‹Nº›</a:t>
            </a:fld>
            <a:endParaRPr lang="es-US"/>
          </a:p>
        </p:txBody>
      </p:sp>
    </p:spTree>
    <p:extLst>
      <p:ext uri="{BB962C8B-B14F-4D97-AF65-F5344CB8AC3E}">
        <p14:creationId xmlns:p14="http://schemas.microsoft.com/office/powerpoint/2010/main" val="1561296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Marcador de fecha 6"/>
          <p:cNvSpPr>
            <a:spLocks noGrp="1"/>
          </p:cNvSpPr>
          <p:nvPr>
            <p:ph type="dt" sz="half" idx="10"/>
          </p:nvPr>
        </p:nvSpPr>
        <p:spPr/>
        <p:txBody>
          <a:bodyPr/>
          <a:lstStyle/>
          <a:p>
            <a:fld id="{4563E931-10B1-4604-A9A4-1C999F8450A9}" type="datetimeFigureOut">
              <a:rPr lang="es-US" smtClean="0"/>
              <a:t>11/19/2021</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1418B622-534A-49B7-8C45-9A46B65E8159}" type="slidenum">
              <a:rPr lang="es-US" smtClean="0"/>
              <a:t>‹Nº›</a:t>
            </a:fld>
            <a:endParaRPr lang="es-US"/>
          </a:p>
        </p:txBody>
      </p:sp>
    </p:spTree>
    <p:extLst>
      <p:ext uri="{BB962C8B-B14F-4D97-AF65-F5344CB8AC3E}">
        <p14:creationId xmlns:p14="http://schemas.microsoft.com/office/powerpoint/2010/main" val="303675677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fecha 2"/>
          <p:cNvSpPr>
            <a:spLocks noGrp="1"/>
          </p:cNvSpPr>
          <p:nvPr>
            <p:ph type="dt" sz="half" idx="10"/>
          </p:nvPr>
        </p:nvSpPr>
        <p:spPr/>
        <p:txBody>
          <a:bodyPr/>
          <a:lstStyle/>
          <a:p>
            <a:fld id="{4563E931-10B1-4604-A9A4-1C999F8450A9}" type="datetimeFigureOut">
              <a:rPr lang="es-US" smtClean="0"/>
              <a:t>11/19/2021</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1418B622-534A-49B7-8C45-9A46B65E8159}" type="slidenum">
              <a:rPr lang="es-US" smtClean="0"/>
              <a:t>‹Nº›</a:t>
            </a:fld>
            <a:endParaRPr lang="es-US"/>
          </a:p>
        </p:txBody>
      </p:sp>
    </p:spTree>
    <p:extLst>
      <p:ext uri="{BB962C8B-B14F-4D97-AF65-F5344CB8AC3E}">
        <p14:creationId xmlns:p14="http://schemas.microsoft.com/office/powerpoint/2010/main" val="222812847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563E931-10B1-4604-A9A4-1C999F8450A9}" type="datetimeFigureOut">
              <a:rPr lang="es-US" smtClean="0"/>
              <a:t>11/19/2021</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1418B622-534A-49B7-8C45-9A46B65E8159}" type="slidenum">
              <a:rPr lang="es-US" smtClean="0"/>
              <a:t>‹Nº›</a:t>
            </a:fld>
            <a:endParaRPr lang="es-US"/>
          </a:p>
        </p:txBody>
      </p:sp>
    </p:spTree>
    <p:extLst>
      <p:ext uri="{BB962C8B-B14F-4D97-AF65-F5344CB8AC3E}">
        <p14:creationId xmlns:p14="http://schemas.microsoft.com/office/powerpoint/2010/main" val="176031340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563E931-10B1-4604-A9A4-1C999F8450A9}" type="datetimeFigureOut">
              <a:rPr lang="es-US" smtClean="0"/>
              <a:t>11/19/2021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1418B622-534A-49B7-8C45-9A46B65E8159}" type="slidenum">
              <a:rPr lang="es-US" smtClean="0"/>
              <a:t>‹Nº›</a:t>
            </a:fld>
            <a:endParaRPr lang="es-US"/>
          </a:p>
        </p:txBody>
      </p:sp>
    </p:spTree>
    <p:extLst>
      <p:ext uri="{BB962C8B-B14F-4D97-AF65-F5344CB8AC3E}">
        <p14:creationId xmlns:p14="http://schemas.microsoft.com/office/powerpoint/2010/main" val="306462975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563E931-10B1-4604-A9A4-1C999F8450A9}" type="datetimeFigureOut">
              <a:rPr lang="es-US" smtClean="0"/>
              <a:t>11/19/2021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1418B622-534A-49B7-8C45-9A46B65E8159}" type="slidenum">
              <a:rPr lang="es-US" smtClean="0"/>
              <a:t>‹Nº›</a:t>
            </a:fld>
            <a:endParaRPr lang="es-US"/>
          </a:p>
        </p:txBody>
      </p:sp>
    </p:spTree>
    <p:extLst>
      <p:ext uri="{BB962C8B-B14F-4D97-AF65-F5344CB8AC3E}">
        <p14:creationId xmlns:p14="http://schemas.microsoft.com/office/powerpoint/2010/main" val="12665845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3E931-10B1-4604-A9A4-1C999F8450A9}" type="datetimeFigureOut">
              <a:rPr lang="es-US" smtClean="0"/>
              <a:t>11/19/2021</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8B622-534A-49B7-8C45-9A46B65E8159}" type="slidenum">
              <a:rPr lang="es-US" smtClean="0"/>
              <a:t>‹Nº›</a:t>
            </a:fld>
            <a:endParaRPr lang="es-US"/>
          </a:p>
        </p:txBody>
      </p:sp>
    </p:spTree>
    <p:extLst>
      <p:ext uri="{BB962C8B-B14F-4D97-AF65-F5344CB8AC3E}">
        <p14:creationId xmlns:p14="http://schemas.microsoft.com/office/powerpoint/2010/main" val="4093882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24000" y="283335"/>
            <a:ext cx="9144000" cy="3806177"/>
          </a:xfrm>
        </p:spPr>
        <p:txBody>
          <a:bodyPr>
            <a:normAutofit fontScale="90000"/>
          </a:bodyPr>
          <a:lstStyle/>
          <a:p>
            <a:r>
              <a:rPr kumimoji="0" lang="es-US" sz="4000" b="1" i="0" u="sng"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Análisis </a:t>
            </a:r>
            <a:r>
              <a:rPr kumimoji="0" lang="es-US" sz="4000" b="1" i="0" u="sng" strike="noStrike" cap="none" normalizeH="0" baseline="0" dirty="0" err="1" smtClean="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quimométrico</a:t>
            </a:r>
            <a:r>
              <a:rPr kumimoji="0" lang="es-US" sz="4000" b="1" i="0" u="sng" strike="noStrike" cap="none" normalizeH="0" baseline="0" dirty="0" smtClean="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del elementos traza en dientes de aborígenes como evidencia de fuentes alimentarias</a:t>
            </a:r>
            <a:r>
              <a:rPr kumimoji="0" lang="es-US" sz="4000" b="1" i="0"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US" b="0" i="0" u="none" strike="noStrike" cap="none" normalizeH="0" baseline="0" dirty="0" smtClean="0">
                <a:ln>
                  <a:noFill/>
                </a:ln>
                <a:solidFill>
                  <a:schemeClr val="tx1"/>
                </a:solidFill>
                <a:effectLst/>
              </a:rPr>
              <a:t/>
            </a:r>
            <a:br>
              <a:rPr kumimoji="0" lang="es-US" b="0" i="0" u="none" strike="noStrike" cap="none" normalizeH="0" baseline="0" dirty="0" smtClean="0">
                <a:ln>
                  <a:noFill/>
                </a:ln>
                <a:solidFill>
                  <a:schemeClr val="tx1"/>
                </a:solidFill>
                <a:effectLst/>
              </a:rPr>
            </a:br>
            <a:r>
              <a:rPr kumimoji="0" lang="es-US" sz="2800" b="0" i="0" u="none" strike="noStrike" cap="none" normalizeH="0" baseline="0" dirty="0" smtClean="0">
                <a:ln>
                  <a:noFill/>
                </a:ln>
                <a:solidFill>
                  <a:schemeClr val="tx1"/>
                </a:solidFill>
                <a:effectLst/>
              </a:rPr>
              <a:t/>
            </a:r>
            <a:br>
              <a:rPr kumimoji="0" lang="es-US" sz="2800" b="0" i="0" u="none" strike="noStrike" cap="none" normalizeH="0" baseline="0" dirty="0" smtClean="0">
                <a:ln>
                  <a:noFill/>
                </a:ln>
                <a:solidFill>
                  <a:schemeClr val="tx1"/>
                </a:solidFill>
                <a:effectLst/>
              </a:rPr>
            </a:br>
            <a:r>
              <a:rPr kumimoji="0" lang="en-US" sz="2200" b="0" i="1" u="sng"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Determination of trace element profile in human tooth as evidence of food sources in aborigines in the north–central region of Cuba</a:t>
            </a:r>
            <a:r>
              <a:rPr kumimoji="0" lang="en-US" sz="2200" b="0" i="1"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t>
            </a:r>
            <a:r>
              <a:rPr kumimoji="0" lang="en-US" sz="2200" b="0" i="1" u="sng"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kumimoji="0" lang="en-US" sz="8800" b="0" i="0" u="none" strike="noStrike" cap="none" normalizeH="0" baseline="0" dirty="0" smtClean="0">
                <a:ln>
                  <a:noFill/>
                </a:ln>
                <a:solidFill>
                  <a:schemeClr val="tx1"/>
                </a:solidFill>
                <a:effectLst/>
                <a:latin typeface="Arial" panose="020B0604020202020204" pitchFamily="34" charset="0"/>
              </a:rPr>
              <a:t/>
            </a:r>
            <a:br>
              <a:rPr kumimoji="0" lang="en-US" sz="8800" b="0" i="0" u="none" strike="noStrike" cap="none" normalizeH="0" baseline="0" dirty="0" smtClean="0">
                <a:ln>
                  <a:noFill/>
                </a:ln>
                <a:solidFill>
                  <a:schemeClr val="tx1"/>
                </a:solidFill>
                <a:effectLst/>
                <a:latin typeface="Arial" panose="020B0604020202020204" pitchFamily="34" charset="0"/>
              </a:rPr>
            </a:br>
            <a:endParaRPr lang="es-US" dirty="0"/>
          </a:p>
        </p:txBody>
      </p:sp>
      <p:sp>
        <p:nvSpPr>
          <p:cNvPr id="5" name="Subtítulo 4"/>
          <p:cNvSpPr>
            <a:spLocks noGrp="1"/>
          </p:cNvSpPr>
          <p:nvPr>
            <p:ph type="subTitle" idx="1"/>
          </p:nvPr>
        </p:nvSpPr>
        <p:spPr>
          <a:xfrm>
            <a:off x="1524000" y="4224270"/>
            <a:ext cx="9144000" cy="2150772"/>
          </a:xfrm>
        </p:spPr>
        <p:txBody>
          <a:bodyPr/>
          <a:lstStyle/>
          <a:p>
            <a:r>
              <a:rPr lang="es-US" dirty="0">
                <a:solidFill>
                  <a:srgbClr val="0070C0"/>
                </a:solidFill>
                <a:effectLst>
                  <a:outerShdw blurRad="38100" dist="38100" dir="2700000" algn="tl">
                    <a:srgbClr val="000000">
                      <a:alpha val="43137"/>
                    </a:srgbClr>
                  </a:outerShdw>
                </a:effectLst>
              </a:rPr>
              <a:t>Jorge Basilio de la Torre </a:t>
            </a:r>
            <a:r>
              <a:rPr lang="es-US" dirty="0" smtClean="0">
                <a:solidFill>
                  <a:srgbClr val="0070C0"/>
                </a:solidFill>
                <a:effectLst>
                  <a:outerShdw blurRad="38100" dist="38100" dir="2700000" algn="tl">
                    <a:srgbClr val="000000">
                      <a:alpha val="43137"/>
                    </a:srgbClr>
                  </a:outerShdw>
                </a:effectLst>
              </a:rPr>
              <a:t>López, </a:t>
            </a:r>
            <a:r>
              <a:rPr lang="es-US" dirty="0">
                <a:solidFill>
                  <a:srgbClr val="0070C0"/>
                </a:solidFill>
                <a:effectLst>
                  <a:outerShdw blurRad="38100" dist="38100" dir="2700000" algn="tl">
                    <a:srgbClr val="000000">
                      <a:alpha val="43137"/>
                    </a:srgbClr>
                  </a:outerShdw>
                </a:effectLst>
              </a:rPr>
              <a:t>Rolando </a:t>
            </a:r>
            <a:r>
              <a:rPr lang="es-US" dirty="0" err="1">
                <a:solidFill>
                  <a:srgbClr val="0070C0"/>
                </a:solidFill>
                <a:effectLst>
                  <a:outerShdw blurRad="38100" dist="38100" dir="2700000" algn="tl">
                    <a:srgbClr val="000000">
                      <a:alpha val="43137"/>
                    </a:srgbClr>
                  </a:outerShdw>
                </a:effectLst>
              </a:rPr>
              <a:t>Saladrigas</a:t>
            </a:r>
            <a:r>
              <a:rPr lang="es-US" dirty="0">
                <a:solidFill>
                  <a:srgbClr val="0070C0"/>
                </a:solidFill>
                <a:effectLst>
                  <a:outerShdw blurRad="38100" dist="38100" dir="2700000" algn="tl">
                    <a:srgbClr val="000000">
                      <a:alpha val="43137"/>
                    </a:srgbClr>
                  </a:outerShdw>
                </a:effectLst>
              </a:rPr>
              <a:t> </a:t>
            </a:r>
            <a:r>
              <a:rPr lang="es-US" dirty="0" smtClean="0">
                <a:solidFill>
                  <a:srgbClr val="0070C0"/>
                </a:solidFill>
                <a:effectLst>
                  <a:outerShdw blurRad="38100" dist="38100" dir="2700000" algn="tl">
                    <a:srgbClr val="000000">
                      <a:alpha val="43137"/>
                    </a:srgbClr>
                  </a:outerShdw>
                </a:effectLst>
              </a:rPr>
              <a:t>Vega, </a:t>
            </a:r>
            <a:r>
              <a:rPr lang="es-US" dirty="0" err="1">
                <a:solidFill>
                  <a:srgbClr val="0070C0"/>
                </a:solidFill>
                <a:effectLst>
                  <a:outerShdw blurRad="38100" dist="38100" dir="2700000" algn="tl">
                    <a:srgbClr val="000000">
                      <a:alpha val="43137"/>
                    </a:srgbClr>
                  </a:outerShdw>
                </a:effectLst>
              </a:rPr>
              <a:t>Yeniset</a:t>
            </a:r>
            <a:r>
              <a:rPr lang="es-US" dirty="0">
                <a:solidFill>
                  <a:srgbClr val="0070C0"/>
                </a:solidFill>
                <a:effectLst>
                  <a:outerShdw blurRad="38100" dist="38100" dir="2700000" algn="tl">
                    <a:srgbClr val="000000">
                      <a:alpha val="43137"/>
                    </a:srgbClr>
                  </a:outerShdw>
                </a:effectLst>
              </a:rPr>
              <a:t> Rodríguez </a:t>
            </a:r>
            <a:r>
              <a:rPr lang="es-US" dirty="0" err="1" smtClean="0">
                <a:solidFill>
                  <a:srgbClr val="0070C0"/>
                </a:solidFill>
                <a:effectLst>
                  <a:outerShdw blurRad="38100" dist="38100" dir="2700000" algn="tl">
                    <a:srgbClr val="000000">
                      <a:alpha val="43137"/>
                    </a:srgbClr>
                  </a:outerShdw>
                </a:effectLst>
              </a:rPr>
              <a:t>Rodríguez</a:t>
            </a:r>
            <a:r>
              <a:rPr lang="es-US" dirty="0" smtClean="0">
                <a:solidFill>
                  <a:srgbClr val="0070C0"/>
                </a:solidFill>
                <a:effectLst>
                  <a:outerShdw blurRad="38100" dist="38100" dir="2700000" algn="tl">
                    <a:srgbClr val="000000">
                      <a:alpha val="43137"/>
                    </a:srgbClr>
                  </a:outerShdw>
                </a:effectLst>
              </a:rPr>
              <a:t>, </a:t>
            </a:r>
            <a:r>
              <a:rPr lang="es-US" dirty="0">
                <a:solidFill>
                  <a:srgbClr val="0070C0"/>
                </a:solidFill>
                <a:effectLst>
                  <a:outerShdw blurRad="38100" dist="38100" dir="2700000" algn="tl">
                    <a:srgbClr val="000000">
                      <a:alpha val="43137"/>
                    </a:srgbClr>
                  </a:outerShdw>
                </a:effectLst>
              </a:rPr>
              <a:t>José Eusebio Chirino </a:t>
            </a:r>
            <a:r>
              <a:rPr lang="es-US" dirty="0" smtClean="0">
                <a:solidFill>
                  <a:srgbClr val="0070C0"/>
                </a:solidFill>
                <a:effectLst>
                  <a:outerShdw blurRad="38100" dist="38100" dir="2700000" algn="tl">
                    <a:srgbClr val="000000">
                      <a:alpha val="43137"/>
                    </a:srgbClr>
                  </a:outerShdw>
                </a:effectLst>
              </a:rPr>
              <a:t>Camacho, </a:t>
            </a:r>
            <a:r>
              <a:rPr lang="es-US" dirty="0">
                <a:solidFill>
                  <a:srgbClr val="0070C0"/>
                </a:solidFill>
                <a:effectLst>
                  <a:outerShdw blurRad="38100" dist="38100" dir="2700000" algn="tl">
                    <a:srgbClr val="000000">
                      <a:alpha val="43137"/>
                    </a:srgbClr>
                  </a:outerShdw>
                </a:effectLst>
              </a:rPr>
              <a:t>Lorenzo Morales </a:t>
            </a:r>
            <a:r>
              <a:rPr lang="es-US" dirty="0" smtClean="0">
                <a:solidFill>
                  <a:srgbClr val="0070C0"/>
                </a:solidFill>
                <a:effectLst>
                  <a:outerShdw blurRad="38100" dist="38100" dir="2700000" algn="tl">
                    <a:srgbClr val="000000">
                      <a:alpha val="43137"/>
                    </a:srgbClr>
                  </a:outerShdw>
                </a:effectLst>
              </a:rPr>
              <a:t>Santos, </a:t>
            </a:r>
            <a:r>
              <a:rPr lang="es-US" dirty="0">
                <a:solidFill>
                  <a:srgbClr val="0070C0"/>
                </a:solidFill>
                <a:effectLst>
                  <a:outerShdw blurRad="38100" dist="38100" dir="2700000" algn="tl">
                    <a:srgbClr val="000000">
                      <a:alpha val="43137"/>
                    </a:srgbClr>
                  </a:outerShdw>
                </a:effectLst>
              </a:rPr>
              <a:t>Pedro César </a:t>
            </a:r>
            <a:r>
              <a:rPr lang="es-US" dirty="0" smtClean="0">
                <a:solidFill>
                  <a:srgbClr val="0070C0"/>
                </a:solidFill>
                <a:effectLst>
                  <a:outerShdw blurRad="38100" dist="38100" dir="2700000" algn="tl">
                    <a:srgbClr val="000000">
                      <a:alpha val="43137"/>
                    </a:srgbClr>
                  </a:outerShdw>
                </a:effectLst>
              </a:rPr>
              <a:t>Quero–Jiménez</a:t>
            </a:r>
            <a:endParaRPr lang="es-US"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0344735"/>
      </p:ext>
    </p:extLst>
  </p:cSld>
  <p:clrMapOvr>
    <a:masterClrMapping/>
  </p:clrMapOvr>
  <p:transition spd="slow" advTm="11667">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8788" y="0"/>
            <a:ext cx="4314423" cy="549275"/>
          </a:xfrm>
        </p:spPr>
        <p:txBody>
          <a:bodyPr>
            <a:normAutofit fontScale="90000"/>
          </a:bodyPr>
          <a:lstStyle/>
          <a:p>
            <a:pPr algn="r">
              <a:lnSpc>
                <a:spcPct val="100000"/>
              </a:lnSpc>
            </a:pPr>
            <a:r>
              <a:rPr lang="es-US" sz="3200" b="1" dirty="0">
                <a:solidFill>
                  <a:srgbClr val="FF0000"/>
                </a:solidFill>
                <a:effectLst>
                  <a:outerShdw blurRad="38100" dist="38100" dir="2700000" algn="tl">
                    <a:srgbClr val="000000">
                      <a:alpha val="43137"/>
                    </a:srgbClr>
                  </a:outerShdw>
                </a:effectLst>
              </a:rPr>
              <a:t>Relaciones entre </a:t>
            </a:r>
            <a:r>
              <a:rPr lang="es-US" sz="3200" b="1" dirty="0" smtClean="0">
                <a:solidFill>
                  <a:srgbClr val="FF0000"/>
                </a:solidFill>
                <a:effectLst>
                  <a:outerShdw blurRad="38100" dist="38100" dir="2700000" algn="tl">
                    <a:srgbClr val="000000">
                      <a:alpha val="43137"/>
                    </a:srgbClr>
                  </a:outerShdw>
                </a:effectLst>
              </a:rPr>
              <a:t>elementos</a:t>
            </a:r>
            <a:endParaRPr lang="es-US" dirty="0"/>
          </a:p>
        </p:txBody>
      </p:sp>
      <p:sp>
        <p:nvSpPr>
          <p:cNvPr id="3" name="Marcador de contenido 2"/>
          <p:cNvSpPr>
            <a:spLocks noGrp="1"/>
          </p:cNvSpPr>
          <p:nvPr>
            <p:ph idx="1"/>
          </p:nvPr>
        </p:nvSpPr>
        <p:spPr>
          <a:xfrm>
            <a:off x="218941" y="549275"/>
            <a:ext cx="11616744" cy="5627688"/>
          </a:xfrm>
        </p:spPr>
        <p:txBody>
          <a:bodyPr>
            <a:normAutofit lnSpcReduction="10000"/>
          </a:bodyPr>
          <a:lstStyle/>
          <a:p>
            <a:pPr marL="0" indent="0" algn="just">
              <a:lnSpc>
                <a:spcPct val="150000"/>
              </a:lnSpc>
              <a:buNone/>
            </a:pPr>
            <a:r>
              <a:rPr lang="es-US" sz="2400" b="1" u="sng" dirty="0" smtClean="0">
                <a:effectLst>
                  <a:outerShdw blurRad="38100" dist="38100" dir="2700000" algn="tl">
                    <a:srgbClr val="000000">
                      <a:alpha val="43137"/>
                    </a:srgbClr>
                  </a:outerShdw>
                </a:effectLst>
              </a:rPr>
              <a:t>Relación </a:t>
            </a:r>
            <a:r>
              <a:rPr lang="es-US" sz="2400" b="1" u="sng" dirty="0">
                <a:effectLst>
                  <a:outerShdw blurRad="38100" dist="38100" dir="2700000" algn="tl">
                    <a:srgbClr val="000000">
                      <a:alpha val="43137"/>
                    </a:srgbClr>
                  </a:outerShdw>
                </a:effectLst>
              </a:rPr>
              <a:t>Zn / </a:t>
            </a:r>
            <a:r>
              <a:rPr lang="es-US" sz="2400" b="1" u="sng" dirty="0" smtClean="0">
                <a:effectLst>
                  <a:outerShdw blurRad="38100" dist="38100" dir="2700000" algn="tl">
                    <a:srgbClr val="000000">
                      <a:alpha val="43137"/>
                    </a:srgbClr>
                  </a:outerShdw>
                </a:effectLst>
              </a:rPr>
              <a:t>Cu </a:t>
            </a:r>
            <a:r>
              <a:rPr lang="es-US" sz="2400" b="1" dirty="0" smtClean="0">
                <a:effectLst>
                  <a:outerShdw blurRad="38100" dist="38100" dir="2700000" algn="tl">
                    <a:srgbClr val="000000">
                      <a:alpha val="43137"/>
                    </a:srgbClr>
                  </a:outerShdw>
                </a:effectLst>
              </a:rPr>
              <a:t>: </a:t>
            </a:r>
            <a:r>
              <a:rPr lang="es-US" sz="2400" dirty="0" smtClean="0"/>
              <a:t>Se utiliza como </a:t>
            </a:r>
            <a:r>
              <a:rPr lang="es-US" sz="2400" dirty="0"/>
              <a:t>patrón fundamental de la dieta </a:t>
            </a:r>
            <a:r>
              <a:rPr lang="es-US" sz="2400" dirty="0" smtClean="0"/>
              <a:t>cárnica.</a:t>
            </a:r>
          </a:p>
          <a:p>
            <a:pPr marL="0" indent="0" algn="just">
              <a:lnSpc>
                <a:spcPct val="150000"/>
              </a:lnSpc>
              <a:buNone/>
            </a:pPr>
            <a:r>
              <a:rPr lang="es-US" sz="2400" dirty="0">
                <a:solidFill>
                  <a:srgbClr val="FF0000"/>
                </a:solidFill>
              </a:rPr>
              <a:t>Solapa de Los Muertos </a:t>
            </a:r>
            <a:r>
              <a:rPr lang="es-US" sz="2400" dirty="0"/>
              <a:t>y cueva </a:t>
            </a:r>
            <a:r>
              <a:rPr lang="es-US" sz="2400" dirty="0">
                <a:solidFill>
                  <a:srgbClr val="FF0000"/>
                </a:solidFill>
              </a:rPr>
              <a:t>La Necrópolis</a:t>
            </a:r>
            <a:r>
              <a:rPr lang="es-US" sz="2400" dirty="0"/>
              <a:t>, su forma de alimentación era más específica, porque son lugares del interior donde la comida se obtenía principalmente de la caza de animales y la recolección de frutas y </a:t>
            </a:r>
            <a:r>
              <a:rPr lang="es-US" sz="2400" dirty="0" smtClean="0"/>
              <a:t>verduras.</a:t>
            </a:r>
          </a:p>
          <a:p>
            <a:pPr marL="0" indent="0" algn="just">
              <a:lnSpc>
                <a:spcPct val="150000"/>
              </a:lnSpc>
              <a:buNone/>
            </a:pPr>
            <a:r>
              <a:rPr lang="es-US" sz="2400" dirty="0" smtClean="0"/>
              <a:t>Los </a:t>
            </a:r>
            <a:r>
              <a:rPr lang="es-US" sz="2400" dirty="0"/>
              <a:t>desafíos de fauna encontrados y clasificados en </a:t>
            </a:r>
            <a:r>
              <a:rPr lang="es-US" sz="2400" dirty="0" smtClean="0"/>
              <a:t>los sitios </a:t>
            </a:r>
            <a:r>
              <a:rPr lang="es-US" sz="2400" dirty="0"/>
              <a:t>de estudio, correspondientes a varias especies de </a:t>
            </a:r>
            <a:r>
              <a:rPr lang="es-US" sz="2400" dirty="0" smtClean="0"/>
              <a:t>jutías principalmente la </a:t>
            </a:r>
            <a:r>
              <a:rPr lang="es-US" sz="2400" dirty="0"/>
              <a:t>caza de estos roedores constituyó, muy posiblemente, la actividad de subsistencia que favorece las proteínas. Se determinó que las actividades económicas de la comunidad que los habitaba eran principalmente la caza, la recolección y la pesca. De ello se desprende que se trataba, esencialmente, de un </a:t>
            </a:r>
            <a:r>
              <a:rPr lang="es-US" sz="2400" b="1" dirty="0"/>
              <a:t>grupo de cazadores-pescadores-recolectores.</a:t>
            </a:r>
            <a:endParaRPr lang="es-US" sz="2400" dirty="0"/>
          </a:p>
          <a:p>
            <a:pPr marL="0" indent="0" algn="just">
              <a:lnSpc>
                <a:spcPct val="150000"/>
              </a:lnSpc>
              <a:buNone/>
            </a:pPr>
            <a:endParaRPr lang="es-US"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93148773"/>
      </p:ext>
    </p:extLst>
  </p:cSld>
  <p:clrMapOvr>
    <a:masterClrMapping/>
  </p:clrMapOvr>
  <p:transition spd="slow" advTm="12953">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8788" y="0"/>
            <a:ext cx="4314423" cy="549275"/>
          </a:xfrm>
        </p:spPr>
        <p:txBody>
          <a:bodyPr>
            <a:normAutofit fontScale="90000"/>
          </a:bodyPr>
          <a:lstStyle/>
          <a:p>
            <a:pPr algn="r">
              <a:lnSpc>
                <a:spcPct val="100000"/>
              </a:lnSpc>
            </a:pPr>
            <a:r>
              <a:rPr lang="es-US" sz="3200" b="1" dirty="0">
                <a:solidFill>
                  <a:srgbClr val="FF0000"/>
                </a:solidFill>
                <a:effectLst>
                  <a:outerShdw blurRad="38100" dist="38100" dir="2700000" algn="tl">
                    <a:srgbClr val="000000">
                      <a:alpha val="43137"/>
                    </a:srgbClr>
                  </a:outerShdw>
                </a:effectLst>
              </a:rPr>
              <a:t>Relaciones entre </a:t>
            </a:r>
            <a:r>
              <a:rPr lang="es-US" sz="3200" b="1" dirty="0" smtClean="0">
                <a:solidFill>
                  <a:srgbClr val="FF0000"/>
                </a:solidFill>
                <a:effectLst>
                  <a:outerShdw blurRad="38100" dist="38100" dir="2700000" algn="tl">
                    <a:srgbClr val="000000">
                      <a:alpha val="43137"/>
                    </a:srgbClr>
                  </a:outerShdw>
                </a:effectLst>
              </a:rPr>
              <a:t>elementos</a:t>
            </a:r>
            <a:endParaRPr lang="es-US" dirty="0"/>
          </a:p>
        </p:txBody>
      </p:sp>
      <p:sp>
        <p:nvSpPr>
          <p:cNvPr id="3" name="Marcador de contenido 2"/>
          <p:cNvSpPr>
            <a:spLocks noGrp="1"/>
          </p:cNvSpPr>
          <p:nvPr>
            <p:ph idx="1"/>
          </p:nvPr>
        </p:nvSpPr>
        <p:spPr>
          <a:xfrm>
            <a:off x="218941" y="549275"/>
            <a:ext cx="11616744" cy="5627688"/>
          </a:xfrm>
        </p:spPr>
        <p:txBody>
          <a:bodyPr>
            <a:normAutofit/>
          </a:bodyPr>
          <a:lstStyle/>
          <a:p>
            <a:pPr marL="0" indent="0" algn="just">
              <a:lnSpc>
                <a:spcPct val="150000"/>
              </a:lnSpc>
              <a:buNone/>
            </a:pPr>
            <a:r>
              <a:rPr lang="es-US" sz="2400" b="1" u="sng" dirty="0" smtClean="0">
                <a:effectLst>
                  <a:outerShdw blurRad="38100" dist="38100" dir="2700000" algn="tl">
                    <a:srgbClr val="000000">
                      <a:alpha val="43137"/>
                    </a:srgbClr>
                  </a:outerShdw>
                </a:effectLst>
              </a:rPr>
              <a:t>Relación </a:t>
            </a:r>
            <a:r>
              <a:rPr lang="es-US" sz="2400" b="1" u="sng" dirty="0">
                <a:effectLst>
                  <a:outerShdw blurRad="38100" dist="38100" dir="2700000" algn="tl">
                    <a:srgbClr val="000000">
                      <a:alpha val="43137"/>
                    </a:srgbClr>
                  </a:outerShdw>
                </a:effectLst>
              </a:rPr>
              <a:t>Zn / </a:t>
            </a:r>
            <a:r>
              <a:rPr lang="es-US" sz="2400" b="1" u="sng" dirty="0" smtClean="0">
                <a:effectLst>
                  <a:outerShdw blurRad="38100" dist="38100" dir="2700000" algn="tl">
                    <a:srgbClr val="000000">
                      <a:alpha val="43137"/>
                    </a:srgbClr>
                  </a:outerShdw>
                </a:effectLst>
              </a:rPr>
              <a:t>Cu</a:t>
            </a:r>
            <a:r>
              <a:rPr lang="es-US" sz="2400" b="1" dirty="0" smtClean="0">
                <a:effectLst>
                  <a:outerShdw blurRad="38100" dist="38100" dir="2700000" algn="tl">
                    <a:srgbClr val="000000">
                      <a:alpha val="43137"/>
                    </a:srgbClr>
                  </a:outerShdw>
                </a:effectLst>
              </a:rPr>
              <a:t> :</a:t>
            </a:r>
            <a:r>
              <a:rPr lang="es-US" sz="2400" dirty="0" smtClean="0"/>
              <a:t> </a:t>
            </a:r>
            <a:r>
              <a:rPr lang="es-US" sz="2400" dirty="0">
                <a:solidFill>
                  <a:srgbClr val="FF0000"/>
                </a:solidFill>
              </a:rPr>
              <a:t>Cueva de Los Cuchillos </a:t>
            </a:r>
            <a:r>
              <a:rPr lang="es-US" sz="2400" dirty="0"/>
              <a:t>en Cayo Salina, ubicado cerca de la costa, la dispersión en el contenido de </a:t>
            </a:r>
            <a:r>
              <a:rPr lang="es-US" sz="2400" b="1" dirty="0"/>
              <a:t>zinc</a:t>
            </a:r>
            <a:r>
              <a:rPr lang="es-US" sz="2400" dirty="0"/>
              <a:t> en las muestras puede deberse a que este sitio fue refugio de olas migratorias de diversas regiones, donde su dieta a lo largo de su trayectoria fue principalmente de animales marinos y otros productos del mar, </a:t>
            </a:r>
            <a:r>
              <a:rPr lang="es-US" sz="2400" dirty="0" smtClean="0"/>
              <a:t>quizás otros </a:t>
            </a:r>
            <a:r>
              <a:rPr lang="es-US" sz="2400" dirty="0"/>
              <a:t>individuos con un patrón de </a:t>
            </a:r>
            <a:r>
              <a:rPr lang="es-US" sz="2400" dirty="0" smtClean="0"/>
              <a:t>a siento </a:t>
            </a:r>
            <a:r>
              <a:rPr lang="es-US" sz="2400" dirty="0"/>
              <a:t>interior en tierra y cierta movilidad en áreas cercanas a la costa.</a:t>
            </a:r>
            <a:endParaRPr lang="es-US" sz="2400" dirty="0" smtClean="0"/>
          </a:p>
          <a:p>
            <a:pPr marL="0" indent="0" algn="just">
              <a:lnSpc>
                <a:spcPct val="150000"/>
              </a:lnSpc>
              <a:buNone/>
            </a:pPr>
            <a:r>
              <a:rPr lang="es-US" sz="2400" dirty="0"/>
              <a:t>En los sitios </a:t>
            </a:r>
            <a:r>
              <a:rPr lang="es-US" sz="2400" dirty="0">
                <a:solidFill>
                  <a:srgbClr val="FF0000"/>
                </a:solidFill>
              </a:rPr>
              <a:t>Peña del Indio </a:t>
            </a:r>
            <a:r>
              <a:rPr lang="es-US" sz="2400" dirty="0"/>
              <a:t>y </a:t>
            </a:r>
            <a:r>
              <a:rPr lang="es-US" sz="2400" dirty="0">
                <a:solidFill>
                  <a:srgbClr val="FF0000"/>
                </a:solidFill>
              </a:rPr>
              <a:t>Peña de Evaristo</a:t>
            </a:r>
            <a:r>
              <a:rPr lang="es-US" sz="2400" dirty="0"/>
              <a:t>, la dispersión de Zn no es significativa, lo que implica que los habitantes de ambos sitios tenían dietas aproximadamente </a:t>
            </a:r>
            <a:r>
              <a:rPr lang="es-US" sz="2400" dirty="0" smtClean="0"/>
              <a:t>similares</a:t>
            </a:r>
            <a:r>
              <a:rPr lang="es-US" sz="2400" dirty="0"/>
              <a:t> </a:t>
            </a:r>
            <a:r>
              <a:rPr lang="es-US" sz="2400" dirty="0" smtClean="0"/>
              <a:t>estando </a:t>
            </a:r>
            <a:r>
              <a:rPr lang="es-US" sz="2400" dirty="0"/>
              <a:t>basada en carne y abundante </a:t>
            </a:r>
            <a:r>
              <a:rPr lang="es-US" sz="2400" dirty="0" err="1" smtClean="0"/>
              <a:t>proteín.a</a:t>
            </a:r>
            <a:r>
              <a:rPr lang="es-US" sz="2400" dirty="0" smtClean="0"/>
              <a:t> </a:t>
            </a:r>
            <a:r>
              <a:rPr lang="es-US" sz="2400" dirty="0"/>
              <a:t>vegetal (estos eran </a:t>
            </a:r>
            <a:r>
              <a:rPr lang="es-US" sz="2400" b="1" dirty="0" err="1">
                <a:effectLst>
                  <a:outerShdw blurRad="38100" dist="38100" dir="2700000" algn="tl">
                    <a:srgbClr val="000000">
                      <a:alpha val="43137"/>
                    </a:srgbClr>
                  </a:outerShdw>
                </a:effectLst>
              </a:rPr>
              <a:t>Agroalfareros</a:t>
            </a:r>
            <a:r>
              <a:rPr lang="es-US" sz="2400" dirty="0"/>
              <a:t>)</a:t>
            </a:r>
            <a:endParaRPr lang="es-US"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6515188"/>
      </p:ext>
    </p:extLst>
  </p:cSld>
  <p:clrMapOvr>
    <a:masterClrMapping/>
  </p:clrMapOvr>
  <p:transition spd="slow" advTm="1193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8788" y="0"/>
            <a:ext cx="4314423" cy="549275"/>
          </a:xfrm>
        </p:spPr>
        <p:txBody>
          <a:bodyPr>
            <a:normAutofit fontScale="90000"/>
          </a:bodyPr>
          <a:lstStyle/>
          <a:p>
            <a:pPr algn="r">
              <a:lnSpc>
                <a:spcPct val="100000"/>
              </a:lnSpc>
            </a:pPr>
            <a:r>
              <a:rPr lang="es-US" sz="3200" b="1" dirty="0">
                <a:solidFill>
                  <a:srgbClr val="FF0000"/>
                </a:solidFill>
                <a:effectLst>
                  <a:outerShdw blurRad="38100" dist="38100" dir="2700000" algn="tl">
                    <a:srgbClr val="000000">
                      <a:alpha val="43137"/>
                    </a:srgbClr>
                  </a:outerShdw>
                </a:effectLst>
              </a:rPr>
              <a:t>Relaciones entre </a:t>
            </a:r>
            <a:r>
              <a:rPr lang="es-US" sz="3200" b="1" dirty="0" smtClean="0">
                <a:solidFill>
                  <a:srgbClr val="FF0000"/>
                </a:solidFill>
                <a:effectLst>
                  <a:outerShdw blurRad="38100" dist="38100" dir="2700000" algn="tl">
                    <a:srgbClr val="000000">
                      <a:alpha val="43137"/>
                    </a:srgbClr>
                  </a:outerShdw>
                </a:effectLst>
              </a:rPr>
              <a:t>elementos</a:t>
            </a:r>
            <a:endParaRPr lang="es-US" dirty="0"/>
          </a:p>
        </p:txBody>
      </p:sp>
      <p:sp>
        <p:nvSpPr>
          <p:cNvPr id="3" name="Marcador de contenido 2"/>
          <p:cNvSpPr>
            <a:spLocks noGrp="1"/>
          </p:cNvSpPr>
          <p:nvPr>
            <p:ph idx="1"/>
          </p:nvPr>
        </p:nvSpPr>
        <p:spPr>
          <a:xfrm>
            <a:off x="218941" y="549275"/>
            <a:ext cx="11616744" cy="5627688"/>
          </a:xfrm>
        </p:spPr>
        <p:txBody>
          <a:bodyPr>
            <a:normAutofit fontScale="92500" lnSpcReduction="20000"/>
          </a:bodyPr>
          <a:lstStyle/>
          <a:p>
            <a:pPr marL="0" indent="0" algn="just">
              <a:lnSpc>
                <a:spcPct val="150000"/>
              </a:lnSpc>
              <a:buNone/>
            </a:pPr>
            <a:r>
              <a:rPr lang="es-US" sz="2400" b="1" u="sng" dirty="0" smtClean="0">
                <a:effectLst>
                  <a:outerShdw blurRad="38100" dist="38100" dir="2700000" algn="tl">
                    <a:srgbClr val="000000">
                      <a:alpha val="43137"/>
                    </a:srgbClr>
                  </a:outerShdw>
                </a:effectLst>
              </a:rPr>
              <a:t>Relación Zn/Ba </a:t>
            </a:r>
            <a:r>
              <a:rPr lang="es-US" sz="2400" b="1" dirty="0" smtClean="0">
                <a:effectLst>
                  <a:outerShdw blurRad="38100" dist="38100" dir="2700000" algn="tl">
                    <a:srgbClr val="000000">
                      <a:alpha val="43137"/>
                    </a:srgbClr>
                  </a:outerShdw>
                </a:effectLst>
              </a:rPr>
              <a:t>:</a:t>
            </a:r>
            <a:r>
              <a:rPr lang="es-US" sz="2400" dirty="0" smtClean="0"/>
              <a:t> Determina </a:t>
            </a:r>
            <a:r>
              <a:rPr lang="es-US" sz="2400" dirty="0"/>
              <a:t>la dieta </a:t>
            </a:r>
            <a:r>
              <a:rPr lang="es-US" sz="2400" dirty="0" smtClean="0"/>
              <a:t>vegetal.</a:t>
            </a:r>
          </a:p>
          <a:p>
            <a:pPr marL="0" indent="0" algn="just">
              <a:lnSpc>
                <a:spcPct val="150000"/>
              </a:lnSpc>
              <a:buNone/>
            </a:pPr>
            <a:r>
              <a:rPr lang="es-US" sz="2400" dirty="0">
                <a:solidFill>
                  <a:srgbClr val="FF0000"/>
                </a:solidFill>
              </a:rPr>
              <a:t>Los Cuchillos </a:t>
            </a:r>
            <a:r>
              <a:rPr lang="es-US" sz="2400" dirty="0"/>
              <a:t>en Cayo Salina, las muestras están todas agrupadas hacia la parte inferior izquierda del gráfico, donde se observa la </a:t>
            </a:r>
            <a:r>
              <a:rPr lang="es-US" sz="2400" u="sng" dirty="0"/>
              <a:t>falta de contenido de bario </a:t>
            </a:r>
            <a:r>
              <a:rPr lang="es-US" sz="2400" dirty="0"/>
              <a:t>en los habitantes de este sitio en </a:t>
            </a:r>
            <a:r>
              <a:rPr lang="es-US" sz="2400" dirty="0" smtClean="0"/>
              <a:t>general </a:t>
            </a:r>
            <a:r>
              <a:rPr lang="es-US" sz="2400" dirty="0" err="1" smtClean="0"/>
              <a:t>pudiendose</a:t>
            </a:r>
            <a:r>
              <a:rPr lang="es-US" sz="2400" dirty="0" smtClean="0"/>
              <a:t> </a:t>
            </a:r>
            <a:r>
              <a:rPr lang="es-US" sz="2400" dirty="0"/>
              <a:t>afirmar que estos individuos no tenían como fundamental el consumo de fibra vegetal, frutos secos y </a:t>
            </a:r>
            <a:r>
              <a:rPr lang="es-US" sz="2400" dirty="0" smtClean="0"/>
              <a:t>legumbres. Sin embargo,</a:t>
            </a:r>
            <a:r>
              <a:rPr lang="es-US" sz="2400" dirty="0"/>
              <a:t> existe una marcada </a:t>
            </a:r>
            <a:r>
              <a:rPr lang="es-US" sz="2400" dirty="0" smtClean="0"/>
              <a:t>diferencia</a:t>
            </a:r>
            <a:r>
              <a:rPr lang="es-US" sz="2400" dirty="0"/>
              <a:t> en términos de la concentración relativa de Zn presente.</a:t>
            </a:r>
            <a:endParaRPr lang="es-US" sz="2400" dirty="0" smtClean="0"/>
          </a:p>
          <a:p>
            <a:pPr marL="0" indent="0" algn="just">
              <a:lnSpc>
                <a:spcPct val="150000"/>
              </a:lnSpc>
              <a:buNone/>
            </a:pPr>
            <a:r>
              <a:rPr lang="es-US" sz="2400" dirty="0" smtClean="0"/>
              <a:t>En </a:t>
            </a:r>
            <a:r>
              <a:rPr lang="es-US" sz="2400" dirty="0" smtClean="0">
                <a:solidFill>
                  <a:srgbClr val="FF0000"/>
                </a:solidFill>
              </a:rPr>
              <a:t>La </a:t>
            </a:r>
            <a:r>
              <a:rPr lang="es-US" sz="2400" dirty="0">
                <a:solidFill>
                  <a:srgbClr val="FF0000"/>
                </a:solidFill>
              </a:rPr>
              <a:t>Necrópolis </a:t>
            </a:r>
            <a:r>
              <a:rPr lang="es-US" sz="2400" dirty="0"/>
              <a:t>se observa una gran </a:t>
            </a:r>
            <a:r>
              <a:rPr lang="es-US" sz="2400" dirty="0" smtClean="0"/>
              <a:t>dispersión </a:t>
            </a:r>
            <a:r>
              <a:rPr lang="es-US" sz="2400" dirty="0"/>
              <a:t>de la relación Zn/Ba </a:t>
            </a:r>
            <a:r>
              <a:rPr lang="es-US" sz="2400" dirty="0" smtClean="0"/>
              <a:t>presentando </a:t>
            </a:r>
            <a:r>
              <a:rPr lang="es-US" sz="2400" dirty="0"/>
              <a:t>una dieta mixta a base </a:t>
            </a:r>
            <a:r>
              <a:rPr lang="es-US" sz="2400" dirty="0" smtClean="0"/>
              <a:t>d e </a:t>
            </a:r>
            <a:r>
              <a:rPr lang="es-US" sz="2400" dirty="0"/>
              <a:t>fibra vegetal, frutos rojos, tubérculos y en algunos casos carnes y </a:t>
            </a:r>
            <a:r>
              <a:rPr lang="es-US" sz="2400" dirty="0" smtClean="0"/>
              <a:t>cereales, aunque hay individuos de edades tempranas que </a:t>
            </a:r>
            <a:r>
              <a:rPr lang="es-US" sz="2400" dirty="0"/>
              <a:t>presentan niveles de zinc relativamente bajos, lo que indica su baja dieta a base de carne, lo que podría deberse a la forma de alimentación que estos aborígenes tenían con los más pequeños ya que tienen un alto contenido de bario que indica una dieta rica en verduras, frutas y legumbres.</a:t>
            </a:r>
          </a:p>
          <a:p>
            <a:pPr marL="0" indent="0" algn="just">
              <a:lnSpc>
                <a:spcPct val="150000"/>
              </a:lnSpc>
              <a:buNone/>
            </a:pPr>
            <a:endParaRPr lang="es-US"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5371655"/>
      </p:ext>
    </p:extLst>
  </p:cSld>
  <p:clrMapOvr>
    <a:masterClrMapping/>
  </p:clrMapOvr>
  <p:transition spd="slow" advTm="9065">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199" y="682580"/>
            <a:ext cx="10515600" cy="5808372"/>
          </a:xfrm>
        </p:spPr>
        <p:txBody>
          <a:bodyPr>
            <a:normAutofit/>
          </a:bodyPr>
          <a:lstStyle/>
          <a:p>
            <a:pPr marL="0" indent="0" algn="just">
              <a:buNone/>
            </a:pPr>
            <a:r>
              <a:rPr lang="es-US" b="1" u="sng" dirty="0" smtClean="0">
                <a:effectLst>
                  <a:outerShdw blurRad="38100" dist="38100" dir="2700000" algn="tl">
                    <a:srgbClr val="000000">
                      <a:alpha val="43137"/>
                    </a:srgbClr>
                  </a:outerShdw>
                </a:effectLst>
              </a:rPr>
              <a:t>Relación Mg/Ba</a:t>
            </a:r>
            <a:r>
              <a:rPr lang="es-US" b="1" dirty="0" smtClean="0">
                <a:effectLst>
                  <a:outerShdw blurRad="38100" dist="38100" dir="2700000" algn="tl">
                    <a:srgbClr val="000000">
                      <a:alpha val="43137"/>
                    </a:srgbClr>
                  </a:outerShdw>
                </a:effectLst>
              </a:rPr>
              <a:t> :</a:t>
            </a:r>
            <a:r>
              <a:rPr lang="es-US" dirty="0" smtClean="0"/>
              <a:t> Señala </a:t>
            </a:r>
            <a:r>
              <a:rPr lang="es-US" dirty="0"/>
              <a:t>el índice de dieta vegetal presente en las muestras </a:t>
            </a:r>
            <a:r>
              <a:rPr lang="es-US" dirty="0" smtClean="0"/>
              <a:t>dentales.</a:t>
            </a:r>
          </a:p>
          <a:p>
            <a:pPr marL="0" indent="0" algn="just">
              <a:buNone/>
            </a:pPr>
            <a:r>
              <a:rPr lang="es-US" dirty="0">
                <a:solidFill>
                  <a:srgbClr val="FF0000"/>
                </a:solidFill>
              </a:rPr>
              <a:t>Los Cuchillos </a:t>
            </a:r>
            <a:r>
              <a:rPr lang="es-US" dirty="0"/>
              <a:t>en Cayo Salina, se observa que la mayoría de las muestras se encuentran agrupadas en la parte inferior izquierda del gráfico como en Peña del Indio, evidenciando que la dieta en estos dos sitios fue muy similar en cuanto </a:t>
            </a:r>
            <a:r>
              <a:rPr lang="es-US" dirty="0" smtClean="0"/>
              <a:t>a los </a:t>
            </a:r>
            <a:r>
              <a:rPr lang="es-US" dirty="0"/>
              <a:t>niveles de aporte vegetal actual, y es que ambos sitios estaban dentro de la costa, como el primero, o cerca de ella, como en el caso del segundo, lo que está claro es que sus niveles de concentración de bario son muy </a:t>
            </a:r>
            <a:r>
              <a:rPr lang="es-US" dirty="0" smtClean="0"/>
              <a:t>bajos. </a:t>
            </a:r>
            <a:r>
              <a:rPr lang="es-US" dirty="0"/>
              <a:t>Sin embargo, los niveles de magnesio son altos y también es un patrón de consumo de vegetales, basado en vegetales verdes, cereales y </a:t>
            </a:r>
            <a:r>
              <a:rPr lang="es-US" dirty="0" smtClean="0"/>
              <a:t>legumbres.</a:t>
            </a:r>
          </a:p>
          <a:p>
            <a:pPr marL="0" indent="0" algn="just">
              <a:buNone/>
            </a:pPr>
            <a:r>
              <a:rPr lang="es-US" dirty="0">
                <a:solidFill>
                  <a:srgbClr val="FF0000"/>
                </a:solidFill>
              </a:rPr>
              <a:t>Peña del Indio</a:t>
            </a:r>
            <a:r>
              <a:rPr lang="es-US" dirty="0"/>
              <a:t>, las concentraciones de los oligoelementos bario y magnesio se encuentran dentro de las concentraciones establecidas sin mucha </a:t>
            </a:r>
            <a:r>
              <a:rPr lang="es-US" dirty="0" smtClean="0"/>
              <a:t>variación.</a:t>
            </a:r>
            <a:endParaRPr lang="es-US" dirty="0"/>
          </a:p>
        </p:txBody>
      </p:sp>
      <p:sp>
        <p:nvSpPr>
          <p:cNvPr id="4" name="Título 1"/>
          <p:cNvSpPr>
            <a:spLocks noGrp="1"/>
          </p:cNvSpPr>
          <p:nvPr>
            <p:ph type="title"/>
          </p:nvPr>
        </p:nvSpPr>
        <p:spPr>
          <a:xfrm>
            <a:off x="3733263" y="0"/>
            <a:ext cx="4725473" cy="682580"/>
          </a:xfrm>
        </p:spPr>
        <p:txBody>
          <a:bodyPr>
            <a:normAutofit/>
          </a:bodyPr>
          <a:lstStyle/>
          <a:p>
            <a:pPr algn="ctr">
              <a:lnSpc>
                <a:spcPct val="100000"/>
              </a:lnSpc>
            </a:pPr>
            <a:r>
              <a:rPr lang="es-US" sz="3200" b="1" dirty="0">
                <a:solidFill>
                  <a:srgbClr val="FF0000"/>
                </a:solidFill>
                <a:effectLst>
                  <a:outerShdw blurRad="38100" dist="38100" dir="2700000" algn="tl">
                    <a:srgbClr val="000000">
                      <a:alpha val="43137"/>
                    </a:srgbClr>
                  </a:outerShdw>
                </a:effectLst>
              </a:rPr>
              <a:t>Relaciones entre </a:t>
            </a:r>
            <a:r>
              <a:rPr lang="es-US" sz="3200" b="1" dirty="0" smtClean="0">
                <a:solidFill>
                  <a:srgbClr val="FF0000"/>
                </a:solidFill>
                <a:effectLst>
                  <a:outerShdw blurRad="38100" dist="38100" dir="2700000" algn="tl">
                    <a:srgbClr val="000000">
                      <a:alpha val="43137"/>
                    </a:srgbClr>
                  </a:outerShdw>
                </a:effectLst>
              </a:rPr>
              <a:t>elementos</a:t>
            </a:r>
            <a:endParaRPr lang="es-US" dirty="0"/>
          </a:p>
        </p:txBody>
      </p:sp>
    </p:spTree>
    <p:extLst>
      <p:ext uri="{BB962C8B-B14F-4D97-AF65-F5344CB8AC3E}">
        <p14:creationId xmlns:p14="http://schemas.microsoft.com/office/powerpoint/2010/main" val="3287350336"/>
      </p:ext>
    </p:extLst>
  </p:cSld>
  <p:clrMapOvr>
    <a:masterClrMapping/>
  </p:clrMapOvr>
  <p:transition spd="slow" advTm="13033">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9244" y="602131"/>
            <a:ext cx="11333409" cy="6043367"/>
          </a:xfrm>
        </p:spPr>
        <p:txBody>
          <a:bodyPr>
            <a:normAutofit/>
          </a:bodyPr>
          <a:lstStyle/>
          <a:p>
            <a:pPr marL="0" indent="0" algn="just">
              <a:buNone/>
            </a:pPr>
            <a:r>
              <a:rPr lang="es-US" b="1" u="sng" dirty="0" smtClean="0">
                <a:effectLst>
                  <a:outerShdw blurRad="38100" dist="38100" dir="2700000" algn="tl">
                    <a:srgbClr val="000000">
                      <a:alpha val="43137"/>
                    </a:srgbClr>
                  </a:outerShdw>
                </a:effectLst>
              </a:rPr>
              <a:t>Relación Mg/Sr</a:t>
            </a:r>
            <a:r>
              <a:rPr lang="es-US" dirty="0" smtClean="0"/>
              <a:t>: los elementos son </a:t>
            </a:r>
            <a:r>
              <a:rPr lang="es-US" dirty="0"/>
              <a:t>patrones de dieta vegetal y dieta rica en animales marinos, </a:t>
            </a:r>
            <a:r>
              <a:rPr lang="es-US" dirty="0" smtClean="0"/>
              <a:t>respectivamente.</a:t>
            </a:r>
          </a:p>
          <a:p>
            <a:pPr marL="0" indent="0" algn="just">
              <a:buNone/>
            </a:pPr>
            <a:r>
              <a:rPr lang="es-US" dirty="0" smtClean="0">
                <a:solidFill>
                  <a:srgbClr val="FF0000"/>
                </a:solidFill>
              </a:rPr>
              <a:t>Cueva </a:t>
            </a:r>
            <a:r>
              <a:rPr lang="es-US" dirty="0">
                <a:solidFill>
                  <a:srgbClr val="FF0000"/>
                </a:solidFill>
              </a:rPr>
              <a:t>de Los Cuchillos </a:t>
            </a:r>
            <a:r>
              <a:rPr lang="es-US" dirty="0"/>
              <a:t>en Cayo Salina se observa una gran dispersión entre las muestras debido a la dieta de los individuos de esta zona. Como se discutió anteriormente, en este sitio pueden haber coexistido dos tipos de comunidades, una dúo a la migración y la otra perteneciente a zonas costeras cercanas al sitio, que acudieron allí para buscar comida en el mar. En la cueva </a:t>
            </a:r>
            <a:r>
              <a:rPr lang="es-US" dirty="0" smtClean="0">
                <a:solidFill>
                  <a:srgbClr val="FF0000"/>
                </a:solidFill>
              </a:rPr>
              <a:t>La </a:t>
            </a:r>
            <a:r>
              <a:rPr lang="es-US" dirty="0">
                <a:solidFill>
                  <a:srgbClr val="FF0000"/>
                </a:solidFill>
              </a:rPr>
              <a:t>Necrópolis </a:t>
            </a:r>
            <a:r>
              <a:rPr lang="es-US" dirty="0"/>
              <a:t>ocurre lo contrario, ya que todas las muestras están agrupadas en la esquina inferior izquierda del gráfico indicando la baja concentración de Mg y Sr, por lo que es evidente que su dieta no se basó fundamentalmente en productos marinos, ni sobre productos vegetales. Este sitio se ubica algo más en el centro del Región Central de Cuba </a:t>
            </a:r>
            <a:r>
              <a:rPr lang="es-US" dirty="0" smtClean="0"/>
              <a:t>y </a:t>
            </a:r>
            <a:r>
              <a:rPr lang="es-US" dirty="0"/>
              <a:t>como se observó </a:t>
            </a:r>
            <a:r>
              <a:rPr lang="es-US" dirty="0" smtClean="0"/>
              <a:t>su </a:t>
            </a:r>
            <a:r>
              <a:rPr lang="es-US" dirty="0"/>
              <a:t>dieta se basaba principalmente en carnes, vísceras, moluscos y otros alimentos terrestres.</a:t>
            </a:r>
          </a:p>
          <a:p>
            <a:pPr marL="0" indent="0" algn="just">
              <a:buNone/>
            </a:pPr>
            <a:endParaRPr lang="es-US" dirty="0"/>
          </a:p>
        </p:txBody>
      </p:sp>
      <p:sp>
        <p:nvSpPr>
          <p:cNvPr id="4" name="Título 1"/>
          <p:cNvSpPr>
            <a:spLocks noGrp="1"/>
          </p:cNvSpPr>
          <p:nvPr>
            <p:ph type="title"/>
          </p:nvPr>
        </p:nvSpPr>
        <p:spPr>
          <a:xfrm>
            <a:off x="3984401" y="0"/>
            <a:ext cx="4223197" cy="566670"/>
          </a:xfrm>
        </p:spPr>
        <p:txBody>
          <a:bodyPr>
            <a:normAutofit fontScale="90000"/>
          </a:bodyPr>
          <a:lstStyle/>
          <a:p>
            <a:pPr algn="ctr">
              <a:lnSpc>
                <a:spcPct val="100000"/>
              </a:lnSpc>
            </a:pPr>
            <a:r>
              <a:rPr lang="es-US" sz="3200" b="1" dirty="0">
                <a:solidFill>
                  <a:srgbClr val="FF0000"/>
                </a:solidFill>
                <a:effectLst>
                  <a:outerShdw blurRad="38100" dist="38100" dir="2700000" algn="tl">
                    <a:srgbClr val="000000">
                      <a:alpha val="43137"/>
                    </a:srgbClr>
                  </a:outerShdw>
                </a:effectLst>
              </a:rPr>
              <a:t>Relaciones entre </a:t>
            </a:r>
            <a:r>
              <a:rPr lang="es-US" sz="3200" b="1" dirty="0" smtClean="0">
                <a:solidFill>
                  <a:srgbClr val="FF0000"/>
                </a:solidFill>
                <a:effectLst>
                  <a:outerShdw blurRad="38100" dist="38100" dir="2700000" algn="tl">
                    <a:srgbClr val="000000">
                      <a:alpha val="43137"/>
                    </a:srgbClr>
                  </a:outerShdw>
                </a:effectLst>
              </a:rPr>
              <a:t>elementos</a:t>
            </a:r>
            <a:endParaRPr lang="es-US" dirty="0"/>
          </a:p>
        </p:txBody>
      </p:sp>
    </p:spTree>
    <p:extLst>
      <p:ext uri="{BB962C8B-B14F-4D97-AF65-F5344CB8AC3E}">
        <p14:creationId xmlns:p14="http://schemas.microsoft.com/office/powerpoint/2010/main" val="1952426160"/>
      </p:ext>
    </p:extLst>
  </p:cSld>
  <p:clrMapOvr>
    <a:masterClrMapping/>
  </p:clrMapOvr>
  <p:transition spd="slow" advTm="1296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9244" y="602131"/>
            <a:ext cx="11333409" cy="6043367"/>
          </a:xfrm>
        </p:spPr>
        <p:txBody>
          <a:bodyPr>
            <a:normAutofit/>
          </a:bodyPr>
          <a:lstStyle/>
          <a:p>
            <a:pPr marL="0" indent="0" algn="just">
              <a:lnSpc>
                <a:spcPct val="100000"/>
              </a:lnSpc>
              <a:buNone/>
            </a:pPr>
            <a:r>
              <a:rPr lang="es-US" b="1" u="sng" dirty="0" smtClean="0">
                <a:effectLst>
                  <a:outerShdw blurRad="38100" dist="38100" dir="2700000" algn="tl">
                    <a:srgbClr val="000000">
                      <a:alpha val="43137"/>
                    </a:srgbClr>
                  </a:outerShdw>
                </a:effectLst>
              </a:rPr>
              <a:t>Relación Sr/Ba</a:t>
            </a:r>
            <a:r>
              <a:rPr lang="es-US" dirty="0" smtClean="0"/>
              <a:t> : </a:t>
            </a:r>
            <a:r>
              <a:rPr lang="es-US" sz="2400" dirty="0" smtClean="0"/>
              <a:t>Muestra fundamentalmente la influencia del tipo de dieta vegetal.</a:t>
            </a:r>
          </a:p>
          <a:p>
            <a:pPr marL="0" indent="0" algn="just">
              <a:lnSpc>
                <a:spcPct val="100000"/>
              </a:lnSpc>
              <a:buNone/>
            </a:pPr>
            <a:endParaRPr lang="es-US" sz="2400" dirty="0" smtClean="0"/>
          </a:p>
          <a:p>
            <a:pPr marL="0" indent="0" algn="just">
              <a:lnSpc>
                <a:spcPct val="100000"/>
              </a:lnSpc>
              <a:buNone/>
            </a:pPr>
            <a:r>
              <a:rPr lang="es-US" sz="2400" dirty="0" smtClean="0">
                <a:solidFill>
                  <a:srgbClr val="FF0000"/>
                </a:solidFill>
              </a:rPr>
              <a:t>Cueva </a:t>
            </a:r>
            <a:r>
              <a:rPr lang="es-US" sz="2400" dirty="0">
                <a:solidFill>
                  <a:srgbClr val="FF0000"/>
                </a:solidFill>
              </a:rPr>
              <a:t>de Los Cuchillos </a:t>
            </a:r>
            <a:r>
              <a:rPr lang="es-US" sz="2400" dirty="0"/>
              <a:t>en Cayo Salina, estos elementos eran variables</a:t>
            </a:r>
            <a:r>
              <a:rPr lang="es-US" sz="2400" dirty="0" smtClean="0"/>
              <a:t>. Algunos fueron sacados de </a:t>
            </a:r>
            <a:r>
              <a:rPr lang="es-US" sz="2400" dirty="0"/>
              <a:t>un área de enterramiento </a:t>
            </a:r>
            <a:r>
              <a:rPr lang="es-US" sz="2400" i="1" dirty="0" err="1" smtClean="0">
                <a:effectLst>
                  <a:outerShdw blurRad="38100" dist="38100" dir="2700000" algn="tl">
                    <a:srgbClr val="000000">
                      <a:alpha val="43137"/>
                    </a:srgbClr>
                  </a:outerShdw>
                </a:effectLst>
              </a:rPr>
              <a:t>Agroalfarero</a:t>
            </a:r>
            <a:r>
              <a:rPr lang="es-US" sz="2400" dirty="0" smtClean="0">
                <a:effectLst>
                  <a:outerShdw blurRad="38100" dist="38100" dir="2700000" algn="tl">
                    <a:srgbClr val="000000">
                      <a:alpha val="43137"/>
                    </a:srgbClr>
                  </a:outerShdw>
                </a:effectLst>
              </a:rPr>
              <a:t> </a:t>
            </a:r>
            <a:r>
              <a:rPr lang="es-US" sz="2400" dirty="0"/>
              <a:t>y </a:t>
            </a:r>
            <a:r>
              <a:rPr lang="es-US" sz="2400" dirty="0" smtClean="0"/>
              <a:t>otros de </a:t>
            </a:r>
            <a:r>
              <a:rPr lang="es-US" sz="2400" dirty="0"/>
              <a:t>un </a:t>
            </a:r>
            <a:r>
              <a:rPr lang="es-US" sz="2400" dirty="0" smtClean="0"/>
              <a:t>sitio, </a:t>
            </a:r>
            <a:r>
              <a:rPr lang="es-US" sz="2400" i="1" dirty="0" err="1" smtClean="0">
                <a:effectLst>
                  <a:outerShdw blurRad="38100" dist="38100" dir="2700000" algn="tl">
                    <a:srgbClr val="000000">
                      <a:alpha val="43137"/>
                    </a:srgbClr>
                  </a:outerShdw>
                </a:effectLst>
              </a:rPr>
              <a:t>Preagroalfarero</a:t>
            </a:r>
            <a:r>
              <a:rPr lang="es-US" sz="2400" i="1" dirty="0" smtClean="0">
                <a:effectLst>
                  <a:outerShdw blurRad="38100" dist="38100" dir="2700000" algn="tl">
                    <a:srgbClr val="000000">
                      <a:alpha val="43137"/>
                    </a:srgbClr>
                  </a:outerShdw>
                </a:effectLst>
              </a:rPr>
              <a:t>.</a:t>
            </a:r>
          </a:p>
          <a:p>
            <a:pPr marL="0" indent="0" algn="just">
              <a:lnSpc>
                <a:spcPct val="100000"/>
              </a:lnSpc>
              <a:buNone/>
            </a:pPr>
            <a:r>
              <a:rPr lang="es-US" sz="2400" dirty="0"/>
              <a:t>La relación </a:t>
            </a:r>
            <a:r>
              <a:rPr lang="es-US" sz="2400" b="1" dirty="0" smtClean="0"/>
              <a:t>Sr/Ba</a:t>
            </a:r>
            <a:r>
              <a:rPr lang="es-US" sz="2400" dirty="0" smtClean="0"/>
              <a:t> </a:t>
            </a:r>
            <a:r>
              <a:rPr lang="es-US" sz="2400" dirty="0"/>
              <a:t>es alta en el sitio </a:t>
            </a:r>
            <a:r>
              <a:rPr lang="es-US" sz="2400" dirty="0">
                <a:solidFill>
                  <a:srgbClr val="FF0000"/>
                </a:solidFill>
              </a:rPr>
              <a:t>Cueva de Los Cuchillos </a:t>
            </a:r>
            <a:r>
              <a:rPr lang="es-US" sz="2400" dirty="0"/>
              <a:t>en Cayo Salina, </a:t>
            </a:r>
            <a:r>
              <a:rPr lang="es-US" sz="2400" dirty="0">
                <a:solidFill>
                  <a:srgbClr val="FF0000"/>
                </a:solidFill>
              </a:rPr>
              <a:t>Peña del Indio </a:t>
            </a:r>
            <a:r>
              <a:rPr lang="es-US" sz="2400" dirty="0"/>
              <a:t>y </a:t>
            </a:r>
            <a:r>
              <a:rPr lang="es-US" sz="2400" dirty="0">
                <a:solidFill>
                  <a:srgbClr val="FF0000"/>
                </a:solidFill>
              </a:rPr>
              <a:t>Peña Evaristo</a:t>
            </a:r>
            <a:r>
              <a:rPr lang="es-US" sz="2400" dirty="0"/>
              <a:t>, lo que muestra la dependencia de los recursos marinos en </a:t>
            </a:r>
            <a:r>
              <a:rPr lang="es-US" sz="2400" dirty="0" smtClean="0"/>
              <a:t>estos</a:t>
            </a:r>
            <a:r>
              <a:rPr lang="es-US" sz="2400" dirty="0"/>
              <a:t> asentamientos cercanos al </a:t>
            </a:r>
            <a:r>
              <a:rPr lang="es-US" sz="2400" dirty="0" smtClean="0"/>
              <a:t>mar. Similares resultados fueron encontrados por otros autores en Matanzas</a:t>
            </a:r>
            <a:r>
              <a:rPr lang="es-US" dirty="0" smtClean="0"/>
              <a:t>.</a:t>
            </a:r>
          </a:p>
          <a:p>
            <a:pPr marL="0" indent="0" algn="just">
              <a:buNone/>
            </a:pPr>
            <a:endParaRPr lang="es-US" i="1" dirty="0">
              <a:effectLst>
                <a:outerShdw blurRad="38100" dist="38100" dir="2700000" algn="tl">
                  <a:srgbClr val="000000">
                    <a:alpha val="43137"/>
                  </a:srgbClr>
                </a:outerShdw>
              </a:effectLst>
            </a:endParaRPr>
          </a:p>
        </p:txBody>
      </p:sp>
      <p:sp>
        <p:nvSpPr>
          <p:cNvPr id="4" name="Título 1"/>
          <p:cNvSpPr>
            <a:spLocks noGrp="1"/>
          </p:cNvSpPr>
          <p:nvPr>
            <p:ph type="title"/>
          </p:nvPr>
        </p:nvSpPr>
        <p:spPr>
          <a:xfrm>
            <a:off x="3984401" y="0"/>
            <a:ext cx="4223197" cy="566670"/>
          </a:xfrm>
        </p:spPr>
        <p:txBody>
          <a:bodyPr>
            <a:normAutofit fontScale="90000"/>
          </a:bodyPr>
          <a:lstStyle/>
          <a:p>
            <a:pPr algn="ctr">
              <a:lnSpc>
                <a:spcPct val="100000"/>
              </a:lnSpc>
            </a:pPr>
            <a:r>
              <a:rPr lang="es-US" sz="3200" b="1" dirty="0">
                <a:solidFill>
                  <a:srgbClr val="FF0000"/>
                </a:solidFill>
                <a:effectLst>
                  <a:outerShdw blurRad="38100" dist="38100" dir="2700000" algn="tl">
                    <a:srgbClr val="000000">
                      <a:alpha val="43137"/>
                    </a:srgbClr>
                  </a:outerShdw>
                </a:effectLst>
              </a:rPr>
              <a:t>Relaciones entre </a:t>
            </a:r>
            <a:r>
              <a:rPr lang="es-US" sz="3200" b="1" dirty="0" smtClean="0">
                <a:solidFill>
                  <a:srgbClr val="FF0000"/>
                </a:solidFill>
                <a:effectLst>
                  <a:outerShdw blurRad="38100" dist="38100" dir="2700000" algn="tl">
                    <a:srgbClr val="000000">
                      <a:alpha val="43137"/>
                    </a:srgbClr>
                  </a:outerShdw>
                </a:effectLst>
              </a:rPr>
              <a:t>elementos</a:t>
            </a:r>
            <a:endParaRPr lang="es-US" dirty="0"/>
          </a:p>
        </p:txBody>
      </p:sp>
    </p:spTree>
    <p:extLst>
      <p:ext uri="{BB962C8B-B14F-4D97-AF65-F5344CB8AC3E}">
        <p14:creationId xmlns:p14="http://schemas.microsoft.com/office/powerpoint/2010/main" val="1158303053"/>
      </p:ext>
    </p:extLst>
  </p:cSld>
  <p:clrMapOvr>
    <a:masterClrMapping/>
  </p:clrMapOvr>
  <p:transition spd="slow" advTm="10157">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9244" y="602131"/>
            <a:ext cx="11333409" cy="6043367"/>
          </a:xfrm>
        </p:spPr>
        <p:txBody>
          <a:bodyPr>
            <a:normAutofit/>
          </a:bodyPr>
          <a:lstStyle/>
          <a:p>
            <a:pPr marL="0" indent="0" algn="just">
              <a:lnSpc>
                <a:spcPct val="100000"/>
              </a:lnSpc>
              <a:buNone/>
            </a:pPr>
            <a:r>
              <a:rPr lang="es-US" b="1" u="sng" dirty="0" smtClean="0">
                <a:effectLst>
                  <a:outerShdw blurRad="38100" dist="38100" dir="2700000" algn="tl">
                    <a:srgbClr val="000000">
                      <a:alpha val="43137"/>
                    </a:srgbClr>
                  </a:outerShdw>
                </a:effectLst>
              </a:rPr>
              <a:t>Relación Sr/Ca </a:t>
            </a:r>
            <a:r>
              <a:rPr lang="es-US" u="sng" dirty="0" smtClean="0"/>
              <a:t>y</a:t>
            </a:r>
            <a:r>
              <a:rPr lang="es-US" b="1" u="sng" dirty="0" smtClean="0">
                <a:effectLst>
                  <a:outerShdw blurRad="38100" dist="38100" dir="2700000" algn="tl">
                    <a:srgbClr val="000000">
                      <a:alpha val="43137"/>
                    </a:srgbClr>
                  </a:outerShdw>
                </a:effectLst>
              </a:rPr>
              <a:t> Zn/Ca </a:t>
            </a:r>
            <a:r>
              <a:rPr lang="es-US" dirty="0" smtClean="0"/>
              <a:t>: </a:t>
            </a:r>
            <a:r>
              <a:rPr lang="es-US" sz="2400" dirty="0" smtClean="0"/>
              <a:t>Se </a:t>
            </a:r>
            <a:r>
              <a:rPr lang="es-US" sz="2400" dirty="0"/>
              <a:t>utilizó como indicador </a:t>
            </a:r>
            <a:r>
              <a:rPr lang="es-US" sz="2400" dirty="0" smtClean="0"/>
              <a:t>de dieta vegetal.</a:t>
            </a:r>
          </a:p>
          <a:p>
            <a:pPr marL="0" indent="0" algn="just">
              <a:lnSpc>
                <a:spcPct val="100000"/>
              </a:lnSpc>
              <a:buNone/>
            </a:pPr>
            <a:r>
              <a:rPr lang="es-US" sz="2400" dirty="0" smtClean="0"/>
              <a:t>Indicaron que el </a:t>
            </a:r>
            <a:r>
              <a:rPr lang="es-US" sz="2400" dirty="0"/>
              <a:t>patrón de alimentación de los sitios bajo estudio es muy </a:t>
            </a:r>
            <a:r>
              <a:rPr lang="es-US" sz="2400" dirty="0" smtClean="0"/>
              <a:t>diferente.</a:t>
            </a:r>
          </a:p>
          <a:p>
            <a:pPr marL="0" indent="0" algn="just">
              <a:buNone/>
            </a:pPr>
            <a:r>
              <a:rPr lang="es-US" sz="2400" dirty="0">
                <a:solidFill>
                  <a:srgbClr val="FF0000"/>
                </a:solidFill>
              </a:rPr>
              <a:t>Los Cuchillos </a:t>
            </a:r>
            <a:r>
              <a:rPr lang="es-US" sz="2400" dirty="0"/>
              <a:t>en Cayo Salina, se encuentra más ampliamente disperso, probablemente su dieta se basaba principalmente en moluscos y </a:t>
            </a:r>
            <a:r>
              <a:rPr lang="es-US" sz="2400" dirty="0" smtClean="0"/>
              <a:t>marisco.</a:t>
            </a:r>
          </a:p>
          <a:p>
            <a:pPr marL="0" indent="0" algn="just">
              <a:buNone/>
            </a:pPr>
            <a:r>
              <a:rPr lang="es-US" sz="2400" dirty="0" smtClean="0"/>
              <a:t>Los </a:t>
            </a:r>
            <a:r>
              <a:rPr lang="es-US" sz="2400" dirty="0"/>
              <a:t>sitios de </a:t>
            </a:r>
            <a:r>
              <a:rPr lang="es-US" sz="2400" dirty="0">
                <a:solidFill>
                  <a:srgbClr val="FF0000"/>
                </a:solidFill>
              </a:rPr>
              <a:t>Peña del Indio </a:t>
            </a:r>
            <a:r>
              <a:rPr lang="es-US" sz="2400" dirty="0"/>
              <a:t>y </a:t>
            </a:r>
            <a:r>
              <a:rPr lang="es-US" sz="2400" dirty="0">
                <a:solidFill>
                  <a:srgbClr val="FF0000"/>
                </a:solidFill>
              </a:rPr>
              <a:t>Peña de Evaristo</a:t>
            </a:r>
            <a:r>
              <a:rPr lang="es-US" sz="2400" dirty="0"/>
              <a:t>, presentan una dieta similar, en gran parte por la cercanía de ambos sitios y, como se ha demostrado, estos son sitios funerarios y no lugares </a:t>
            </a:r>
            <a:r>
              <a:rPr lang="es-US" sz="2400" dirty="0" smtClean="0"/>
              <a:t>residenciales.</a:t>
            </a:r>
          </a:p>
          <a:p>
            <a:pPr marL="0" indent="0" algn="just">
              <a:buNone/>
            </a:pPr>
            <a:r>
              <a:rPr lang="es-US" sz="2400" dirty="0"/>
              <a:t>La </a:t>
            </a:r>
            <a:r>
              <a:rPr lang="es-US" sz="2400" dirty="0">
                <a:solidFill>
                  <a:srgbClr val="FF0000"/>
                </a:solidFill>
              </a:rPr>
              <a:t>Solapa de Los Muertos </a:t>
            </a:r>
            <a:r>
              <a:rPr lang="es-US" sz="2400" dirty="0"/>
              <a:t>presenta el mayor consumo de carne de los sitios analizados y dieta baja en </a:t>
            </a:r>
            <a:r>
              <a:rPr lang="es-US" sz="2400" dirty="0" smtClean="0"/>
              <a:t>vegetales.</a:t>
            </a:r>
          </a:p>
          <a:p>
            <a:pPr marL="0" indent="0" algn="just">
              <a:buNone/>
            </a:pPr>
            <a:r>
              <a:rPr lang="es-US" sz="2400" dirty="0"/>
              <a:t>El sitio </a:t>
            </a:r>
            <a:r>
              <a:rPr lang="es-US" sz="2400" dirty="0">
                <a:solidFill>
                  <a:srgbClr val="FF0000"/>
                </a:solidFill>
              </a:rPr>
              <a:t>La Necrópolis </a:t>
            </a:r>
            <a:r>
              <a:rPr lang="es-US" sz="2400" dirty="0"/>
              <a:t>tiene, al igual que el sitio Solapa de Los Muertos, bajo consumo de vegetales, lo que indica un modelo económico basado en productos cárnicos en ambas zonas </a:t>
            </a:r>
            <a:r>
              <a:rPr lang="es-US" sz="2400" dirty="0" smtClean="0"/>
              <a:t>arqueológicas.</a:t>
            </a:r>
          </a:p>
          <a:p>
            <a:pPr marL="0" indent="0" algn="just">
              <a:buNone/>
            </a:pPr>
            <a:endParaRPr lang="es-US" sz="2400" i="1" dirty="0">
              <a:effectLst>
                <a:outerShdw blurRad="38100" dist="38100" dir="2700000" algn="tl">
                  <a:srgbClr val="000000">
                    <a:alpha val="43137"/>
                  </a:srgbClr>
                </a:outerShdw>
              </a:effectLst>
            </a:endParaRPr>
          </a:p>
        </p:txBody>
      </p:sp>
      <p:sp>
        <p:nvSpPr>
          <p:cNvPr id="4" name="Título 1"/>
          <p:cNvSpPr>
            <a:spLocks noGrp="1"/>
          </p:cNvSpPr>
          <p:nvPr>
            <p:ph type="title"/>
          </p:nvPr>
        </p:nvSpPr>
        <p:spPr>
          <a:xfrm>
            <a:off x="3984401" y="0"/>
            <a:ext cx="4223197" cy="566670"/>
          </a:xfrm>
        </p:spPr>
        <p:txBody>
          <a:bodyPr>
            <a:normAutofit fontScale="90000"/>
          </a:bodyPr>
          <a:lstStyle/>
          <a:p>
            <a:pPr algn="ctr">
              <a:lnSpc>
                <a:spcPct val="100000"/>
              </a:lnSpc>
            </a:pPr>
            <a:r>
              <a:rPr lang="es-US" sz="3200" b="1" dirty="0">
                <a:solidFill>
                  <a:srgbClr val="FF0000"/>
                </a:solidFill>
                <a:effectLst>
                  <a:outerShdw blurRad="38100" dist="38100" dir="2700000" algn="tl">
                    <a:srgbClr val="000000">
                      <a:alpha val="43137"/>
                    </a:srgbClr>
                  </a:outerShdw>
                </a:effectLst>
              </a:rPr>
              <a:t>Relaciones entre </a:t>
            </a:r>
            <a:r>
              <a:rPr lang="es-US" sz="3200" b="1" dirty="0" smtClean="0">
                <a:solidFill>
                  <a:srgbClr val="FF0000"/>
                </a:solidFill>
                <a:effectLst>
                  <a:outerShdw blurRad="38100" dist="38100" dir="2700000" algn="tl">
                    <a:srgbClr val="000000">
                      <a:alpha val="43137"/>
                    </a:srgbClr>
                  </a:outerShdw>
                </a:effectLst>
              </a:rPr>
              <a:t>elementos</a:t>
            </a:r>
            <a:endParaRPr lang="es-US" dirty="0"/>
          </a:p>
        </p:txBody>
      </p:sp>
    </p:spTree>
    <p:extLst>
      <p:ext uri="{BB962C8B-B14F-4D97-AF65-F5344CB8AC3E}">
        <p14:creationId xmlns:p14="http://schemas.microsoft.com/office/powerpoint/2010/main" val="2498859395"/>
      </p:ext>
    </p:extLst>
  </p:cSld>
  <p:clrMapOvr>
    <a:masterClrMapping/>
  </p:clrMapOvr>
  <p:transition spd="slow" advTm="1104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9244" y="602132"/>
            <a:ext cx="11333409" cy="1419852"/>
          </a:xfrm>
        </p:spPr>
        <p:txBody>
          <a:bodyPr>
            <a:normAutofit/>
          </a:bodyPr>
          <a:lstStyle/>
          <a:p>
            <a:pPr marL="0" indent="0" algn="just">
              <a:lnSpc>
                <a:spcPct val="100000"/>
              </a:lnSpc>
              <a:buNone/>
            </a:pPr>
            <a:r>
              <a:rPr lang="es-US" dirty="0"/>
              <a:t>Para discriminar, en grupos, las muestras analizadas, se grafica la relación Zn + Cu (mg.kg</a:t>
            </a:r>
            <a:r>
              <a:rPr lang="es-US" baseline="30000" dirty="0"/>
              <a:t>-1</a:t>
            </a:r>
            <a:r>
              <a:rPr lang="es-US" dirty="0"/>
              <a:t>) (carnívoro-herbívoro) y de Ba + Mg + Sr (mg.kg</a:t>
            </a:r>
            <a:r>
              <a:rPr lang="es-US" baseline="30000" dirty="0"/>
              <a:t>-1</a:t>
            </a:r>
            <a:r>
              <a:rPr lang="es-US" dirty="0"/>
              <a:t>) (herbívoro-carnívoro</a:t>
            </a:r>
            <a:r>
              <a:rPr lang="es-US" dirty="0" smtClean="0"/>
              <a:t>)  en un grafico bidimensiona</a:t>
            </a:r>
            <a:r>
              <a:rPr lang="es-US" dirty="0"/>
              <a:t>l</a:t>
            </a:r>
            <a:r>
              <a:rPr lang="es-US" dirty="0" smtClean="0"/>
              <a:t>.</a:t>
            </a:r>
          </a:p>
          <a:p>
            <a:pPr marL="0" indent="0" algn="just">
              <a:lnSpc>
                <a:spcPct val="100000"/>
              </a:lnSpc>
              <a:buNone/>
            </a:pPr>
            <a:endParaRPr lang="es-US" sz="2400" i="1" dirty="0">
              <a:effectLst>
                <a:outerShdw blurRad="38100" dist="38100" dir="2700000" algn="tl">
                  <a:srgbClr val="000000">
                    <a:alpha val="43137"/>
                  </a:srgbClr>
                </a:outerShdw>
              </a:effectLst>
            </a:endParaRPr>
          </a:p>
        </p:txBody>
      </p:sp>
      <p:sp>
        <p:nvSpPr>
          <p:cNvPr id="4" name="Título 1"/>
          <p:cNvSpPr>
            <a:spLocks noGrp="1"/>
          </p:cNvSpPr>
          <p:nvPr>
            <p:ph type="title"/>
          </p:nvPr>
        </p:nvSpPr>
        <p:spPr>
          <a:xfrm>
            <a:off x="3984401" y="0"/>
            <a:ext cx="4223197" cy="566670"/>
          </a:xfrm>
        </p:spPr>
        <p:txBody>
          <a:bodyPr>
            <a:normAutofit fontScale="90000"/>
          </a:bodyPr>
          <a:lstStyle/>
          <a:p>
            <a:pPr algn="ctr">
              <a:lnSpc>
                <a:spcPct val="100000"/>
              </a:lnSpc>
            </a:pPr>
            <a:r>
              <a:rPr lang="es-US" sz="3200" b="1" dirty="0">
                <a:solidFill>
                  <a:srgbClr val="FF0000"/>
                </a:solidFill>
                <a:effectLst>
                  <a:outerShdw blurRad="38100" dist="38100" dir="2700000" algn="tl">
                    <a:srgbClr val="000000">
                      <a:alpha val="43137"/>
                    </a:srgbClr>
                  </a:outerShdw>
                </a:effectLst>
              </a:rPr>
              <a:t>Relaciones entre </a:t>
            </a:r>
            <a:r>
              <a:rPr lang="es-US" sz="3200" b="1" dirty="0" smtClean="0">
                <a:solidFill>
                  <a:srgbClr val="FF0000"/>
                </a:solidFill>
                <a:effectLst>
                  <a:outerShdw blurRad="38100" dist="38100" dir="2700000" algn="tl">
                    <a:srgbClr val="000000">
                      <a:alpha val="43137"/>
                    </a:srgbClr>
                  </a:outerShdw>
                </a:effectLst>
              </a:rPr>
              <a:t>elementos</a:t>
            </a:r>
            <a:endParaRPr lang="es-US" dirty="0"/>
          </a:p>
        </p:txBody>
      </p:sp>
      <p:pic>
        <p:nvPicPr>
          <p:cNvPr id="5" name="Imagen11"/>
          <p:cNvPicPr/>
          <p:nvPr/>
        </p:nvPicPr>
        <p:blipFill>
          <a:blip r:embed="rId2"/>
          <a:stretch>
            <a:fillRect/>
          </a:stretch>
        </p:blipFill>
        <p:spPr bwMode="auto">
          <a:xfrm>
            <a:off x="6233375" y="1661375"/>
            <a:ext cx="5705340" cy="5196625"/>
          </a:xfrm>
          <a:prstGeom prst="rect">
            <a:avLst/>
          </a:prstGeom>
        </p:spPr>
      </p:pic>
      <p:sp>
        <p:nvSpPr>
          <p:cNvPr id="2" name="CuadroTexto 1"/>
          <p:cNvSpPr txBox="1"/>
          <p:nvPr/>
        </p:nvSpPr>
        <p:spPr>
          <a:xfrm>
            <a:off x="373487" y="2125014"/>
            <a:ext cx="5859888" cy="4770537"/>
          </a:xfrm>
          <a:prstGeom prst="rect">
            <a:avLst/>
          </a:prstGeom>
          <a:noFill/>
        </p:spPr>
        <p:txBody>
          <a:bodyPr wrap="square" rtlCol="0">
            <a:spAutoFit/>
          </a:bodyPr>
          <a:lstStyle/>
          <a:p>
            <a:pPr algn="just"/>
            <a:r>
              <a:rPr lang="es-US" sz="2200" dirty="0" smtClean="0"/>
              <a:t>Se supone </a:t>
            </a:r>
            <a:r>
              <a:rPr lang="es-US" sz="2200" dirty="0"/>
              <a:t>el sitio de </a:t>
            </a:r>
            <a:r>
              <a:rPr lang="es-US" sz="2200" dirty="0">
                <a:solidFill>
                  <a:srgbClr val="0070C0"/>
                </a:solidFill>
                <a:effectLst>
                  <a:outerShdw blurRad="38100" dist="38100" dir="2700000" algn="tl">
                    <a:srgbClr val="000000">
                      <a:alpha val="43137"/>
                    </a:srgbClr>
                  </a:outerShdw>
                </a:effectLst>
              </a:rPr>
              <a:t>Solapa de Los Muertos </a:t>
            </a:r>
            <a:r>
              <a:rPr lang="es-US" sz="2200" dirty="0"/>
              <a:t>y cueva </a:t>
            </a:r>
            <a:r>
              <a:rPr lang="es-US" sz="2200" dirty="0">
                <a:solidFill>
                  <a:schemeClr val="accent4">
                    <a:lumMod val="75000"/>
                  </a:schemeClr>
                </a:solidFill>
                <a:effectLst>
                  <a:outerShdw blurRad="38100" dist="38100" dir="2700000" algn="tl">
                    <a:srgbClr val="000000">
                      <a:alpha val="43137"/>
                    </a:srgbClr>
                  </a:outerShdw>
                </a:effectLst>
              </a:rPr>
              <a:t>La Necrópolis </a:t>
            </a:r>
            <a:r>
              <a:rPr lang="es-US" sz="2200" dirty="0" smtClean="0"/>
              <a:t>(resalados </a:t>
            </a:r>
            <a:r>
              <a:rPr lang="es-US" sz="2200" dirty="0"/>
              <a:t>en azul y naranja, respectivamente) no se asemeja a los otros sitios debido a la dieta que tienen. Se agrupan las muestras de los sitios cueva de </a:t>
            </a:r>
            <a:r>
              <a:rPr lang="es-US" sz="2200" b="1" dirty="0">
                <a:effectLst>
                  <a:outerShdw blurRad="38100" dist="38100" dir="2700000" algn="tl">
                    <a:srgbClr val="000000">
                      <a:alpha val="43137"/>
                    </a:srgbClr>
                  </a:outerShdw>
                </a:effectLst>
              </a:rPr>
              <a:t>Los Cuchillos </a:t>
            </a:r>
            <a:r>
              <a:rPr lang="es-US" sz="2200" dirty="0"/>
              <a:t>en Cayo Salina, </a:t>
            </a:r>
            <a:r>
              <a:rPr lang="es-US" sz="2200" dirty="0">
                <a:solidFill>
                  <a:srgbClr val="FF0000"/>
                </a:solidFill>
              </a:rPr>
              <a:t>Peña del Indio </a:t>
            </a:r>
            <a:r>
              <a:rPr lang="es-US" sz="2200" dirty="0"/>
              <a:t>y </a:t>
            </a:r>
            <a:r>
              <a:rPr lang="es-US" sz="2200" dirty="0">
                <a:solidFill>
                  <a:srgbClr val="00B050"/>
                </a:solidFill>
              </a:rPr>
              <a:t>Peña de Evaristo</a:t>
            </a:r>
            <a:r>
              <a:rPr lang="es-US" sz="2200" dirty="0"/>
              <a:t>, por lo que se infiere que estos individuos presentaron </a:t>
            </a:r>
            <a:r>
              <a:rPr lang="es-US" sz="2200" dirty="0" smtClean="0"/>
              <a:t>alimentación </a:t>
            </a:r>
            <a:r>
              <a:rPr lang="es-US" sz="2200" dirty="0"/>
              <a:t>similares. En el caso de la cueva de </a:t>
            </a:r>
            <a:r>
              <a:rPr lang="es-US" sz="2200" b="1" dirty="0">
                <a:effectLst>
                  <a:outerShdw blurRad="38100" dist="38100" dir="2700000" algn="tl">
                    <a:srgbClr val="000000">
                      <a:alpha val="43137"/>
                    </a:srgbClr>
                  </a:outerShdw>
                </a:effectLst>
              </a:rPr>
              <a:t>Los Cuchillos </a:t>
            </a:r>
            <a:r>
              <a:rPr lang="es-US" sz="2200" dirty="0"/>
              <a:t>en Cayo Salina, algunas muestras presentan dispersión (están enmarcadas en el cuadrado delimitado en negro), lo que sugiere que son individuos exógenos a la comunidad o que vivieron en otra época.</a:t>
            </a:r>
          </a:p>
          <a:p>
            <a:endParaRPr lang="es-US" dirty="0"/>
          </a:p>
        </p:txBody>
      </p:sp>
    </p:spTree>
    <p:extLst>
      <p:ext uri="{BB962C8B-B14F-4D97-AF65-F5344CB8AC3E}">
        <p14:creationId xmlns:p14="http://schemas.microsoft.com/office/powerpoint/2010/main" val="1350664169"/>
      </p:ext>
    </p:extLst>
  </p:cSld>
  <p:clrMapOvr>
    <a:masterClrMapping/>
  </p:clrMapOvr>
  <p:transition spd="slow" advTm="12918">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7725" y="0"/>
            <a:ext cx="7056549" cy="669701"/>
          </a:xfrm>
        </p:spPr>
        <p:txBody>
          <a:bodyPr>
            <a:normAutofit/>
          </a:bodyPr>
          <a:lstStyle/>
          <a:p>
            <a:r>
              <a:rPr lang="es-US" sz="2400" b="1" u="sng" dirty="0">
                <a:solidFill>
                  <a:srgbClr val="FF0000"/>
                </a:solidFill>
                <a:effectLst>
                  <a:outerShdw blurRad="38100" dist="38100" dir="2700000" algn="tl">
                    <a:srgbClr val="000000">
                      <a:alpha val="43137"/>
                    </a:srgbClr>
                  </a:outerShdw>
                </a:effectLst>
              </a:rPr>
              <a:t>Análisis de Componentes Principales y Análisis de </a:t>
            </a:r>
            <a:r>
              <a:rPr lang="es-US" sz="2400" b="1" u="sng" dirty="0" err="1">
                <a:solidFill>
                  <a:srgbClr val="FF0000"/>
                </a:solidFill>
                <a:effectLst>
                  <a:outerShdw blurRad="38100" dist="38100" dir="2700000" algn="tl">
                    <a:srgbClr val="000000">
                      <a:alpha val="43137"/>
                    </a:srgbClr>
                  </a:outerShdw>
                </a:effectLst>
              </a:rPr>
              <a:t>Cluster</a:t>
            </a:r>
            <a:r>
              <a:rPr lang="es-US" sz="2400" b="1" u="sng" dirty="0">
                <a:solidFill>
                  <a:srgbClr val="FF0000"/>
                </a:solidFill>
                <a:effectLst>
                  <a:outerShdw blurRad="38100" dist="38100" dir="2700000" algn="tl">
                    <a:srgbClr val="000000">
                      <a:alpha val="43137"/>
                    </a:srgbClr>
                  </a:outerShdw>
                </a:effectLst>
              </a:rPr>
              <a:t> </a:t>
            </a:r>
            <a:endParaRPr lang="es-US" sz="2400"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199" y="669701"/>
            <a:ext cx="10515600" cy="862885"/>
          </a:xfrm>
        </p:spPr>
        <p:txBody>
          <a:bodyPr/>
          <a:lstStyle/>
          <a:p>
            <a:pPr marL="0" indent="0">
              <a:buNone/>
            </a:pPr>
            <a:r>
              <a:rPr lang="es-US" dirty="0"/>
              <a:t>En los resultados del análisis exploratorio </a:t>
            </a:r>
            <a:r>
              <a:rPr lang="es-US" dirty="0" smtClean="0"/>
              <a:t>se </a:t>
            </a:r>
            <a:r>
              <a:rPr lang="es-US" dirty="0"/>
              <a:t>evidencia que por diversas combinaciones de variables se pueden formar grupos diferenciados</a:t>
            </a:r>
          </a:p>
        </p:txBody>
      </p:sp>
      <p:pic>
        <p:nvPicPr>
          <p:cNvPr id="4" name="Imagen12"/>
          <p:cNvPicPr/>
          <p:nvPr/>
        </p:nvPicPr>
        <p:blipFill>
          <a:blip r:embed="rId2"/>
          <a:stretch>
            <a:fillRect/>
          </a:stretch>
        </p:blipFill>
        <p:spPr bwMode="auto">
          <a:xfrm>
            <a:off x="575254" y="1532586"/>
            <a:ext cx="10778545" cy="5190185"/>
          </a:xfrm>
          <a:prstGeom prst="rect">
            <a:avLst/>
          </a:prstGeom>
        </p:spPr>
      </p:pic>
    </p:spTree>
    <p:extLst>
      <p:ext uri="{BB962C8B-B14F-4D97-AF65-F5344CB8AC3E}">
        <p14:creationId xmlns:p14="http://schemas.microsoft.com/office/powerpoint/2010/main" val="1471422035"/>
      </p:ext>
    </p:extLst>
  </p:cSld>
  <p:clrMapOvr>
    <a:masterClrMapping/>
  </p:clrMapOvr>
  <p:transition spd="slow" advTm="9113">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7725" y="0"/>
            <a:ext cx="7056549" cy="669701"/>
          </a:xfrm>
        </p:spPr>
        <p:txBody>
          <a:bodyPr>
            <a:normAutofit/>
          </a:bodyPr>
          <a:lstStyle/>
          <a:p>
            <a:r>
              <a:rPr lang="es-US" sz="2400" b="1" u="sng" dirty="0">
                <a:solidFill>
                  <a:srgbClr val="FF0000"/>
                </a:solidFill>
                <a:effectLst>
                  <a:outerShdw blurRad="38100" dist="38100" dir="2700000" algn="tl">
                    <a:srgbClr val="000000">
                      <a:alpha val="43137"/>
                    </a:srgbClr>
                  </a:outerShdw>
                </a:effectLst>
              </a:rPr>
              <a:t>Análisis de Componentes Principales y Análisis de </a:t>
            </a:r>
            <a:r>
              <a:rPr lang="es-US" sz="2400" b="1" u="sng" dirty="0" err="1">
                <a:solidFill>
                  <a:srgbClr val="FF0000"/>
                </a:solidFill>
                <a:effectLst>
                  <a:outerShdw blurRad="38100" dist="38100" dir="2700000" algn="tl">
                    <a:srgbClr val="000000">
                      <a:alpha val="43137"/>
                    </a:srgbClr>
                  </a:outerShdw>
                </a:effectLst>
              </a:rPr>
              <a:t>Cluster</a:t>
            </a:r>
            <a:r>
              <a:rPr lang="es-US" sz="2400" b="1" u="sng" dirty="0">
                <a:solidFill>
                  <a:srgbClr val="FF0000"/>
                </a:solidFill>
                <a:effectLst>
                  <a:outerShdw blurRad="38100" dist="38100" dir="2700000" algn="tl">
                    <a:srgbClr val="000000">
                      <a:alpha val="43137"/>
                    </a:srgbClr>
                  </a:outerShdw>
                </a:effectLst>
              </a:rPr>
              <a:t> </a:t>
            </a:r>
            <a:endParaRPr lang="es-US" sz="2400" dirty="0">
              <a:solidFill>
                <a:srgbClr val="FF0000"/>
              </a:solidFill>
              <a:effectLst>
                <a:outerShdw blurRad="38100" dist="38100" dir="2700000" algn="tl">
                  <a:srgbClr val="000000">
                    <a:alpha val="43137"/>
                  </a:srgbClr>
                </a:outerShdw>
              </a:effectLst>
            </a:endParaRPr>
          </a:p>
        </p:txBody>
      </p:sp>
      <p:pic>
        <p:nvPicPr>
          <p:cNvPr id="5" name="Imagen13"/>
          <p:cNvPicPr>
            <a:picLocks noGrp="1"/>
          </p:cNvPicPr>
          <p:nvPr>
            <p:ph idx="1"/>
          </p:nvPr>
        </p:nvPicPr>
        <p:blipFill>
          <a:blip r:embed="rId2"/>
          <a:stretch>
            <a:fillRect/>
          </a:stretch>
        </p:blipFill>
        <p:spPr bwMode="auto">
          <a:xfrm>
            <a:off x="319824" y="669701"/>
            <a:ext cx="11552350" cy="4997003"/>
          </a:xfrm>
          <a:prstGeom prst="rect">
            <a:avLst/>
          </a:prstGeom>
        </p:spPr>
      </p:pic>
      <p:sp>
        <p:nvSpPr>
          <p:cNvPr id="6" name="Rectángulo 5"/>
          <p:cNvSpPr/>
          <p:nvPr/>
        </p:nvSpPr>
        <p:spPr>
          <a:xfrm>
            <a:off x="420709" y="5657671"/>
            <a:ext cx="11131639" cy="1200329"/>
          </a:xfrm>
          <a:prstGeom prst="rect">
            <a:avLst/>
          </a:prstGeom>
        </p:spPr>
        <p:txBody>
          <a:bodyPr wrap="square">
            <a:spAutoFit/>
          </a:bodyPr>
          <a:lstStyle/>
          <a:p>
            <a:r>
              <a:rPr lang="es-US" dirty="0">
                <a:latin typeface="Arial" panose="020B0604020202020204" pitchFamily="34" charset="0"/>
                <a:ea typeface="Times New Roman" panose="02020603050405020304" pitchFamily="18" charset="0"/>
              </a:rPr>
              <a:t>Agrupación de gráficos de dispersión k: medias que muestran la distribución de muestras de los cinco sitios según los valores logarítmicos de Zn (mg.kg</a:t>
            </a:r>
            <a:r>
              <a:rPr lang="es-US" baseline="30000" dirty="0">
                <a:latin typeface="Arial" panose="020B0604020202020204" pitchFamily="34" charset="0"/>
                <a:ea typeface="Times New Roman" panose="02020603050405020304" pitchFamily="18" charset="0"/>
              </a:rPr>
              <a:t>-1</a:t>
            </a:r>
            <a:r>
              <a:rPr lang="es-US" dirty="0">
                <a:latin typeface="Arial" panose="020B0604020202020204" pitchFamily="34" charset="0"/>
                <a:ea typeface="Times New Roman" panose="02020603050405020304" pitchFamily="18" charset="0"/>
              </a:rPr>
              <a:t>), Mg (mg.kg</a:t>
            </a:r>
            <a:r>
              <a:rPr lang="es-US" baseline="30000" dirty="0">
                <a:latin typeface="Arial" panose="020B0604020202020204" pitchFamily="34" charset="0"/>
                <a:ea typeface="Times New Roman" panose="02020603050405020304" pitchFamily="18" charset="0"/>
              </a:rPr>
              <a:t>-1</a:t>
            </a:r>
            <a:r>
              <a:rPr lang="es-US" dirty="0">
                <a:latin typeface="Arial" panose="020B0604020202020204" pitchFamily="34" charset="0"/>
                <a:ea typeface="Times New Roman" panose="02020603050405020304" pitchFamily="18" charset="0"/>
              </a:rPr>
              <a:t>), Ca (porcentaje), Ba (mg.kg</a:t>
            </a:r>
            <a:r>
              <a:rPr lang="es-US" baseline="30000" dirty="0">
                <a:latin typeface="Arial" panose="020B0604020202020204" pitchFamily="34" charset="0"/>
                <a:ea typeface="Times New Roman" panose="02020603050405020304" pitchFamily="18" charset="0"/>
              </a:rPr>
              <a:t>-1</a:t>
            </a:r>
            <a:r>
              <a:rPr lang="es-US" dirty="0">
                <a:latin typeface="Arial" panose="020B0604020202020204" pitchFamily="34" charset="0"/>
                <a:ea typeface="Times New Roman" panose="02020603050405020304" pitchFamily="18" charset="0"/>
              </a:rPr>
              <a:t>), Sr (mg.kg</a:t>
            </a:r>
            <a:r>
              <a:rPr lang="es-US" baseline="30000" dirty="0">
                <a:latin typeface="Arial" panose="020B0604020202020204" pitchFamily="34" charset="0"/>
                <a:ea typeface="Times New Roman" panose="02020603050405020304" pitchFamily="18" charset="0"/>
              </a:rPr>
              <a:t>-1</a:t>
            </a:r>
            <a:r>
              <a:rPr lang="es-US" dirty="0">
                <a:latin typeface="Arial" panose="020B0604020202020204" pitchFamily="34" charset="0"/>
                <a:ea typeface="Times New Roman" panose="02020603050405020304" pitchFamily="18" charset="0"/>
              </a:rPr>
              <a:t>), Cu (mg.kg</a:t>
            </a:r>
            <a:r>
              <a:rPr lang="es-US" baseline="30000" dirty="0">
                <a:latin typeface="Arial" panose="020B0604020202020204" pitchFamily="34" charset="0"/>
                <a:ea typeface="Times New Roman" panose="02020603050405020304" pitchFamily="18" charset="0"/>
              </a:rPr>
              <a:t>-1</a:t>
            </a:r>
            <a:r>
              <a:rPr lang="es-US" dirty="0">
                <a:latin typeface="Arial" panose="020B0604020202020204" pitchFamily="34" charset="0"/>
                <a:ea typeface="Times New Roman" panose="02020603050405020304" pitchFamily="18" charset="0"/>
              </a:rPr>
              <a:t>) y P (porcentaje). (b) Representación óptima de las k-medias de agrupamiento. Las elipses indican intervalos de confianza del 95%.</a:t>
            </a:r>
            <a:endParaRPr lang="es-US" dirty="0"/>
          </a:p>
        </p:txBody>
      </p:sp>
    </p:spTree>
    <p:extLst>
      <p:ext uri="{BB962C8B-B14F-4D97-AF65-F5344CB8AC3E}">
        <p14:creationId xmlns:p14="http://schemas.microsoft.com/office/powerpoint/2010/main" val="2937309038"/>
      </p:ext>
    </p:extLst>
  </p:cSld>
  <p:clrMapOvr>
    <a:masterClrMapping/>
  </p:clrMapOvr>
  <p:transition spd="slow" advTm="11349">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46975" y="373487"/>
            <a:ext cx="2228045" cy="523220"/>
          </a:xfrm>
          <a:prstGeom prst="rect">
            <a:avLst/>
          </a:prstGeom>
          <a:noFill/>
        </p:spPr>
        <p:txBody>
          <a:bodyPr wrap="square" rtlCol="0">
            <a:spAutoFit/>
          </a:bodyPr>
          <a:lstStyle/>
          <a:p>
            <a:r>
              <a:rPr lang="es-US" sz="2800" u="sng" dirty="0" smtClean="0">
                <a:solidFill>
                  <a:srgbClr val="FF0000"/>
                </a:solidFill>
                <a:effectLst>
                  <a:outerShdw blurRad="38100" dist="38100" dir="2700000" algn="tl">
                    <a:srgbClr val="000000">
                      <a:alpha val="43137"/>
                    </a:srgbClr>
                  </a:outerShdw>
                </a:effectLst>
              </a:rPr>
              <a:t>Introducción</a:t>
            </a:r>
            <a:endParaRPr lang="es-US" sz="2800" u="sng" dirty="0">
              <a:solidFill>
                <a:srgbClr val="FF0000"/>
              </a:solidFill>
              <a:effectLst>
                <a:outerShdw blurRad="38100" dist="38100" dir="2700000" algn="tl">
                  <a:srgbClr val="000000">
                    <a:alpha val="43137"/>
                  </a:srgbClr>
                </a:outerShdw>
              </a:effectLst>
            </a:endParaRPr>
          </a:p>
        </p:txBody>
      </p:sp>
      <p:sp>
        <p:nvSpPr>
          <p:cNvPr id="5" name="CuadroTexto 4"/>
          <p:cNvSpPr txBox="1"/>
          <p:nvPr/>
        </p:nvSpPr>
        <p:spPr>
          <a:xfrm>
            <a:off x="746975" y="1030310"/>
            <a:ext cx="10560676" cy="3416320"/>
          </a:xfrm>
          <a:prstGeom prst="rect">
            <a:avLst/>
          </a:prstGeom>
          <a:noFill/>
        </p:spPr>
        <p:txBody>
          <a:bodyPr wrap="square" rtlCol="0">
            <a:spAutoFit/>
          </a:bodyPr>
          <a:lstStyle/>
          <a:p>
            <a:pPr algn="just">
              <a:lnSpc>
                <a:spcPct val="150000"/>
              </a:lnSpc>
            </a:pPr>
            <a:r>
              <a:rPr lang="es-US" sz="2400" dirty="0">
                <a:effectLst>
                  <a:outerShdw blurRad="38100" dist="38100" dir="2700000" algn="tl">
                    <a:srgbClr val="000000">
                      <a:alpha val="43137"/>
                    </a:srgbClr>
                  </a:outerShdw>
                </a:effectLst>
              </a:rPr>
              <a:t>El objetivo general del presente trabajo es evaluar la posible identificación de métodos de apropiación o fuentes alimentarias de aborígenes precolombinos en cinco zonas de la región centro-norte de Cuba por medio de técnicas quimioterapias aplicadas a resultados de los oligoelementos indicadores de dieta (Ca, Cu, Sr, Mg, Ba y Zn, determinadas por espectrometría de absorción atómica y P por espectrofotometría ultravioleta-visible</a:t>
            </a:r>
            <a:r>
              <a:rPr lang="es-US" sz="2400" b="1" dirty="0">
                <a:effectLst>
                  <a:outerShdw blurRad="38100" dist="38100" dir="2700000" algn="tl">
                    <a:srgbClr val="000000">
                      <a:alpha val="43137"/>
                    </a:srgbClr>
                  </a:outerShdw>
                </a:effectLst>
              </a:rPr>
              <a:t>)</a:t>
            </a:r>
            <a:r>
              <a:rPr lang="es-US" dirty="0"/>
              <a:t>. </a:t>
            </a:r>
          </a:p>
        </p:txBody>
      </p:sp>
      <p:sp>
        <p:nvSpPr>
          <p:cNvPr id="6" name="CuadroTexto 5"/>
          <p:cNvSpPr txBox="1"/>
          <p:nvPr/>
        </p:nvSpPr>
        <p:spPr>
          <a:xfrm>
            <a:off x="746975" y="4580233"/>
            <a:ext cx="10560676" cy="1143070"/>
          </a:xfrm>
          <a:prstGeom prst="rect">
            <a:avLst/>
          </a:prstGeom>
          <a:noFill/>
        </p:spPr>
        <p:txBody>
          <a:bodyPr wrap="square" rtlCol="0">
            <a:spAutoFit/>
          </a:bodyPr>
          <a:lstStyle/>
          <a:p>
            <a:pPr algn="just">
              <a:lnSpc>
                <a:spcPct val="150000"/>
              </a:lnSpc>
            </a:pPr>
            <a:r>
              <a:rPr lang="es-US" sz="2400" dirty="0"/>
              <a:t>El objetivo general del presente trabajo es evaluar la posible identificación de métodos de apropiación o fuentes alimentarias de aborígenes precolombinos </a:t>
            </a:r>
            <a:r>
              <a:rPr lang="es-US" sz="2400" dirty="0" smtClean="0"/>
              <a:t>en</a:t>
            </a:r>
            <a:endParaRPr lang="es-US" dirty="0"/>
          </a:p>
        </p:txBody>
      </p:sp>
    </p:spTree>
    <p:extLst>
      <p:ext uri="{BB962C8B-B14F-4D97-AF65-F5344CB8AC3E}">
        <p14:creationId xmlns:p14="http://schemas.microsoft.com/office/powerpoint/2010/main" val="581261972"/>
      </p:ext>
    </p:extLst>
  </p:cSld>
  <p:clrMapOvr>
    <a:masterClrMapping/>
  </p:clrMapOvr>
  <p:transition spd="slow" advTm="16212">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7725" y="0"/>
            <a:ext cx="7056549" cy="669701"/>
          </a:xfrm>
        </p:spPr>
        <p:txBody>
          <a:bodyPr>
            <a:normAutofit/>
          </a:bodyPr>
          <a:lstStyle/>
          <a:p>
            <a:r>
              <a:rPr lang="es-US" sz="2400" b="1" u="sng" dirty="0">
                <a:solidFill>
                  <a:srgbClr val="FF0000"/>
                </a:solidFill>
                <a:effectLst>
                  <a:outerShdw blurRad="38100" dist="38100" dir="2700000" algn="tl">
                    <a:srgbClr val="000000">
                      <a:alpha val="43137"/>
                    </a:srgbClr>
                  </a:outerShdw>
                </a:effectLst>
              </a:rPr>
              <a:t>Análisis de Componentes Principales y Análisis de </a:t>
            </a:r>
            <a:r>
              <a:rPr lang="es-US" sz="2400" b="1" u="sng" dirty="0" err="1">
                <a:solidFill>
                  <a:srgbClr val="FF0000"/>
                </a:solidFill>
                <a:effectLst>
                  <a:outerShdw blurRad="38100" dist="38100" dir="2700000" algn="tl">
                    <a:srgbClr val="000000">
                      <a:alpha val="43137"/>
                    </a:srgbClr>
                  </a:outerShdw>
                </a:effectLst>
              </a:rPr>
              <a:t>Cluster</a:t>
            </a:r>
            <a:r>
              <a:rPr lang="es-US" sz="2400" b="1" u="sng" dirty="0">
                <a:solidFill>
                  <a:srgbClr val="FF0000"/>
                </a:solidFill>
                <a:effectLst>
                  <a:outerShdw blurRad="38100" dist="38100" dir="2700000" algn="tl">
                    <a:srgbClr val="000000">
                      <a:alpha val="43137"/>
                    </a:srgbClr>
                  </a:outerShdw>
                </a:effectLst>
              </a:rPr>
              <a:t> </a:t>
            </a:r>
            <a:endParaRPr lang="es-US" sz="2400"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331094" y="5684435"/>
            <a:ext cx="5151549" cy="814544"/>
          </a:xfrm>
        </p:spPr>
        <p:txBody>
          <a:bodyPr/>
          <a:lstStyle/>
          <a:p>
            <a:pPr marL="0" indent="0" algn="just">
              <a:buNone/>
            </a:pPr>
            <a:r>
              <a:rPr lang="es-US" sz="2400" dirty="0" err="1"/>
              <a:t>Biplot</a:t>
            </a:r>
            <a:r>
              <a:rPr lang="es-US" sz="2400" dirty="0"/>
              <a:t> PCA y K–</a:t>
            </a:r>
            <a:r>
              <a:rPr lang="es-US" sz="2400" dirty="0" err="1"/>
              <a:t>Means</a:t>
            </a:r>
            <a:r>
              <a:rPr lang="es-US" sz="2400" dirty="0"/>
              <a:t> para análisis representativos de las </a:t>
            </a:r>
            <a:r>
              <a:rPr lang="es-US" sz="2400" dirty="0" smtClean="0"/>
              <a:t>variables.</a:t>
            </a:r>
          </a:p>
          <a:p>
            <a:pPr marL="0" indent="0">
              <a:buNone/>
            </a:pPr>
            <a:endParaRPr lang="es-US" dirty="0"/>
          </a:p>
        </p:txBody>
      </p:sp>
      <p:pic>
        <p:nvPicPr>
          <p:cNvPr id="7" name="Imagen14"/>
          <p:cNvPicPr/>
          <p:nvPr/>
        </p:nvPicPr>
        <p:blipFill>
          <a:blip r:embed="rId2"/>
          <a:stretch>
            <a:fillRect/>
          </a:stretch>
        </p:blipFill>
        <p:spPr bwMode="auto">
          <a:xfrm>
            <a:off x="331094" y="669701"/>
            <a:ext cx="5644703" cy="4752305"/>
          </a:xfrm>
          <a:prstGeom prst="rect">
            <a:avLst/>
          </a:prstGeom>
        </p:spPr>
      </p:pic>
    </p:spTree>
    <p:extLst>
      <p:ext uri="{BB962C8B-B14F-4D97-AF65-F5344CB8AC3E}">
        <p14:creationId xmlns:p14="http://schemas.microsoft.com/office/powerpoint/2010/main" val="1557411365"/>
      </p:ext>
    </p:extLst>
  </p:cSld>
  <p:clrMapOvr>
    <a:masterClrMapping/>
  </p:clrMapOvr>
  <p:transition spd="slow" advTm="2977">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7725" y="0"/>
            <a:ext cx="7056549" cy="669701"/>
          </a:xfrm>
        </p:spPr>
        <p:txBody>
          <a:bodyPr>
            <a:normAutofit/>
          </a:bodyPr>
          <a:lstStyle/>
          <a:p>
            <a:r>
              <a:rPr lang="es-US" sz="2400" b="1" u="sng" dirty="0">
                <a:solidFill>
                  <a:srgbClr val="FF0000"/>
                </a:solidFill>
                <a:effectLst>
                  <a:outerShdw blurRad="38100" dist="38100" dir="2700000" algn="tl">
                    <a:srgbClr val="000000">
                      <a:alpha val="43137"/>
                    </a:srgbClr>
                  </a:outerShdw>
                </a:effectLst>
              </a:rPr>
              <a:t>Análisis de Componentes Principales y Análisis de </a:t>
            </a:r>
            <a:r>
              <a:rPr lang="es-US" sz="2400" b="1" u="sng" dirty="0" err="1">
                <a:solidFill>
                  <a:srgbClr val="FF0000"/>
                </a:solidFill>
                <a:effectLst>
                  <a:outerShdw blurRad="38100" dist="38100" dir="2700000" algn="tl">
                    <a:srgbClr val="000000">
                      <a:alpha val="43137"/>
                    </a:srgbClr>
                  </a:outerShdw>
                </a:effectLst>
              </a:rPr>
              <a:t>Cluster</a:t>
            </a:r>
            <a:r>
              <a:rPr lang="es-US" sz="2400" b="1" u="sng" dirty="0">
                <a:solidFill>
                  <a:srgbClr val="FF0000"/>
                </a:solidFill>
                <a:effectLst>
                  <a:outerShdw blurRad="38100" dist="38100" dir="2700000" algn="tl">
                    <a:srgbClr val="000000">
                      <a:alpha val="43137"/>
                    </a:srgbClr>
                  </a:outerShdw>
                </a:effectLst>
              </a:rPr>
              <a:t> </a:t>
            </a:r>
            <a:endParaRPr lang="es-US" sz="2400"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2553504" y="6001555"/>
            <a:ext cx="6290794" cy="458788"/>
          </a:xfrm>
        </p:spPr>
        <p:txBody>
          <a:bodyPr/>
          <a:lstStyle/>
          <a:p>
            <a:pPr marL="0" indent="0" algn="just">
              <a:buNone/>
            </a:pPr>
            <a:r>
              <a:rPr lang="es-US" sz="2400" dirty="0"/>
              <a:t>Combinación del k–</a:t>
            </a:r>
            <a:r>
              <a:rPr lang="es-US" sz="2400" dirty="0" err="1"/>
              <a:t>Medoids</a:t>
            </a:r>
            <a:r>
              <a:rPr lang="es-US" sz="2400" dirty="0"/>
              <a:t> con algoritmo PAM.</a:t>
            </a:r>
            <a:endParaRPr lang="es-US" dirty="0"/>
          </a:p>
        </p:txBody>
      </p:sp>
      <p:pic>
        <p:nvPicPr>
          <p:cNvPr id="5" name="Imagen15"/>
          <p:cNvPicPr/>
          <p:nvPr/>
        </p:nvPicPr>
        <p:blipFill>
          <a:blip r:embed="rId2"/>
          <a:stretch>
            <a:fillRect/>
          </a:stretch>
        </p:blipFill>
        <p:spPr bwMode="auto">
          <a:xfrm>
            <a:off x="837127" y="669701"/>
            <a:ext cx="9723549" cy="5331854"/>
          </a:xfrm>
          <a:prstGeom prst="rect">
            <a:avLst/>
          </a:prstGeom>
        </p:spPr>
      </p:pic>
    </p:spTree>
    <p:extLst>
      <p:ext uri="{BB962C8B-B14F-4D97-AF65-F5344CB8AC3E}">
        <p14:creationId xmlns:p14="http://schemas.microsoft.com/office/powerpoint/2010/main" val="1607810538"/>
      </p:ext>
    </p:extLst>
  </p:cSld>
  <p:clrMapOvr>
    <a:masterClrMapping/>
  </p:clrMapOvr>
  <p:transition spd="slow" advTm="11648">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7725" y="0"/>
            <a:ext cx="7056549" cy="669701"/>
          </a:xfrm>
        </p:spPr>
        <p:txBody>
          <a:bodyPr>
            <a:normAutofit/>
          </a:bodyPr>
          <a:lstStyle/>
          <a:p>
            <a:r>
              <a:rPr lang="es-US" sz="2400" b="1" u="sng" dirty="0">
                <a:solidFill>
                  <a:srgbClr val="FF0000"/>
                </a:solidFill>
                <a:effectLst>
                  <a:outerShdw blurRad="38100" dist="38100" dir="2700000" algn="tl">
                    <a:srgbClr val="000000">
                      <a:alpha val="43137"/>
                    </a:srgbClr>
                  </a:outerShdw>
                </a:effectLst>
              </a:rPr>
              <a:t>Análisis de Componentes Principales y Análisis de </a:t>
            </a:r>
            <a:r>
              <a:rPr lang="es-US" sz="2400" b="1" u="sng" dirty="0" err="1">
                <a:solidFill>
                  <a:srgbClr val="FF0000"/>
                </a:solidFill>
                <a:effectLst>
                  <a:outerShdw blurRad="38100" dist="38100" dir="2700000" algn="tl">
                    <a:srgbClr val="000000">
                      <a:alpha val="43137"/>
                    </a:srgbClr>
                  </a:outerShdw>
                </a:effectLst>
              </a:rPr>
              <a:t>Cluster</a:t>
            </a:r>
            <a:r>
              <a:rPr lang="es-US" sz="2400" b="1" u="sng" dirty="0">
                <a:solidFill>
                  <a:srgbClr val="FF0000"/>
                </a:solidFill>
                <a:effectLst>
                  <a:outerShdw blurRad="38100" dist="38100" dir="2700000" algn="tl">
                    <a:srgbClr val="000000">
                      <a:alpha val="43137"/>
                    </a:srgbClr>
                  </a:outerShdw>
                </a:effectLst>
              </a:rPr>
              <a:t> </a:t>
            </a:r>
            <a:endParaRPr lang="es-US" sz="2400"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76517" y="5743976"/>
            <a:ext cx="11050073" cy="888643"/>
          </a:xfrm>
        </p:spPr>
        <p:txBody>
          <a:bodyPr>
            <a:normAutofit fontScale="92500"/>
          </a:bodyPr>
          <a:lstStyle/>
          <a:p>
            <a:pPr marL="0" indent="0">
              <a:lnSpc>
                <a:spcPct val="100000"/>
              </a:lnSpc>
              <a:buNone/>
            </a:pPr>
            <a:r>
              <a:rPr lang="es-US" sz="2400" dirty="0" smtClean="0"/>
              <a:t> </a:t>
            </a:r>
            <a:r>
              <a:rPr lang="es-US" sz="2400" dirty="0"/>
              <a:t>Gráfico del análisis de conglomerados jerárquicos utilizando la concentración de Zn (mg.kg</a:t>
            </a:r>
            <a:r>
              <a:rPr lang="es-US" sz="2400" baseline="30000" dirty="0"/>
              <a:t>-1</a:t>
            </a:r>
            <a:r>
              <a:rPr lang="es-US" sz="2400" dirty="0"/>
              <a:t>), Mg (mg.kg</a:t>
            </a:r>
            <a:r>
              <a:rPr lang="es-US" sz="2400" baseline="30000" dirty="0"/>
              <a:t>-1</a:t>
            </a:r>
            <a:r>
              <a:rPr lang="es-US" sz="2400" dirty="0"/>
              <a:t>), Ca (porcentaje), Ba (mg.kg</a:t>
            </a:r>
            <a:r>
              <a:rPr lang="es-US" sz="2400" baseline="30000" dirty="0"/>
              <a:t>-1</a:t>
            </a:r>
            <a:r>
              <a:rPr lang="es-US" sz="2400" dirty="0"/>
              <a:t>), Sr (mg.kg</a:t>
            </a:r>
            <a:r>
              <a:rPr lang="es-US" sz="2400" baseline="30000" dirty="0"/>
              <a:t>-1</a:t>
            </a:r>
            <a:r>
              <a:rPr lang="es-US" sz="2400" dirty="0"/>
              <a:t>), Cu (mg.kg</a:t>
            </a:r>
            <a:r>
              <a:rPr lang="es-US" sz="2400" baseline="30000" dirty="0"/>
              <a:t>-1</a:t>
            </a:r>
            <a:r>
              <a:rPr lang="es-US" sz="2400" dirty="0"/>
              <a:t>) y P (porcentaje).</a:t>
            </a:r>
          </a:p>
        </p:txBody>
      </p:sp>
      <p:pic>
        <p:nvPicPr>
          <p:cNvPr id="6" name="Imagen16"/>
          <p:cNvPicPr/>
          <p:nvPr/>
        </p:nvPicPr>
        <p:blipFill>
          <a:blip r:embed="rId2"/>
          <a:stretch>
            <a:fillRect/>
          </a:stretch>
        </p:blipFill>
        <p:spPr bwMode="auto">
          <a:xfrm>
            <a:off x="476518" y="540913"/>
            <a:ext cx="11050073" cy="5087155"/>
          </a:xfrm>
          <a:prstGeom prst="rect">
            <a:avLst/>
          </a:prstGeom>
        </p:spPr>
      </p:pic>
    </p:spTree>
    <p:extLst>
      <p:ext uri="{BB962C8B-B14F-4D97-AF65-F5344CB8AC3E}">
        <p14:creationId xmlns:p14="http://schemas.microsoft.com/office/powerpoint/2010/main" val="1156803717"/>
      </p:ext>
    </p:extLst>
  </p:cSld>
  <p:clrMapOvr>
    <a:masterClrMapping/>
  </p:clrMapOvr>
  <p:transition spd="slow" advTm="13040">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62792" y="0"/>
            <a:ext cx="2077521" cy="669701"/>
          </a:xfrm>
        </p:spPr>
        <p:txBody>
          <a:bodyPr>
            <a:normAutofit/>
          </a:bodyPr>
          <a:lstStyle/>
          <a:p>
            <a:pPr algn="just"/>
            <a:r>
              <a:rPr lang="es-US" sz="2400" b="1" u="sng" dirty="0" smtClean="0">
                <a:solidFill>
                  <a:srgbClr val="FF0000"/>
                </a:solidFill>
                <a:effectLst>
                  <a:outerShdw blurRad="38100" dist="38100" dir="2700000" algn="tl">
                    <a:srgbClr val="000000">
                      <a:alpha val="43137"/>
                    </a:srgbClr>
                  </a:outerShdw>
                </a:effectLst>
              </a:rPr>
              <a:t>CONCLUSIONES</a:t>
            </a:r>
            <a:endParaRPr lang="es-US" sz="2400"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76515" y="901521"/>
            <a:ext cx="11050073" cy="5731099"/>
          </a:xfrm>
        </p:spPr>
        <p:txBody>
          <a:bodyPr>
            <a:normAutofit/>
          </a:bodyPr>
          <a:lstStyle/>
          <a:p>
            <a:pPr marL="0" indent="0" algn="just">
              <a:buNone/>
            </a:pPr>
            <a:r>
              <a:rPr lang="es-US" dirty="0" smtClean="0"/>
              <a:t>Los </a:t>
            </a:r>
            <a:r>
              <a:rPr lang="es-US" dirty="0"/>
              <a:t>resultados de esta investigación confirman la hipótesis inicial de que son identificables cambios </a:t>
            </a:r>
            <a:r>
              <a:rPr lang="es-US" dirty="0" err="1"/>
              <a:t>paleodietarios</a:t>
            </a:r>
            <a:r>
              <a:rPr lang="es-US" dirty="0"/>
              <a:t> importantes entre las diferentes unidades </a:t>
            </a:r>
            <a:r>
              <a:rPr lang="es-US" dirty="0" err="1"/>
              <a:t>cronoestratigráficas</a:t>
            </a:r>
            <a:r>
              <a:rPr lang="es-US" dirty="0"/>
              <a:t> culturales de la Región Central de Cuba. </a:t>
            </a:r>
            <a:endParaRPr lang="es-US" dirty="0" smtClean="0"/>
          </a:p>
          <a:p>
            <a:pPr marL="0" indent="0" algn="just">
              <a:buNone/>
            </a:pPr>
            <a:endParaRPr lang="es-US" dirty="0" smtClean="0"/>
          </a:p>
          <a:p>
            <a:pPr marL="0" indent="0" algn="just">
              <a:buNone/>
            </a:pPr>
            <a:r>
              <a:rPr lang="es-US" dirty="0" smtClean="0"/>
              <a:t>Los </a:t>
            </a:r>
            <a:r>
              <a:rPr lang="es-US" dirty="0"/>
              <a:t>cambios tecnológicos en los modos de procesamiento de alimentos con el inicio de la </a:t>
            </a:r>
            <a:r>
              <a:rPr lang="es-US" dirty="0" smtClean="0"/>
              <a:t>esta etapa </a:t>
            </a:r>
            <a:r>
              <a:rPr lang="es-US" dirty="0"/>
              <a:t>en la Región Central cambiaron los hábitos alimentarios con la introducción de diferentes prácticas de procesamiento, lo que condujo a alimentos más suaves y posiblemente más procesados. </a:t>
            </a:r>
            <a:endParaRPr lang="es-US" dirty="0" smtClean="0"/>
          </a:p>
          <a:p>
            <a:pPr marL="0" indent="0" algn="just">
              <a:buNone/>
            </a:pPr>
            <a:endParaRPr lang="es-US" dirty="0" smtClean="0"/>
          </a:p>
          <a:p>
            <a:pPr marL="0" indent="0" algn="just">
              <a:buNone/>
            </a:pPr>
            <a:r>
              <a:rPr lang="es-US" dirty="0" smtClean="0"/>
              <a:t>Las </a:t>
            </a:r>
            <a:r>
              <a:rPr lang="es-US" dirty="0"/>
              <a:t>muestras de la cueva de </a:t>
            </a:r>
            <a:r>
              <a:rPr lang="es-US" b="1" i="1" dirty="0"/>
              <a:t>Los Cuchillos en Cayo Salina</a:t>
            </a:r>
            <a:r>
              <a:rPr lang="es-US" dirty="0"/>
              <a:t>, en general, son los valores más altos de elementos indicadores de la dieta herbívora y carnívora, presumiblemente esta última de origen </a:t>
            </a:r>
            <a:r>
              <a:rPr lang="es-US" dirty="0" smtClean="0"/>
              <a:t>marino suponiéndose que fueron, </a:t>
            </a:r>
            <a:r>
              <a:rPr lang="es-US" b="1" i="1" dirty="0" smtClean="0">
                <a:solidFill>
                  <a:schemeClr val="accent5"/>
                </a:solidFill>
                <a:effectLst>
                  <a:outerShdw blurRad="38100" dist="38100" dir="2700000" algn="tl">
                    <a:srgbClr val="000000">
                      <a:alpha val="43137"/>
                    </a:srgbClr>
                  </a:outerShdw>
                </a:effectLst>
              </a:rPr>
              <a:t>en su mayoría, pescadores-recolectores.</a:t>
            </a:r>
          </a:p>
        </p:txBody>
      </p:sp>
    </p:spTree>
    <p:extLst>
      <p:ext uri="{BB962C8B-B14F-4D97-AF65-F5344CB8AC3E}">
        <p14:creationId xmlns:p14="http://schemas.microsoft.com/office/powerpoint/2010/main" val="3689749023"/>
      </p:ext>
    </p:extLst>
  </p:cSld>
  <p:clrMapOvr>
    <a:masterClrMapping/>
  </p:clrMapOvr>
  <p:transition spd="slow" advTm="14025">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62792" y="0"/>
            <a:ext cx="2077521" cy="669701"/>
          </a:xfrm>
        </p:spPr>
        <p:txBody>
          <a:bodyPr>
            <a:normAutofit/>
          </a:bodyPr>
          <a:lstStyle/>
          <a:p>
            <a:pPr algn="just"/>
            <a:r>
              <a:rPr lang="es-US" sz="2400" b="1" u="sng" dirty="0" smtClean="0">
                <a:solidFill>
                  <a:srgbClr val="FF0000"/>
                </a:solidFill>
                <a:effectLst>
                  <a:outerShdw blurRad="38100" dist="38100" dir="2700000" algn="tl">
                    <a:srgbClr val="000000">
                      <a:alpha val="43137"/>
                    </a:srgbClr>
                  </a:outerShdw>
                </a:effectLst>
              </a:rPr>
              <a:t>CONCLUSIONES</a:t>
            </a:r>
            <a:endParaRPr lang="es-US" sz="2400"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54543" y="785612"/>
            <a:ext cx="11694017" cy="5705341"/>
          </a:xfrm>
        </p:spPr>
        <p:txBody>
          <a:bodyPr>
            <a:noAutofit/>
          </a:bodyPr>
          <a:lstStyle/>
          <a:p>
            <a:pPr marL="0" indent="0" algn="just">
              <a:buNone/>
            </a:pPr>
            <a:r>
              <a:rPr lang="es-US" dirty="0" smtClean="0"/>
              <a:t>En </a:t>
            </a:r>
            <a:r>
              <a:rPr lang="es-US" dirty="0"/>
              <a:t>el caso de los sitios P</a:t>
            </a:r>
            <a:r>
              <a:rPr lang="es-US" b="1" i="1" dirty="0"/>
              <a:t>eña del Indio y Peña de Evaristo</a:t>
            </a:r>
            <a:r>
              <a:rPr lang="es-US" dirty="0"/>
              <a:t>, con una marcada dieta proveniente del mar, se reafirma su relación con los sitios de los cayos o la zona costera ya que luego de explorar toda la zona, no aparecen sitios de habitación; y aunque posiblemente </a:t>
            </a:r>
            <a:r>
              <a:rPr lang="es-US" b="1" i="1" dirty="0">
                <a:solidFill>
                  <a:schemeClr val="accent5"/>
                </a:solidFill>
                <a:effectLst>
                  <a:outerShdw blurRad="38100" dist="38100" dir="2700000" algn="tl">
                    <a:srgbClr val="000000">
                      <a:alpha val="43137"/>
                    </a:srgbClr>
                  </a:outerShdw>
                </a:effectLst>
              </a:rPr>
              <a:t>pertenecían al mismo grupo sociocultural y tipo de apropiación, no a la misma comunidad</a:t>
            </a:r>
            <a:r>
              <a:rPr lang="es-US" b="1" i="1" dirty="0" smtClean="0">
                <a:solidFill>
                  <a:schemeClr val="accent5"/>
                </a:solidFill>
                <a:effectLst>
                  <a:outerShdw blurRad="38100" dist="38100" dir="2700000" algn="tl">
                    <a:srgbClr val="000000">
                      <a:alpha val="43137"/>
                    </a:srgbClr>
                  </a:outerShdw>
                </a:effectLst>
              </a:rPr>
              <a:t>.</a:t>
            </a:r>
          </a:p>
          <a:p>
            <a:pPr marL="0" indent="0" algn="just">
              <a:buNone/>
            </a:pPr>
            <a:endParaRPr lang="es-US" b="1" i="1" dirty="0" smtClean="0">
              <a:solidFill>
                <a:schemeClr val="accent5"/>
              </a:solidFill>
              <a:effectLst>
                <a:outerShdw blurRad="38100" dist="38100" dir="2700000" algn="tl">
                  <a:srgbClr val="000000">
                    <a:alpha val="43137"/>
                  </a:srgbClr>
                </a:outerShdw>
              </a:effectLst>
            </a:endParaRPr>
          </a:p>
          <a:p>
            <a:pPr marL="0" indent="0" algn="just">
              <a:buNone/>
            </a:pPr>
            <a:r>
              <a:rPr lang="es-US" dirty="0" smtClean="0"/>
              <a:t>Fue </a:t>
            </a:r>
            <a:r>
              <a:rPr lang="es-US" dirty="0"/>
              <a:t>en el sitio de </a:t>
            </a:r>
            <a:r>
              <a:rPr lang="es-US" b="1" i="1" dirty="0"/>
              <a:t>Solapa de Los Muertos</a:t>
            </a:r>
            <a:r>
              <a:rPr lang="es-US" dirty="0"/>
              <a:t> donde el cobre se comportó más alto, por lo que se puede inferir que este sitio albergaba a </a:t>
            </a:r>
            <a:r>
              <a:rPr lang="es-US" b="1" i="1" dirty="0">
                <a:solidFill>
                  <a:schemeClr val="accent5"/>
                </a:solidFill>
                <a:effectLst>
                  <a:outerShdw blurRad="38100" dist="38100" dir="2700000" algn="tl">
                    <a:srgbClr val="000000">
                      <a:alpha val="43137"/>
                    </a:srgbClr>
                  </a:outerShdw>
                </a:effectLst>
              </a:rPr>
              <a:t>los llamados cazadores</a:t>
            </a:r>
            <a:r>
              <a:rPr lang="es-US" dirty="0"/>
              <a:t>, quienes tenían una dieta basada principalmente en carnes rojas. </a:t>
            </a:r>
            <a:endParaRPr lang="es-US" dirty="0" smtClean="0"/>
          </a:p>
          <a:p>
            <a:pPr marL="0" indent="0" algn="just">
              <a:buNone/>
            </a:pPr>
            <a:r>
              <a:rPr lang="es-US" dirty="0" smtClean="0"/>
              <a:t>En </a:t>
            </a:r>
            <a:r>
              <a:rPr lang="es-US" dirty="0"/>
              <a:t>el caso de </a:t>
            </a:r>
            <a:r>
              <a:rPr lang="es-US" b="1" i="1" dirty="0"/>
              <a:t>Solapa de Los Muertos</a:t>
            </a:r>
            <a:r>
              <a:rPr lang="es-US" dirty="0"/>
              <a:t> y </a:t>
            </a:r>
            <a:r>
              <a:rPr lang="es-US" b="1" i="1" dirty="0"/>
              <a:t>La Necrópolis</a:t>
            </a:r>
            <a:r>
              <a:rPr lang="es-US" dirty="0"/>
              <a:t> presentan los valores más bajos para la dieta </a:t>
            </a:r>
            <a:r>
              <a:rPr lang="es-US" dirty="0" smtClean="0"/>
              <a:t>herbívora [por lo que se </a:t>
            </a:r>
            <a:r>
              <a:rPr lang="es-US" b="1" dirty="0" smtClean="0">
                <a:solidFill>
                  <a:schemeClr val="accent5"/>
                </a:solidFill>
                <a:effectLst>
                  <a:outerShdw blurRad="38100" dist="38100" dir="2700000" algn="tl">
                    <a:srgbClr val="000000">
                      <a:alpha val="43137"/>
                    </a:srgbClr>
                  </a:outerShdw>
                </a:effectLst>
              </a:rPr>
              <a:t>suponen cazadores-recolectores con alguna evidencia </a:t>
            </a:r>
            <a:r>
              <a:rPr lang="es-US" b="1" dirty="0" err="1" smtClean="0">
                <a:solidFill>
                  <a:schemeClr val="accent5"/>
                </a:solidFill>
                <a:effectLst>
                  <a:outerShdw blurRad="38100" dist="38100" dir="2700000" algn="tl">
                    <a:srgbClr val="000000">
                      <a:alpha val="43137"/>
                    </a:srgbClr>
                  </a:outerShdw>
                </a:effectLst>
              </a:rPr>
              <a:t>preceramistas</a:t>
            </a:r>
            <a:r>
              <a:rPr lang="es-US" b="1" dirty="0" smtClean="0">
                <a:solidFill>
                  <a:schemeClr val="accent5"/>
                </a:solidFill>
                <a:effectLst>
                  <a:outerShdw blurRad="38100" dist="38100" dir="2700000" algn="tl">
                    <a:srgbClr val="000000">
                      <a:alpha val="43137"/>
                    </a:srgbClr>
                  </a:outerShdw>
                </a:effectLst>
              </a:rPr>
              <a:t>.</a:t>
            </a:r>
            <a:r>
              <a:rPr lang="es-US" dirty="0" smtClean="0"/>
              <a:t> </a:t>
            </a:r>
          </a:p>
          <a:p>
            <a:pPr marL="0" indent="0" algn="just">
              <a:buNone/>
            </a:pPr>
            <a:endParaRPr lang="es-US" dirty="0" smtClean="0"/>
          </a:p>
        </p:txBody>
      </p:sp>
    </p:spTree>
    <p:extLst>
      <p:ext uri="{BB962C8B-B14F-4D97-AF65-F5344CB8AC3E}">
        <p14:creationId xmlns:p14="http://schemas.microsoft.com/office/powerpoint/2010/main" val="428000534"/>
      </p:ext>
    </p:extLst>
  </p:cSld>
  <p:clrMapOvr>
    <a:masterClrMapping/>
  </p:clrMapOvr>
  <p:transition spd="slow" advTm="15094">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62792" y="0"/>
            <a:ext cx="2077521" cy="669701"/>
          </a:xfrm>
        </p:spPr>
        <p:txBody>
          <a:bodyPr>
            <a:normAutofit/>
          </a:bodyPr>
          <a:lstStyle/>
          <a:p>
            <a:pPr algn="just"/>
            <a:r>
              <a:rPr lang="es-US" sz="2400" b="1" u="sng" dirty="0" smtClean="0">
                <a:solidFill>
                  <a:srgbClr val="FF0000"/>
                </a:solidFill>
                <a:effectLst>
                  <a:outerShdw blurRad="38100" dist="38100" dir="2700000" algn="tl">
                    <a:srgbClr val="000000">
                      <a:alpha val="43137"/>
                    </a:srgbClr>
                  </a:outerShdw>
                </a:effectLst>
              </a:rPr>
              <a:t>CONCLUSIONES</a:t>
            </a:r>
            <a:endParaRPr lang="es-US" sz="2400"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76515" y="669701"/>
            <a:ext cx="11050073" cy="5589431"/>
          </a:xfrm>
        </p:spPr>
        <p:txBody>
          <a:bodyPr>
            <a:noAutofit/>
          </a:bodyPr>
          <a:lstStyle/>
          <a:p>
            <a:pPr marL="0" indent="0" algn="just">
              <a:lnSpc>
                <a:spcPct val="120000"/>
              </a:lnSpc>
              <a:spcBef>
                <a:spcPts val="600"/>
              </a:spcBef>
              <a:buNone/>
            </a:pPr>
            <a:r>
              <a:rPr lang="es-US" sz="2300" b="1" dirty="0"/>
              <a:t>A</a:t>
            </a:r>
            <a:r>
              <a:rPr lang="es-US" sz="2300" dirty="0"/>
              <a:t> través del análisis de muestras de la misma mandíbula, se afirma que hubo un cambio en el patrón de alimentación de dicho individuo, que primero fue herbívoro y pasó a ser carnívoro. </a:t>
            </a:r>
            <a:endParaRPr lang="es-US" sz="2300" dirty="0" smtClean="0"/>
          </a:p>
          <a:p>
            <a:pPr marL="0" indent="0" algn="just">
              <a:lnSpc>
                <a:spcPct val="120000"/>
              </a:lnSpc>
              <a:spcBef>
                <a:spcPts val="600"/>
              </a:spcBef>
              <a:buNone/>
            </a:pPr>
            <a:endParaRPr lang="es-US" sz="1400" dirty="0"/>
          </a:p>
          <a:p>
            <a:pPr marL="0" indent="0" algn="just">
              <a:lnSpc>
                <a:spcPct val="120000"/>
              </a:lnSpc>
              <a:spcBef>
                <a:spcPts val="600"/>
              </a:spcBef>
              <a:buNone/>
            </a:pPr>
            <a:r>
              <a:rPr lang="es-US" sz="2300" dirty="0" smtClean="0"/>
              <a:t>En </a:t>
            </a:r>
            <a:r>
              <a:rPr lang="es-US" sz="2300" dirty="0"/>
              <a:t>el análisis de conglomerados, los conglomerados se separan de una manera diferente a la del gráfico PCA y </a:t>
            </a:r>
            <a:r>
              <a:rPr lang="es-US" sz="2300" dirty="0" err="1"/>
              <a:t>Biplot</a:t>
            </a:r>
            <a:r>
              <a:rPr lang="es-US" sz="2300" dirty="0"/>
              <a:t> PCA y K-</a:t>
            </a:r>
            <a:r>
              <a:rPr lang="es-US" sz="2300" dirty="0" err="1"/>
              <a:t>Means</a:t>
            </a:r>
            <a:r>
              <a:rPr lang="es-US" sz="2300" dirty="0"/>
              <a:t>, donde todas las variables incluidas han demostrado ser buenos predictores</a:t>
            </a:r>
            <a:r>
              <a:rPr lang="es-US" sz="1400" dirty="0"/>
              <a:t>. </a:t>
            </a:r>
            <a:endParaRPr lang="es-US" sz="1400" dirty="0" smtClean="0"/>
          </a:p>
          <a:p>
            <a:pPr marL="0" indent="0" algn="just">
              <a:lnSpc>
                <a:spcPct val="120000"/>
              </a:lnSpc>
              <a:spcBef>
                <a:spcPts val="600"/>
              </a:spcBef>
              <a:buNone/>
            </a:pPr>
            <a:endParaRPr lang="es-US" sz="1400" dirty="0" smtClean="0"/>
          </a:p>
          <a:p>
            <a:pPr marL="0" indent="0" algn="just">
              <a:lnSpc>
                <a:spcPct val="120000"/>
              </a:lnSpc>
              <a:spcBef>
                <a:spcPts val="600"/>
              </a:spcBef>
              <a:buNone/>
            </a:pPr>
            <a:r>
              <a:rPr lang="es-US" sz="2300" dirty="0" smtClean="0"/>
              <a:t>Un </a:t>
            </a:r>
            <a:r>
              <a:rPr lang="es-US" sz="2300" dirty="0"/>
              <a:t>nuevo grupo que llamamos </a:t>
            </a:r>
            <a:r>
              <a:rPr lang="es-US" sz="2300" i="1" dirty="0">
                <a:solidFill>
                  <a:srgbClr val="C00000"/>
                </a:solidFill>
                <a:effectLst>
                  <a:outerShdw blurRad="38100" dist="38100" dir="2700000" algn="tl">
                    <a:srgbClr val="000000">
                      <a:alpha val="43137"/>
                    </a:srgbClr>
                  </a:outerShdw>
                </a:effectLst>
              </a:rPr>
              <a:t>zona intermedia</a:t>
            </a:r>
            <a:r>
              <a:rPr lang="es-US" sz="2300" dirty="0">
                <a:solidFill>
                  <a:srgbClr val="C00000"/>
                </a:solidFill>
                <a:effectLst>
                  <a:outerShdw blurRad="38100" dist="38100" dir="2700000" algn="tl">
                    <a:srgbClr val="000000">
                      <a:alpha val="43137"/>
                    </a:srgbClr>
                  </a:outerShdw>
                </a:effectLst>
              </a:rPr>
              <a:t> </a:t>
            </a:r>
            <a:r>
              <a:rPr lang="es-US" sz="2300" dirty="0"/>
              <a:t>aparece en la gráfica de análisis de conglomerados jerárquicos, ya que corresponde principalmente a la cueva La Necrópolis en el sitio El Charcón, en correspondencia con lo que se muestra por la combinación de los k-</a:t>
            </a:r>
            <a:r>
              <a:rPr lang="es-US" sz="2300" dirty="0" err="1"/>
              <a:t>Medoides</a:t>
            </a:r>
            <a:r>
              <a:rPr lang="es-US" sz="2300" dirty="0"/>
              <a:t> con el algoritmo PAM, una vez utilizado por primera vez en análisis arqueológico, se encuentra a una distancia intermedia entre la ubicación de Solapa de Los Muertos (interior) y los sitios de la zona costera, que son sitios de enterramiento</a:t>
            </a:r>
            <a:r>
              <a:rPr lang="es-US" sz="2400" dirty="0"/>
              <a:t>. </a:t>
            </a:r>
            <a:endParaRPr lang="es-US" sz="2400" dirty="0" smtClean="0"/>
          </a:p>
        </p:txBody>
      </p:sp>
    </p:spTree>
    <p:extLst>
      <p:ext uri="{BB962C8B-B14F-4D97-AF65-F5344CB8AC3E}">
        <p14:creationId xmlns:p14="http://schemas.microsoft.com/office/powerpoint/2010/main" val="2859333316"/>
      </p:ext>
    </p:extLst>
  </p:cSld>
  <p:clrMapOvr>
    <a:masterClrMapping/>
  </p:clrMapOvr>
  <p:transition spd="slow" advTm="15142">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62792" y="0"/>
            <a:ext cx="2077521" cy="669701"/>
          </a:xfrm>
        </p:spPr>
        <p:txBody>
          <a:bodyPr>
            <a:normAutofit/>
          </a:bodyPr>
          <a:lstStyle/>
          <a:p>
            <a:pPr algn="just"/>
            <a:r>
              <a:rPr lang="es-US" sz="2400" b="1" u="sng" dirty="0" smtClean="0">
                <a:solidFill>
                  <a:srgbClr val="FF0000"/>
                </a:solidFill>
                <a:effectLst>
                  <a:outerShdw blurRad="38100" dist="38100" dir="2700000" algn="tl">
                    <a:srgbClr val="000000">
                      <a:alpha val="43137"/>
                    </a:srgbClr>
                  </a:outerShdw>
                </a:effectLst>
              </a:rPr>
              <a:t>CONCLUSIONES</a:t>
            </a:r>
            <a:endParaRPr lang="es-US" sz="2400"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476515" y="1068946"/>
            <a:ext cx="11050073" cy="5061397"/>
          </a:xfrm>
        </p:spPr>
        <p:txBody>
          <a:bodyPr>
            <a:normAutofit fontScale="92500"/>
          </a:bodyPr>
          <a:lstStyle/>
          <a:p>
            <a:pPr marL="0" indent="0" algn="just">
              <a:lnSpc>
                <a:spcPts val="3360"/>
              </a:lnSpc>
              <a:buNone/>
            </a:pPr>
            <a:r>
              <a:rPr lang="es-US" dirty="0"/>
              <a:t>Se demuestra que los grupos del interior eran diferentes a los de las zonas costeras, es decir, eran individuos descendientes de migrantes y no de migrantes mismos, ya que las concentraciones de oligoelementos se encuentran en rangos similares en diferentes épocas, lo que indica que vivieron en esa zona por un largo período, y con una alta esperanza de vida para estos grupos humanos, que en ese momento no era alta. </a:t>
            </a:r>
            <a:endParaRPr lang="es-US" dirty="0" smtClean="0"/>
          </a:p>
          <a:p>
            <a:pPr marL="0" indent="0" algn="just">
              <a:lnSpc>
                <a:spcPts val="3360"/>
              </a:lnSpc>
              <a:buNone/>
            </a:pPr>
            <a:endParaRPr lang="es-US" dirty="0"/>
          </a:p>
          <a:p>
            <a:pPr marL="0" indent="0" algn="just">
              <a:lnSpc>
                <a:spcPts val="3360"/>
              </a:lnSpc>
              <a:buNone/>
            </a:pPr>
            <a:r>
              <a:rPr lang="es-US" dirty="0"/>
              <a:t>Los grupos de edad, ya sean jóvenes o adultos, muestran un comportamiento muy similar en cuanto a las concentraciones obtenidas para cada muestra, mientras que existe una diferencia entre los sitios en general. </a:t>
            </a:r>
          </a:p>
          <a:p>
            <a:pPr marL="0" indent="0" algn="just">
              <a:lnSpc>
                <a:spcPct val="150000"/>
              </a:lnSpc>
              <a:spcBef>
                <a:spcPts val="600"/>
              </a:spcBef>
              <a:buNone/>
            </a:pPr>
            <a:endParaRPr lang="es-US" dirty="0" smtClean="0"/>
          </a:p>
        </p:txBody>
      </p:sp>
    </p:spTree>
    <p:extLst>
      <p:ext uri="{BB962C8B-B14F-4D97-AF65-F5344CB8AC3E}">
        <p14:creationId xmlns:p14="http://schemas.microsoft.com/office/powerpoint/2010/main" val="1356255206"/>
      </p:ext>
    </p:extLst>
  </p:cSld>
  <p:clrMapOvr>
    <a:masterClrMapping/>
  </p:clrMapOvr>
  <p:transition spd="slow" advTm="15692">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321" y="2631806"/>
            <a:ext cx="10515600" cy="1325563"/>
          </a:xfrm>
          <a:solidFill>
            <a:srgbClr val="FF0000"/>
          </a:solidFill>
          <a:ln>
            <a:solidFill>
              <a:schemeClr val="accent1">
                <a:lumMod val="75000"/>
              </a:schemeClr>
            </a:solidFill>
          </a:ln>
        </p:spPr>
        <p:txBody>
          <a:bodyPr>
            <a:normAutofit/>
          </a:bodyPr>
          <a:lstStyle/>
          <a:p>
            <a:pPr algn="ctr"/>
            <a:r>
              <a:rPr lang="es-US" sz="8800" b="1" i="1" dirty="0" smtClean="0">
                <a:solidFill>
                  <a:schemeClr val="bg1"/>
                </a:solidFill>
                <a:effectLst>
                  <a:outerShdw blurRad="38100" dist="38100" dir="2700000" algn="tl">
                    <a:srgbClr val="000000">
                      <a:alpha val="43137"/>
                    </a:srgbClr>
                  </a:outerShdw>
                </a:effectLst>
                <a:latin typeface="Agency FB" panose="020B0503020202020204" pitchFamily="34" charset="0"/>
              </a:rPr>
              <a:t>Muchas Gracias</a:t>
            </a:r>
            <a:endParaRPr lang="es-US" sz="8800" b="1" i="1"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675174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8436" y="0"/>
            <a:ext cx="4532290" cy="575033"/>
          </a:xfrm>
        </p:spPr>
        <p:txBody>
          <a:bodyPr>
            <a:normAutofit/>
          </a:bodyPr>
          <a:lstStyle/>
          <a:p>
            <a:pPr algn="ctr"/>
            <a:r>
              <a:rPr lang="es-US" sz="2400" b="1" dirty="0">
                <a:solidFill>
                  <a:srgbClr val="FF0000"/>
                </a:solidFill>
                <a:effectLst>
                  <a:outerShdw blurRad="38100" dist="38100" dir="2700000" algn="tl">
                    <a:srgbClr val="000000">
                      <a:alpha val="43137"/>
                    </a:srgbClr>
                  </a:outerShdw>
                </a:effectLst>
              </a:rPr>
              <a:t>Región de estudio, zonas y muestras </a:t>
            </a:r>
          </a:p>
        </p:txBody>
      </p:sp>
      <p:pic>
        <p:nvPicPr>
          <p:cNvPr id="4" name="Imagen18"/>
          <p:cNvPicPr>
            <a:picLocks noGrp="1"/>
          </p:cNvPicPr>
          <p:nvPr>
            <p:ph idx="1"/>
          </p:nvPr>
        </p:nvPicPr>
        <p:blipFill>
          <a:blip r:embed="rId2"/>
          <a:stretch>
            <a:fillRect/>
          </a:stretch>
        </p:blipFill>
        <p:spPr bwMode="auto">
          <a:xfrm>
            <a:off x="533561" y="575033"/>
            <a:ext cx="10522039" cy="5640947"/>
          </a:xfrm>
          <a:prstGeom prst="rect">
            <a:avLst/>
          </a:prstGeom>
        </p:spPr>
      </p:pic>
    </p:spTree>
    <p:extLst>
      <p:ext uri="{BB962C8B-B14F-4D97-AF65-F5344CB8AC3E}">
        <p14:creationId xmlns:p14="http://schemas.microsoft.com/office/powerpoint/2010/main" val="3975683935"/>
      </p:ext>
    </p:extLst>
  </p:cSld>
  <p:clrMapOvr>
    <a:masterClrMapping/>
  </p:clrMapOvr>
  <p:transition spd="slow" advTm="8415">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6210" y="0"/>
            <a:ext cx="7159580" cy="734096"/>
          </a:xfrm>
        </p:spPr>
        <p:txBody>
          <a:bodyPr/>
          <a:lstStyle/>
          <a:p>
            <a:r>
              <a:rPr lang="es-US" b="1" dirty="0" smtClean="0">
                <a:solidFill>
                  <a:srgbClr val="FF0000"/>
                </a:solidFill>
                <a:effectLst>
                  <a:outerShdw blurRad="38100" dist="38100" dir="2700000" algn="tl">
                    <a:srgbClr val="000000">
                      <a:alpha val="43137"/>
                    </a:srgbClr>
                  </a:outerShdw>
                </a:effectLst>
              </a:rPr>
              <a:t>Elementos indicadores de dieta</a:t>
            </a:r>
            <a:endParaRPr lang="es-US" b="1" dirty="0">
              <a:solidFill>
                <a:srgbClr val="FF0000"/>
              </a:solidFill>
              <a:effectLst>
                <a:outerShdw blurRad="38100" dist="38100" dir="2700000" algn="tl">
                  <a:srgbClr val="000000">
                    <a:alpha val="43137"/>
                  </a:srgbClr>
                </a:outerShdw>
              </a:effectLst>
            </a:endParaRPr>
          </a:p>
        </p:txBody>
      </p:sp>
      <p:pic>
        <p:nvPicPr>
          <p:cNvPr id="4" name="Marcador de contenido 3"/>
          <p:cNvPicPr>
            <a:picLocks noGrp="1" noChangeAspect="1"/>
          </p:cNvPicPr>
          <p:nvPr>
            <p:ph idx="1"/>
          </p:nvPr>
        </p:nvPicPr>
        <p:blipFill>
          <a:blip r:embed="rId2"/>
          <a:stretch>
            <a:fillRect/>
          </a:stretch>
        </p:blipFill>
        <p:spPr>
          <a:xfrm>
            <a:off x="690777" y="734096"/>
            <a:ext cx="10810446" cy="5826020"/>
          </a:xfrm>
          <a:prstGeom prst="rect">
            <a:avLst/>
          </a:prstGeom>
        </p:spPr>
      </p:pic>
    </p:spTree>
    <p:extLst>
      <p:ext uri="{BB962C8B-B14F-4D97-AF65-F5344CB8AC3E}">
        <p14:creationId xmlns:p14="http://schemas.microsoft.com/office/powerpoint/2010/main" val="3957271287"/>
      </p:ext>
    </p:extLst>
  </p:cSld>
  <p:clrMapOvr>
    <a:masterClrMapping/>
  </p:clrMapOvr>
  <p:transition spd="slow" advTm="7891">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6210" y="0"/>
            <a:ext cx="7159580" cy="734096"/>
          </a:xfrm>
        </p:spPr>
        <p:txBody>
          <a:bodyPr/>
          <a:lstStyle/>
          <a:p>
            <a:r>
              <a:rPr lang="es-US" b="1" dirty="0" smtClean="0">
                <a:solidFill>
                  <a:srgbClr val="FF0000"/>
                </a:solidFill>
                <a:effectLst>
                  <a:outerShdw blurRad="38100" dist="38100" dir="2700000" algn="tl">
                    <a:srgbClr val="000000">
                      <a:alpha val="43137"/>
                    </a:srgbClr>
                  </a:outerShdw>
                </a:effectLst>
              </a:rPr>
              <a:t>Elementos indicadores de dieta</a:t>
            </a:r>
            <a:endParaRPr lang="es-US" b="1" dirty="0">
              <a:solidFill>
                <a:srgbClr val="FF0000"/>
              </a:solidFill>
              <a:effectLst>
                <a:outerShdw blurRad="38100" dist="38100" dir="2700000" algn="tl">
                  <a:srgbClr val="000000">
                    <a:alpha val="43137"/>
                  </a:srgbClr>
                </a:outerShdw>
              </a:effectLst>
            </a:endParaRPr>
          </a:p>
        </p:txBody>
      </p:sp>
      <p:pic>
        <p:nvPicPr>
          <p:cNvPr id="7" name="Marcador de contenido 6"/>
          <p:cNvPicPr>
            <a:picLocks noGrp="1" noChangeAspect="1"/>
          </p:cNvPicPr>
          <p:nvPr>
            <p:ph idx="1"/>
          </p:nvPr>
        </p:nvPicPr>
        <p:blipFill>
          <a:blip r:embed="rId2"/>
          <a:stretch>
            <a:fillRect/>
          </a:stretch>
        </p:blipFill>
        <p:spPr>
          <a:xfrm>
            <a:off x="205784" y="1043189"/>
            <a:ext cx="11243533" cy="5646576"/>
          </a:xfrm>
          <a:prstGeom prst="rect">
            <a:avLst/>
          </a:prstGeom>
        </p:spPr>
      </p:pic>
    </p:spTree>
    <p:extLst>
      <p:ext uri="{BB962C8B-B14F-4D97-AF65-F5344CB8AC3E}">
        <p14:creationId xmlns:p14="http://schemas.microsoft.com/office/powerpoint/2010/main" val="1943946689"/>
      </p:ext>
    </p:extLst>
  </p:cSld>
  <p:clrMapOvr>
    <a:masterClrMapping/>
  </p:clrMapOvr>
  <p:transition spd="slow" advTm="8108">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15843" y="0"/>
            <a:ext cx="3360313" cy="626548"/>
          </a:xfrm>
        </p:spPr>
        <p:txBody>
          <a:bodyPr>
            <a:normAutofit/>
          </a:bodyPr>
          <a:lstStyle/>
          <a:p>
            <a:r>
              <a:rPr lang="es-US" sz="3200" b="1" dirty="0" smtClean="0">
                <a:solidFill>
                  <a:srgbClr val="FF0000"/>
                </a:solidFill>
                <a:effectLst>
                  <a:outerShdw blurRad="38100" dist="38100" dir="2700000" algn="tl">
                    <a:srgbClr val="000000">
                      <a:alpha val="43137"/>
                    </a:srgbClr>
                  </a:outerShdw>
                </a:effectLst>
              </a:rPr>
              <a:t>Muestras dentarias</a:t>
            </a:r>
            <a:endParaRPr lang="es-US" sz="3200" b="1" dirty="0">
              <a:solidFill>
                <a:srgbClr val="FF0000"/>
              </a:solidFill>
              <a:effectLst>
                <a:outerShdw blurRad="38100" dist="38100" dir="2700000" algn="tl">
                  <a:srgbClr val="000000">
                    <a:alpha val="43137"/>
                  </a:srgbClr>
                </a:outerShdw>
              </a:effectLst>
            </a:endParaRPr>
          </a:p>
        </p:txBody>
      </p:sp>
      <p:pic>
        <p:nvPicPr>
          <p:cNvPr id="7" name="Marcador de contenido 6"/>
          <p:cNvPicPr>
            <a:picLocks noGrp="1" noChangeAspect="1"/>
          </p:cNvPicPr>
          <p:nvPr>
            <p:ph idx="1"/>
          </p:nvPr>
        </p:nvPicPr>
        <p:blipFill>
          <a:blip r:embed="rId2"/>
          <a:stretch>
            <a:fillRect/>
          </a:stretch>
        </p:blipFill>
        <p:spPr>
          <a:xfrm>
            <a:off x="243222" y="626547"/>
            <a:ext cx="1504973" cy="1219547"/>
          </a:xfrm>
          <a:prstGeom prst="rect">
            <a:avLst/>
          </a:prstGeom>
        </p:spPr>
      </p:pic>
      <p:pic>
        <p:nvPicPr>
          <p:cNvPr id="8" name="Imagen 7"/>
          <p:cNvPicPr>
            <a:picLocks noChangeAspect="1"/>
          </p:cNvPicPr>
          <p:nvPr/>
        </p:nvPicPr>
        <p:blipFill>
          <a:blip r:embed="rId3"/>
          <a:stretch>
            <a:fillRect/>
          </a:stretch>
        </p:blipFill>
        <p:spPr>
          <a:xfrm>
            <a:off x="243222" y="1846094"/>
            <a:ext cx="2002195" cy="2318331"/>
          </a:xfrm>
          <a:prstGeom prst="rect">
            <a:avLst/>
          </a:prstGeom>
        </p:spPr>
      </p:pic>
      <p:sp>
        <p:nvSpPr>
          <p:cNvPr id="9" name="CuadroTexto 8"/>
          <p:cNvSpPr txBox="1"/>
          <p:nvPr/>
        </p:nvSpPr>
        <p:spPr>
          <a:xfrm>
            <a:off x="2786796" y="2210820"/>
            <a:ext cx="1133341" cy="369332"/>
          </a:xfrm>
          <a:prstGeom prst="rect">
            <a:avLst/>
          </a:prstGeom>
          <a:noFill/>
        </p:spPr>
        <p:txBody>
          <a:bodyPr wrap="square" rtlCol="0">
            <a:spAutoFit/>
          </a:bodyPr>
          <a:lstStyle/>
          <a:p>
            <a:pPr algn="ctr"/>
            <a:r>
              <a:rPr lang="es-US" b="1" dirty="0" smtClean="0">
                <a:effectLst>
                  <a:outerShdw blurRad="38100" dist="38100" dir="2700000" algn="tl">
                    <a:srgbClr val="000000">
                      <a:alpha val="43137"/>
                    </a:srgbClr>
                  </a:outerShdw>
                </a:effectLst>
              </a:rPr>
              <a:t>Dientes</a:t>
            </a:r>
            <a:endParaRPr lang="es-US" b="1" dirty="0">
              <a:effectLst>
                <a:outerShdw blurRad="38100" dist="38100" dir="2700000" algn="tl">
                  <a:srgbClr val="000000">
                    <a:alpha val="43137"/>
                  </a:srgbClr>
                </a:outerShdw>
              </a:effectLst>
            </a:endParaRPr>
          </a:p>
        </p:txBody>
      </p:sp>
      <p:sp>
        <p:nvSpPr>
          <p:cNvPr id="10" name="Cerrar llave 9"/>
          <p:cNvSpPr/>
          <p:nvPr/>
        </p:nvSpPr>
        <p:spPr>
          <a:xfrm>
            <a:off x="2245417" y="626547"/>
            <a:ext cx="492280" cy="3537878"/>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S"/>
          </a:p>
        </p:txBody>
      </p:sp>
      <p:sp>
        <p:nvSpPr>
          <p:cNvPr id="11" name="CuadroTexto 10"/>
          <p:cNvSpPr txBox="1"/>
          <p:nvPr/>
        </p:nvSpPr>
        <p:spPr>
          <a:xfrm>
            <a:off x="364495" y="1498107"/>
            <a:ext cx="1287887" cy="369332"/>
          </a:xfrm>
          <a:prstGeom prst="rect">
            <a:avLst/>
          </a:prstGeom>
          <a:noFill/>
        </p:spPr>
        <p:txBody>
          <a:bodyPr wrap="square" rtlCol="0">
            <a:spAutoFit/>
          </a:bodyPr>
          <a:lstStyle/>
          <a:p>
            <a:r>
              <a:rPr lang="es-US" b="1" dirty="0" smtClean="0">
                <a:effectLst>
                  <a:outerShdw blurRad="38100" dist="38100" dir="2700000" algn="tl">
                    <a:srgbClr val="000000">
                      <a:alpha val="43137"/>
                    </a:srgbClr>
                  </a:outerShdw>
                </a:effectLst>
              </a:rPr>
              <a:t>Temporales</a:t>
            </a:r>
            <a:endParaRPr lang="es-US" b="1" dirty="0">
              <a:effectLst>
                <a:outerShdw blurRad="38100" dist="38100" dir="2700000" algn="tl">
                  <a:srgbClr val="000000">
                    <a:alpha val="43137"/>
                  </a:srgbClr>
                </a:outerShdw>
              </a:effectLst>
            </a:endParaRPr>
          </a:p>
        </p:txBody>
      </p:sp>
      <p:sp>
        <p:nvSpPr>
          <p:cNvPr id="12" name="CuadroTexto 11"/>
          <p:cNvSpPr txBox="1"/>
          <p:nvPr/>
        </p:nvSpPr>
        <p:spPr>
          <a:xfrm>
            <a:off x="567271" y="2717653"/>
            <a:ext cx="1468192" cy="369332"/>
          </a:xfrm>
          <a:prstGeom prst="rect">
            <a:avLst/>
          </a:prstGeom>
          <a:noFill/>
        </p:spPr>
        <p:txBody>
          <a:bodyPr wrap="square" rtlCol="0">
            <a:spAutoFit/>
          </a:bodyPr>
          <a:lstStyle/>
          <a:p>
            <a:r>
              <a:rPr lang="es-US" b="1" dirty="0" smtClean="0">
                <a:effectLst>
                  <a:outerShdw blurRad="38100" dist="38100" dir="2700000" algn="tl">
                    <a:srgbClr val="000000">
                      <a:alpha val="43137"/>
                    </a:srgbClr>
                  </a:outerShdw>
                </a:effectLst>
              </a:rPr>
              <a:t>Permanentes</a:t>
            </a:r>
            <a:endParaRPr lang="es-US" b="1" dirty="0">
              <a:effectLst>
                <a:outerShdw blurRad="38100" dist="38100" dir="2700000" algn="tl">
                  <a:srgbClr val="000000">
                    <a:alpha val="43137"/>
                  </a:srgbClr>
                </a:outerShdw>
              </a:effectLst>
            </a:endParaRPr>
          </a:p>
        </p:txBody>
      </p:sp>
      <p:graphicFrame>
        <p:nvGraphicFramePr>
          <p:cNvPr id="13" name="Tabla 12"/>
          <p:cNvGraphicFramePr>
            <a:graphicFrameLocks noGrp="1"/>
          </p:cNvGraphicFramePr>
          <p:nvPr>
            <p:extLst>
              <p:ext uri="{D42A27DB-BD31-4B8C-83A1-F6EECF244321}">
                <p14:modId xmlns:p14="http://schemas.microsoft.com/office/powerpoint/2010/main" val="1043345932"/>
              </p:ext>
            </p:extLst>
          </p:nvPr>
        </p:nvGraphicFramePr>
        <p:xfrm>
          <a:off x="2786797" y="2717651"/>
          <a:ext cx="8619256" cy="3816658"/>
        </p:xfrm>
        <a:graphic>
          <a:graphicData uri="http://schemas.openxmlformats.org/drawingml/2006/table">
            <a:tbl>
              <a:tblPr firstRow="1" firstCol="1" bandRow="1">
                <a:tableStyleId>{5C22544A-7EE6-4342-B048-85BDC9FD1C3A}</a:tableStyleId>
              </a:tblPr>
              <a:tblGrid>
                <a:gridCol w="1849597"/>
                <a:gridCol w="3889420"/>
                <a:gridCol w="1352282"/>
                <a:gridCol w="1527957"/>
              </a:tblGrid>
              <a:tr h="630856">
                <a:tc>
                  <a:txBody>
                    <a:bodyPr/>
                    <a:lstStyle/>
                    <a:p>
                      <a:pPr marL="0" marR="0" indent="0" algn="ctr">
                        <a:lnSpc>
                          <a:spcPct val="100000"/>
                        </a:lnSpc>
                        <a:spcBef>
                          <a:spcPts val="10"/>
                        </a:spcBef>
                        <a:spcAft>
                          <a:spcPts val="0"/>
                        </a:spcAft>
                      </a:pPr>
                      <a:r>
                        <a:rPr lang="es-US" sz="2000" dirty="0" smtClean="0">
                          <a:effectLst/>
                        </a:rPr>
                        <a:t>Sitio </a:t>
                      </a:r>
                    </a:p>
                    <a:p>
                      <a:pPr marL="0" marR="0" indent="0" algn="ctr">
                        <a:lnSpc>
                          <a:spcPct val="100000"/>
                        </a:lnSpc>
                        <a:spcBef>
                          <a:spcPts val="10"/>
                        </a:spcBef>
                        <a:spcAft>
                          <a:spcPts val="0"/>
                        </a:spcAft>
                      </a:pPr>
                      <a:r>
                        <a:rPr lang="es-US" sz="2000" dirty="0" smtClean="0">
                          <a:effectLst/>
                        </a:rPr>
                        <a:t>arqueológico </a:t>
                      </a:r>
                      <a:endParaRPr lang="es-US" sz="2000" b="1" dirty="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indent="0" algn="ctr">
                        <a:lnSpc>
                          <a:spcPct val="100000"/>
                        </a:lnSpc>
                        <a:spcBef>
                          <a:spcPts val="10"/>
                        </a:spcBef>
                        <a:spcAft>
                          <a:spcPts val="0"/>
                        </a:spcAft>
                      </a:pPr>
                      <a:r>
                        <a:rPr lang="es-US" sz="2000" dirty="0" smtClean="0">
                          <a:effectLst/>
                        </a:rPr>
                        <a:t>Ubicación</a:t>
                      </a:r>
                    </a:p>
                    <a:p>
                      <a:pPr marL="0" marR="0" indent="0" algn="ctr">
                        <a:lnSpc>
                          <a:spcPct val="100000"/>
                        </a:lnSpc>
                        <a:spcBef>
                          <a:spcPts val="10"/>
                        </a:spcBef>
                        <a:spcAft>
                          <a:spcPts val="0"/>
                        </a:spcAft>
                      </a:pPr>
                      <a:r>
                        <a:rPr lang="es-US" sz="2000" dirty="0" smtClean="0">
                          <a:effectLst/>
                        </a:rPr>
                        <a:t> </a:t>
                      </a:r>
                      <a:r>
                        <a:rPr lang="es-US" sz="2000" dirty="0">
                          <a:effectLst/>
                        </a:rPr>
                        <a:t>geográfica</a:t>
                      </a:r>
                      <a:endParaRPr lang="es-US" sz="2000" b="1" dirty="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indent="0" algn="ctr">
                        <a:lnSpc>
                          <a:spcPct val="100000"/>
                        </a:lnSpc>
                        <a:spcBef>
                          <a:spcPts val="10"/>
                        </a:spcBef>
                        <a:spcAft>
                          <a:spcPts val="0"/>
                        </a:spcAft>
                      </a:pPr>
                      <a:r>
                        <a:rPr lang="es-US" sz="2000" dirty="0" smtClean="0">
                          <a:effectLst/>
                        </a:rPr>
                        <a:t>Dientes </a:t>
                      </a:r>
                      <a:r>
                        <a:rPr lang="es-US" sz="2000" dirty="0">
                          <a:effectLst/>
                        </a:rPr>
                        <a:t>temporales   </a:t>
                      </a:r>
                      <a:endParaRPr lang="es-US" sz="2000" b="1" dirty="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36195" marR="0" indent="0" algn="ctr">
                        <a:lnSpc>
                          <a:spcPct val="100000"/>
                        </a:lnSpc>
                        <a:spcBef>
                          <a:spcPts val="10"/>
                        </a:spcBef>
                        <a:spcAft>
                          <a:spcPts val="0"/>
                        </a:spcAft>
                      </a:pPr>
                      <a:r>
                        <a:rPr lang="es-US" sz="2000" dirty="0" smtClean="0">
                          <a:effectLst/>
                        </a:rPr>
                        <a:t>Dientes </a:t>
                      </a:r>
                      <a:r>
                        <a:rPr lang="es-US" sz="2000" dirty="0">
                          <a:effectLst/>
                        </a:rPr>
                        <a:t>permanentes</a:t>
                      </a:r>
                      <a:endParaRPr lang="es-US" sz="2000" b="1" dirty="0">
                        <a:effectLst/>
                        <a:latin typeface="Times New Roman" panose="02020603050405020304" pitchFamily="18" charset="0"/>
                        <a:ea typeface="Times New Roman" panose="02020603050405020304" pitchFamily="18" charset="0"/>
                      </a:endParaRPr>
                    </a:p>
                  </a:txBody>
                  <a:tcPr marL="31750" marR="34925" marT="34925" marB="34925"/>
                </a:tc>
              </a:tr>
              <a:tr h="549429">
                <a:tc>
                  <a:txBody>
                    <a:bodyPr/>
                    <a:lstStyle/>
                    <a:p>
                      <a:pPr marL="0" marR="36195" indent="0" algn="ctr">
                        <a:lnSpc>
                          <a:spcPts val="1235"/>
                        </a:lnSpc>
                        <a:spcBef>
                          <a:spcPts val="255"/>
                        </a:spcBef>
                        <a:spcAft>
                          <a:spcPts val="0"/>
                        </a:spcAft>
                        <a:tabLst>
                          <a:tab pos="1080135" algn="l"/>
                          <a:tab pos="1081405" algn="l"/>
                        </a:tabLst>
                      </a:pPr>
                      <a:endParaRPr lang="es-US" sz="2000" spc="-40" dirty="0" smtClean="0">
                        <a:effectLst/>
                      </a:endParaRPr>
                    </a:p>
                    <a:p>
                      <a:pPr marL="0" marR="36195" indent="0" algn="ctr">
                        <a:lnSpc>
                          <a:spcPts val="1235"/>
                        </a:lnSpc>
                        <a:spcBef>
                          <a:spcPts val="255"/>
                        </a:spcBef>
                        <a:spcAft>
                          <a:spcPts val="0"/>
                        </a:spcAft>
                        <a:tabLst>
                          <a:tab pos="1080135" algn="l"/>
                          <a:tab pos="1081405" algn="l"/>
                        </a:tabLst>
                      </a:pPr>
                      <a:r>
                        <a:rPr lang="es-US" sz="2000" spc="-40" dirty="0" smtClean="0">
                          <a:effectLst/>
                        </a:rPr>
                        <a:t>Los </a:t>
                      </a:r>
                      <a:r>
                        <a:rPr lang="es-US" sz="2000" spc="-40" dirty="0">
                          <a:effectLst/>
                        </a:rPr>
                        <a:t>Cuchillos</a:t>
                      </a:r>
                      <a:endParaRPr lang="es-US" sz="2000" b="1" dirty="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dirty="0">
                          <a:effectLst/>
                        </a:rPr>
                        <a:t>Cayo Salinas. </a:t>
                      </a:r>
                      <a:r>
                        <a:rPr lang="es-US" sz="2000" dirty="0" err="1">
                          <a:effectLst/>
                        </a:rPr>
                        <a:t>Mpio</a:t>
                      </a:r>
                      <a:r>
                        <a:rPr lang="es-US" sz="2000" dirty="0">
                          <a:effectLst/>
                        </a:rPr>
                        <a:t> </a:t>
                      </a:r>
                      <a:r>
                        <a:rPr lang="es-US" sz="2000" dirty="0" err="1">
                          <a:effectLst/>
                        </a:rPr>
                        <a:t>Yaguajay</a:t>
                      </a:r>
                      <a:r>
                        <a:rPr lang="es-US" sz="2000" dirty="0">
                          <a:effectLst/>
                        </a:rPr>
                        <a:t>. </a:t>
                      </a:r>
                      <a:r>
                        <a:rPr lang="es-US" sz="2000" dirty="0" err="1">
                          <a:effectLst/>
                        </a:rPr>
                        <a:t>Sti</a:t>
                      </a:r>
                      <a:r>
                        <a:rPr lang="es-US" sz="2000" dirty="0">
                          <a:effectLst/>
                        </a:rPr>
                        <a:t>. </a:t>
                      </a:r>
                      <a:r>
                        <a:rPr lang="es-US" sz="2000" dirty="0" err="1">
                          <a:effectLst/>
                        </a:rPr>
                        <a:t>Spiritus</a:t>
                      </a:r>
                      <a:endParaRPr lang="es-US" sz="2000" dirty="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dirty="0">
                          <a:effectLst/>
                        </a:rPr>
                        <a:t>3 </a:t>
                      </a:r>
                      <a:endParaRPr lang="es-US" sz="2000" dirty="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8</a:t>
                      </a:r>
                      <a:endParaRPr lang="es-US" sz="2000">
                        <a:effectLst/>
                        <a:latin typeface="Times New Roman" panose="02020603050405020304" pitchFamily="18" charset="0"/>
                        <a:ea typeface="Times New Roman" panose="02020603050405020304" pitchFamily="18" charset="0"/>
                      </a:endParaRPr>
                    </a:p>
                  </a:txBody>
                  <a:tcPr marL="31750" marR="34925" marT="34925" marB="34925"/>
                </a:tc>
              </a:tr>
              <a:tr h="549429">
                <a:tc>
                  <a:txBody>
                    <a:bodyPr/>
                    <a:lstStyle/>
                    <a:p>
                      <a:pPr marL="0" marR="36195" indent="0" algn="ctr">
                        <a:lnSpc>
                          <a:spcPts val="1235"/>
                        </a:lnSpc>
                        <a:spcBef>
                          <a:spcPts val="255"/>
                        </a:spcBef>
                        <a:spcAft>
                          <a:spcPts val="0"/>
                        </a:spcAft>
                        <a:tabLst>
                          <a:tab pos="1080135" algn="l"/>
                          <a:tab pos="1081405" algn="l"/>
                        </a:tabLst>
                      </a:pPr>
                      <a:endParaRPr lang="es-US" sz="2000" spc="-40" dirty="0" smtClean="0">
                        <a:effectLst/>
                      </a:endParaRPr>
                    </a:p>
                    <a:p>
                      <a:pPr marL="0" marR="36195" indent="0" algn="ctr">
                        <a:lnSpc>
                          <a:spcPts val="1235"/>
                        </a:lnSpc>
                        <a:spcBef>
                          <a:spcPts val="255"/>
                        </a:spcBef>
                        <a:spcAft>
                          <a:spcPts val="0"/>
                        </a:spcAft>
                        <a:tabLst>
                          <a:tab pos="1080135" algn="l"/>
                          <a:tab pos="1081405" algn="l"/>
                        </a:tabLst>
                      </a:pPr>
                      <a:r>
                        <a:rPr lang="es-US" sz="2000" spc="-40" dirty="0" smtClean="0">
                          <a:effectLst/>
                        </a:rPr>
                        <a:t>Peña </a:t>
                      </a:r>
                      <a:r>
                        <a:rPr lang="es-US" sz="2000" spc="-40" dirty="0">
                          <a:effectLst/>
                        </a:rPr>
                        <a:t>del Indio</a:t>
                      </a:r>
                      <a:endParaRPr lang="es-US" sz="2000" b="1" dirty="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Mpio Yaguajay. Sti. Spiritus</a:t>
                      </a:r>
                      <a:endParaRPr lang="es-US" sz="200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3</a:t>
                      </a:r>
                      <a:endParaRPr lang="es-US" sz="200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8</a:t>
                      </a:r>
                      <a:endParaRPr lang="es-US" sz="2000">
                        <a:effectLst/>
                        <a:latin typeface="Times New Roman" panose="02020603050405020304" pitchFamily="18" charset="0"/>
                        <a:ea typeface="Times New Roman" panose="02020603050405020304" pitchFamily="18" charset="0"/>
                      </a:endParaRPr>
                    </a:p>
                  </a:txBody>
                  <a:tcPr marL="31750" marR="34925" marT="34925" marB="34925"/>
                </a:tc>
              </a:tr>
              <a:tr h="549429">
                <a:tc>
                  <a:txBody>
                    <a:bodyPr/>
                    <a:lstStyle/>
                    <a:p>
                      <a:pPr marL="0" marR="36195" indent="0" algn="ctr">
                        <a:lnSpc>
                          <a:spcPts val="1235"/>
                        </a:lnSpc>
                        <a:spcBef>
                          <a:spcPts val="255"/>
                        </a:spcBef>
                        <a:spcAft>
                          <a:spcPts val="0"/>
                        </a:spcAft>
                        <a:tabLst>
                          <a:tab pos="1080135" algn="l"/>
                          <a:tab pos="1081405" algn="l"/>
                        </a:tabLst>
                      </a:pPr>
                      <a:endParaRPr lang="es-US" sz="2000" spc="-40" dirty="0" smtClean="0">
                        <a:effectLst/>
                      </a:endParaRPr>
                    </a:p>
                    <a:p>
                      <a:pPr marL="0" marR="36195" indent="0" algn="ctr">
                        <a:lnSpc>
                          <a:spcPts val="1235"/>
                        </a:lnSpc>
                        <a:spcBef>
                          <a:spcPts val="255"/>
                        </a:spcBef>
                        <a:spcAft>
                          <a:spcPts val="0"/>
                        </a:spcAft>
                        <a:tabLst>
                          <a:tab pos="1080135" algn="l"/>
                          <a:tab pos="1081405" algn="l"/>
                        </a:tabLst>
                      </a:pPr>
                      <a:r>
                        <a:rPr lang="es-US" sz="2000" spc="-40" dirty="0" smtClean="0">
                          <a:effectLst/>
                        </a:rPr>
                        <a:t>Peña </a:t>
                      </a:r>
                      <a:r>
                        <a:rPr lang="es-US" sz="2000" spc="-40" dirty="0">
                          <a:effectLst/>
                        </a:rPr>
                        <a:t>del Evaristo</a:t>
                      </a:r>
                      <a:endParaRPr lang="es-US" sz="2000" b="1" dirty="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Mpio Yaguajay. Sti. Spiritus</a:t>
                      </a:r>
                      <a:endParaRPr lang="es-US" sz="200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3</a:t>
                      </a:r>
                      <a:endParaRPr lang="es-US" sz="200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8</a:t>
                      </a:r>
                      <a:endParaRPr lang="es-US" sz="2000">
                        <a:effectLst/>
                        <a:latin typeface="Times New Roman" panose="02020603050405020304" pitchFamily="18" charset="0"/>
                        <a:ea typeface="Times New Roman" panose="02020603050405020304" pitchFamily="18" charset="0"/>
                      </a:endParaRPr>
                    </a:p>
                  </a:txBody>
                  <a:tcPr marL="31750" marR="34925" marT="34925" marB="34925"/>
                </a:tc>
              </a:tr>
              <a:tr h="549429">
                <a:tc>
                  <a:txBody>
                    <a:bodyPr/>
                    <a:lstStyle/>
                    <a:p>
                      <a:pPr marL="0" marR="0" algn="ctr">
                        <a:spcBef>
                          <a:spcPts val="0"/>
                        </a:spcBef>
                        <a:spcAft>
                          <a:spcPts val="0"/>
                        </a:spcAft>
                      </a:pPr>
                      <a:r>
                        <a:rPr lang="es-US" sz="2000">
                          <a:effectLst/>
                        </a:rPr>
                        <a:t>La Necropolis</a:t>
                      </a:r>
                      <a:endParaRPr lang="es-US" sz="200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Sitios Charcon. Quemado de G</a:t>
                      </a:r>
                      <a:r>
                        <a:rPr lang="es-US" sz="2000" spc="-40">
                          <a:effectLst/>
                        </a:rPr>
                        <a:t>üines</a:t>
                      </a:r>
                      <a:r>
                        <a:rPr lang="es-US" sz="2000">
                          <a:effectLst/>
                        </a:rPr>
                        <a:t>. Villa Clara</a:t>
                      </a:r>
                      <a:endParaRPr lang="es-US" sz="200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3</a:t>
                      </a:r>
                      <a:endParaRPr lang="es-US" sz="200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8</a:t>
                      </a:r>
                      <a:endParaRPr lang="es-US" sz="2000">
                        <a:effectLst/>
                        <a:latin typeface="Times New Roman" panose="02020603050405020304" pitchFamily="18" charset="0"/>
                        <a:ea typeface="Times New Roman" panose="02020603050405020304" pitchFamily="18" charset="0"/>
                      </a:endParaRPr>
                    </a:p>
                  </a:txBody>
                  <a:tcPr marL="31750" marR="34925" marT="34925" marB="34925"/>
                </a:tc>
              </a:tr>
              <a:tr h="549429">
                <a:tc>
                  <a:txBody>
                    <a:bodyPr/>
                    <a:lstStyle/>
                    <a:p>
                      <a:pPr marL="0" marR="36195" indent="0" algn="ctr">
                        <a:lnSpc>
                          <a:spcPct val="100000"/>
                        </a:lnSpc>
                        <a:spcBef>
                          <a:spcPts val="255"/>
                        </a:spcBef>
                        <a:spcAft>
                          <a:spcPts val="0"/>
                        </a:spcAft>
                        <a:tabLst>
                          <a:tab pos="1080135" algn="l"/>
                          <a:tab pos="1081405" algn="l"/>
                        </a:tabLst>
                      </a:pPr>
                      <a:r>
                        <a:rPr lang="es-US" sz="2000" spc="-40" dirty="0" smtClean="0">
                          <a:effectLst/>
                        </a:rPr>
                        <a:t>Solapa </a:t>
                      </a:r>
                      <a:r>
                        <a:rPr lang="es-US" sz="2000" spc="-40" dirty="0">
                          <a:effectLst/>
                        </a:rPr>
                        <a:t>de los Muertos</a:t>
                      </a:r>
                      <a:endParaRPr lang="es-US" sz="2000" b="1" dirty="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Mpio </a:t>
                      </a:r>
                      <a:r>
                        <a:rPr lang="es-US" sz="2000" spc="-40">
                          <a:effectLst/>
                        </a:rPr>
                        <a:t>Sagua la Grande</a:t>
                      </a:r>
                      <a:r>
                        <a:rPr lang="es-US" sz="2000">
                          <a:effectLst/>
                        </a:rPr>
                        <a:t>. Villa Clara</a:t>
                      </a:r>
                      <a:endParaRPr lang="es-US" sz="200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a:effectLst/>
                        </a:rPr>
                        <a:t>6</a:t>
                      </a:r>
                      <a:endParaRPr lang="es-US" sz="2000">
                        <a:effectLst/>
                        <a:latin typeface="Times New Roman" panose="02020603050405020304" pitchFamily="18" charset="0"/>
                        <a:ea typeface="Times New Roman" panose="02020603050405020304" pitchFamily="18" charset="0"/>
                      </a:endParaRPr>
                    </a:p>
                  </a:txBody>
                  <a:tcPr marL="31750" marR="34925" marT="34925" marB="34925"/>
                </a:tc>
                <a:tc>
                  <a:txBody>
                    <a:bodyPr/>
                    <a:lstStyle/>
                    <a:p>
                      <a:pPr marL="0" marR="0" algn="ctr">
                        <a:spcBef>
                          <a:spcPts val="0"/>
                        </a:spcBef>
                        <a:spcAft>
                          <a:spcPts val="0"/>
                        </a:spcAft>
                      </a:pPr>
                      <a:r>
                        <a:rPr lang="es-US" sz="2000" dirty="0">
                          <a:effectLst/>
                        </a:rPr>
                        <a:t>12</a:t>
                      </a:r>
                      <a:endParaRPr lang="es-US" sz="2000" dirty="0">
                        <a:effectLst/>
                        <a:latin typeface="Times New Roman" panose="02020603050405020304" pitchFamily="18" charset="0"/>
                        <a:ea typeface="Times New Roman" panose="02020603050405020304" pitchFamily="18" charset="0"/>
                      </a:endParaRPr>
                    </a:p>
                  </a:txBody>
                  <a:tcPr marL="31750" marR="34925" marT="34925" marB="34925"/>
                </a:tc>
              </a:tr>
            </a:tbl>
          </a:graphicData>
        </a:graphic>
      </p:graphicFrame>
      <p:sp>
        <p:nvSpPr>
          <p:cNvPr id="14" name="CuadroTexto 13"/>
          <p:cNvSpPr txBox="1"/>
          <p:nvPr/>
        </p:nvSpPr>
        <p:spPr>
          <a:xfrm>
            <a:off x="3654577" y="641160"/>
            <a:ext cx="7807620" cy="1569660"/>
          </a:xfrm>
          <a:prstGeom prst="rect">
            <a:avLst/>
          </a:prstGeom>
          <a:noFill/>
        </p:spPr>
        <p:txBody>
          <a:bodyPr wrap="square" rtlCol="0">
            <a:spAutoFit/>
          </a:bodyPr>
          <a:lstStyle/>
          <a:p>
            <a:pPr algn="just"/>
            <a:r>
              <a:rPr lang="es-US" sz="2400" dirty="0" smtClean="0"/>
              <a:t>Las piezas estaban separadas de mandíbulas. Solo una mandíbula encantada tenia dos piezas; incisivo y 2do molar que se correspondieran a distintos periodos del individuo y también por su dieta.</a:t>
            </a:r>
            <a:endParaRPr lang="es-US" sz="2400" dirty="0"/>
          </a:p>
        </p:txBody>
      </p:sp>
    </p:spTree>
    <p:extLst>
      <p:ext uri="{BB962C8B-B14F-4D97-AF65-F5344CB8AC3E}">
        <p14:creationId xmlns:p14="http://schemas.microsoft.com/office/powerpoint/2010/main" val="3323358141"/>
      </p:ext>
    </p:extLst>
  </p:cSld>
  <p:clrMapOvr>
    <a:masterClrMapping/>
  </p:clrMapOvr>
  <p:transition spd="slow" advTm="10145">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91892" y="0"/>
            <a:ext cx="5651142" cy="716700"/>
          </a:xfrm>
        </p:spPr>
        <p:txBody>
          <a:bodyPr>
            <a:noAutofit/>
          </a:bodyPr>
          <a:lstStyle/>
          <a:p>
            <a:r>
              <a:rPr lang="es-US" sz="2800" b="1" dirty="0" smtClean="0">
                <a:solidFill>
                  <a:srgbClr val="FF0000"/>
                </a:solidFill>
                <a:effectLst>
                  <a:outerShdw blurRad="38100" dist="38100" dir="2700000" algn="tl">
                    <a:srgbClr val="000000">
                      <a:alpha val="43137"/>
                    </a:srgbClr>
                  </a:outerShdw>
                </a:effectLst>
              </a:rPr>
              <a:t>Preparación de las muestras dentarias</a:t>
            </a:r>
            <a:endParaRPr lang="es-US" sz="2800" b="1" dirty="0">
              <a:solidFill>
                <a:srgbClr val="FF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373485" y="1180339"/>
            <a:ext cx="11487955" cy="4351338"/>
          </a:xfrm>
        </p:spPr>
        <p:txBody>
          <a:bodyPr/>
          <a:lstStyle/>
          <a:p>
            <a:pPr marL="0" indent="0" algn="just">
              <a:lnSpc>
                <a:spcPct val="150000"/>
              </a:lnSpc>
              <a:buNone/>
            </a:pPr>
            <a:r>
              <a:rPr lang="es-US" b="1" dirty="0" smtClean="0"/>
              <a:t>Las muestras fueron limpiadas convenientemente con agua común y destilada en ese orden, empleando cepillo de cerdas finas y alambre fino de acero inoxidable para eliminar las impurezas físicas.</a:t>
            </a:r>
          </a:p>
          <a:p>
            <a:pPr marL="0" indent="0" algn="just">
              <a:lnSpc>
                <a:spcPct val="150000"/>
              </a:lnSpc>
              <a:buNone/>
            </a:pPr>
            <a:r>
              <a:rPr lang="es-US" b="1" dirty="0" smtClean="0"/>
              <a:t>Las determinaciones se efectuaron empleando Espectrometría de Absorción Atómica para los metales </a:t>
            </a:r>
            <a:r>
              <a:rPr lang="es-US" b="1" i="1" dirty="0" smtClean="0">
                <a:solidFill>
                  <a:srgbClr val="00B050"/>
                </a:solidFill>
                <a:effectLst>
                  <a:outerShdw blurRad="38100" dist="38100" dir="2700000" algn="tl">
                    <a:srgbClr val="000000">
                      <a:alpha val="43137"/>
                    </a:srgbClr>
                  </a:outerShdw>
                </a:effectLst>
              </a:rPr>
              <a:t>Ca, Mg, Sr, Cu </a:t>
            </a:r>
            <a:r>
              <a:rPr lang="es-US" b="1" dirty="0" smtClean="0"/>
              <a:t>y </a:t>
            </a:r>
            <a:r>
              <a:rPr lang="es-US" b="1" dirty="0" smtClean="0">
                <a:solidFill>
                  <a:srgbClr val="00B050"/>
                </a:solidFill>
                <a:effectLst>
                  <a:outerShdw blurRad="38100" dist="38100" dir="2700000" algn="tl">
                    <a:srgbClr val="000000">
                      <a:alpha val="43137"/>
                    </a:srgbClr>
                  </a:outerShdw>
                </a:effectLst>
              </a:rPr>
              <a:t>Zn</a:t>
            </a:r>
            <a:r>
              <a:rPr lang="es-US" b="1" dirty="0" smtClean="0"/>
              <a:t>. La concentración de </a:t>
            </a:r>
            <a:r>
              <a:rPr lang="es-US" b="1" i="1" dirty="0" smtClean="0">
                <a:solidFill>
                  <a:srgbClr val="00B050"/>
                </a:solidFill>
                <a:effectLst>
                  <a:outerShdw blurRad="38100" dist="38100" dir="2700000" algn="tl">
                    <a:srgbClr val="000000">
                      <a:alpha val="43137"/>
                    </a:srgbClr>
                  </a:outerShdw>
                </a:effectLst>
              </a:rPr>
              <a:t>V</a:t>
            </a:r>
            <a:r>
              <a:rPr lang="es-US" b="1" dirty="0" smtClean="0"/>
              <a:t> no pudo efectuarse. El </a:t>
            </a:r>
            <a:r>
              <a:rPr lang="es-US" b="1" i="1" dirty="0" smtClean="0">
                <a:solidFill>
                  <a:srgbClr val="00B050"/>
                </a:solidFill>
                <a:effectLst>
                  <a:outerShdw blurRad="38100" dist="38100" dir="2700000" algn="tl">
                    <a:srgbClr val="000000">
                      <a:alpha val="43137"/>
                    </a:srgbClr>
                  </a:outerShdw>
                </a:effectLst>
              </a:rPr>
              <a:t>P</a:t>
            </a:r>
            <a:r>
              <a:rPr lang="es-US" b="1" dirty="0" smtClean="0"/>
              <a:t> se determino por </a:t>
            </a:r>
            <a:r>
              <a:rPr lang="es-US" b="1" dirty="0"/>
              <a:t>Espectrometría </a:t>
            </a:r>
            <a:r>
              <a:rPr lang="es-US" b="1" dirty="0" smtClean="0"/>
              <a:t>Visible.</a:t>
            </a:r>
            <a:endParaRPr lang="es-US" b="1" dirty="0"/>
          </a:p>
        </p:txBody>
      </p:sp>
    </p:spTree>
    <p:extLst>
      <p:ext uri="{BB962C8B-B14F-4D97-AF65-F5344CB8AC3E}">
        <p14:creationId xmlns:p14="http://schemas.microsoft.com/office/powerpoint/2010/main" val="3496371012"/>
      </p:ext>
    </p:extLst>
  </p:cSld>
  <p:clrMapOvr>
    <a:masterClrMapping/>
  </p:clrMapOvr>
  <p:transition spd="slow" advTm="5223">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18157" y="0"/>
            <a:ext cx="4955683" cy="682580"/>
          </a:xfrm>
        </p:spPr>
        <p:txBody>
          <a:bodyPr>
            <a:noAutofit/>
          </a:bodyPr>
          <a:lstStyle/>
          <a:p>
            <a:r>
              <a:rPr lang="es-US" sz="2800" b="1" dirty="0" smtClean="0">
                <a:solidFill>
                  <a:srgbClr val="FF0000"/>
                </a:solidFill>
                <a:effectLst>
                  <a:outerShdw blurRad="38100" dist="38100" dir="2700000" algn="tl">
                    <a:srgbClr val="000000">
                      <a:alpha val="43137"/>
                    </a:srgbClr>
                  </a:outerShdw>
                </a:effectLst>
              </a:rPr>
              <a:t>Tratamiento y Análisis Estadístico</a:t>
            </a:r>
            <a:r>
              <a:rPr lang="es-US" sz="2800" b="1" dirty="0" smtClean="0">
                <a:solidFill>
                  <a:srgbClr val="FF0000"/>
                </a:solidFill>
              </a:rPr>
              <a:t>.</a:t>
            </a:r>
            <a:endParaRPr lang="es-US" sz="2800" b="1" dirty="0">
              <a:solidFill>
                <a:srgbClr val="FF0000"/>
              </a:solidFill>
            </a:endParaRPr>
          </a:p>
        </p:txBody>
      </p:sp>
      <p:sp>
        <p:nvSpPr>
          <p:cNvPr id="3" name="Marcador de contenido 2"/>
          <p:cNvSpPr>
            <a:spLocks noGrp="1"/>
          </p:cNvSpPr>
          <p:nvPr>
            <p:ph idx="1"/>
          </p:nvPr>
        </p:nvSpPr>
        <p:spPr>
          <a:xfrm>
            <a:off x="352022" y="540912"/>
            <a:ext cx="11487954" cy="5512157"/>
          </a:xfrm>
        </p:spPr>
        <p:txBody>
          <a:bodyPr>
            <a:noAutofit/>
          </a:bodyPr>
          <a:lstStyle/>
          <a:p>
            <a:pPr marL="0" indent="0" algn="just">
              <a:lnSpc>
                <a:spcPct val="170000"/>
              </a:lnSpc>
              <a:buNone/>
            </a:pPr>
            <a:r>
              <a:rPr lang="es-US" sz="2300" dirty="0"/>
              <a:t>Todas las mediciones de este estudio se realizaron en tres muestras </a:t>
            </a:r>
            <a:r>
              <a:rPr lang="es-US" sz="2300" dirty="0" smtClean="0"/>
              <a:t>repetidas eliminando los valores erráticos. </a:t>
            </a:r>
            <a:r>
              <a:rPr lang="es-US" sz="2300" dirty="0"/>
              <a:t>Todos los puntos y espectros de datos informados denotan las medias de las repeticiones. La linealidad del proceso de calibración se investigó mediante </a:t>
            </a:r>
            <a:r>
              <a:rPr lang="es-US" sz="2300" dirty="0" smtClean="0"/>
              <a:t>ANOVA, coeficiente de determinación, </a:t>
            </a:r>
            <a:r>
              <a:rPr lang="es-US" sz="2300" dirty="0"/>
              <a:t>coeficiente de correlación </a:t>
            </a:r>
            <a:r>
              <a:rPr lang="es-US" sz="2300" dirty="0" smtClean="0"/>
              <a:t>y </a:t>
            </a:r>
            <a:r>
              <a:rPr lang="es-US" sz="2300" dirty="0"/>
              <a:t>Prueba de falta </a:t>
            </a:r>
            <a:r>
              <a:rPr lang="es-US" sz="2300" dirty="0" smtClean="0"/>
              <a:t>de ajuste. </a:t>
            </a:r>
            <a:r>
              <a:rPr lang="es-US" sz="2300" dirty="0"/>
              <a:t>La relación y el grado de asociación que puede existir entre las variables </a:t>
            </a:r>
            <a:r>
              <a:rPr lang="es-US" sz="2300" dirty="0" smtClean="0"/>
              <a:t>medidas </a:t>
            </a:r>
            <a:r>
              <a:rPr lang="es-US" sz="2300" dirty="0"/>
              <a:t>se evaluaron mediante el análisis de componentes principales </a:t>
            </a:r>
            <a:r>
              <a:rPr lang="es-US" sz="2300" dirty="0" smtClean="0"/>
              <a:t>(ACP), </a:t>
            </a:r>
            <a:r>
              <a:rPr lang="es-US" sz="2300" dirty="0"/>
              <a:t>el algoritmo k-</a:t>
            </a:r>
            <a:r>
              <a:rPr lang="es-US" sz="2300" dirty="0" err="1"/>
              <a:t>Medoids</a:t>
            </a:r>
            <a:r>
              <a:rPr lang="es-US" sz="2300" dirty="0"/>
              <a:t> con </a:t>
            </a:r>
            <a:r>
              <a:rPr lang="es-US" sz="2300" dirty="0" err="1"/>
              <a:t>Partitioning</a:t>
            </a:r>
            <a:r>
              <a:rPr lang="es-US" sz="2300" dirty="0"/>
              <a:t> </a:t>
            </a:r>
            <a:r>
              <a:rPr lang="es-US" sz="2300" dirty="0" err="1"/>
              <a:t>Around</a:t>
            </a:r>
            <a:r>
              <a:rPr lang="es-US" sz="2300" dirty="0"/>
              <a:t> </a:t>
            </a:r>
            <a:r>
              <a:rPr lang="es-US" sz="2300" dirty="0" err="1"/>
              <a:t>Medoids</a:t>
            </a:r>
            <a:r>
              <a:rPr lang="es-US" sz="2300" dirty="0"/>
              <a:t> (PAM</a:t>
            </a:r>
            <a:r>
              <a:rPr lang="es-US" sz="2300" dirty="0" smtClean="0"/>
              <a:t>) </a:t>
            </a:r>
            <a:r>
              <a:rPr lang="es-US" sz="2300" dirty="0"/>
              <a:t>y Dendrograma del análisis de conglomerados </a:t>
            </a:r>
            <a:r>
              <a:rPr lang="es-US" sz="2300" dirty="0" smtClean="0"/>
              <a:t>jerárquicos. Se </a:t>
            </a:r>
            <a:r>
              <a:rPr lang="es-US" sz="2300" dirty="0"/>
              <a:t>utilizó la distancia euclidiana para determinar la similitud entre los conglomerados. El nivel de significancia se fijó en </a:t>
            </a:r>
            <a:r>
              <a:rPr lang="es-US" sz="2300" i="1" dirty="0"/>
              <a:t>p</a:t>
            </a:r>
            <a:r>
              <a:rPr lang="es-US" sz="2300" dirty="0"/>
              <a:t> &lt;0,05. Todos los análisis estadísticos se realizaron mediante </a:t>
            </a:r>
            <a:r>
              <a:rPr lang="es-US" sz="2300" b="1" dirty="0">
                <a:effectLst>
                  <a:outerShdw blurRad="38100" dist="38100" dir="2700000" algn="tl">
                    <a:srgbClr val="000000">
                      <a:alpha val="43137"/>
                    </a:srgbClr>
                  </a:outerShdw>
                </a:effectLst>
              </a:rPr>
              <a:t>R</a:t>
            </a:r>
            <a:r>
              <a:rPr lang="es-US" sz="2300" dirty="0"/>
              <a:t> (Versión 3.6.3).</a:t>
            </a:r>
            <a:endParaRPr lang="es-US" sz="2300" b="1" dirty="0"/>
          </a:p>
          <a:p>
            <a:pPr marL="0" indent="0" algn="just">
              <a:buNone/>
            </a:pPr>
            <a:endParaRPr lang="es-US" sz="2300" dirty="0"/>
          </a:p>
        </p:txBody>
      </p:sp>
    </p:spTree>
    <p:extLst>
      <p:ext uri="{BB962C8B-B14F-4D97-AF65-F5344CB8AC3E}">
        <p14:creationId xmlns:p14="http://schemas.microsoft.com/office/powerpoint/2010/main" val="2820810697"/>
      </p:ext>
    </p:extLst>
  </p:cSld>
  <p:clrMapOvr>
    <a:masterClrMapping/>
  </p:clrMapOvr>
  <p:transition spd="slow" advTm="1295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38788" y="0"/>
            <a:ext cx="4314423" cy="549275"/>
          </a:xfrm>
        </p:spPr>
        <p:txBody>
          <a:bodyPr>
            <a:normAutofit fontScale="90000"/>
          </a:bodyPr>
          <a:lstStyle/>
          <a:p>
            <a:pPr algn="r">
              <a:lnSpc>
                <a:spcPct val="100000"/>
              </a:lnSpc>
            </a:pPr>
            <a:r>
              <a:rPr lang="es-US" sz="3200" b="1" dirty="0">
                <a:solidFill>
                  <a:srgbClr val="FF0000"/>
                </a:solidFill>
                <a:effectLst>
                  <a:outerShdw blurRad="38100" dist="38100" dir="2700000" algn="tl">
                    <a:srgbClr val="000000">
                      <a:alpha val="43137"/>
                    </a:srgbClr>
                  </a:outerShdw>
                </a:effectLst>
              </a:rPr>
              <a:t>Relaciones entre </a:t>
            </a:r>
            <a:r>
              <a:rPr lang="es-US" sz="3200" b="1" dirty="0" smtClean="0">
                <a:solidFill>
                  <a:srgbClr val="FF0000"/>
                </a:solidFill>
                <a:effectLst>
                  <a:outerShdw blurRad="38100" dist="38100" dir="2700000" algn="tl">
                    <a:srgbClr val="000000">
                      <a:alpha val="43137"/>
                    </a:srgbClr>
                  </a:outerShdw>
                </a:effectLst>
              </a:rPr>
              <a:t>elementos</a:t>
            </a:r>
            <a:endParaRPr lang="es-US" dirty="0"/>
          </a:p>
        </p:txBody>
      </p:sp>
      <p:sp>
        <p:nvSpPr>
          <p:cNvPr id="3" name="Marcador de contenido 2"/>
          <p:cNvSpPr>
            <a:spLocks noGrp="1"/>
          </p:cNvSpPr>
          <p:nvPr>
            <p:ph idx="1"/>
          </p:nvPr>
        </p:nvSpPr>
        <p:spPr>
          <a:xfrm>
            <a:off x="218941" y="549275"/>
            <a:ext cx="11616744" cy="5627688"/>
          </a:xfrm>
        </p:spPr>
        <p:txBody>
          <a:bodyPr>
            <a:normAutofit/>
          </a:bodyPr>
          <a:lstStyle/>
          <a:p>
            <a:pPr marL="0" indent="0" algn="just">
              <a:lnSpc>
                <a:spcPct val="150000"/>
              </a:lnSpc>
              <a:buNone/>
            </a:pPr>
            <a:r>
              <a:rPr lang="es-US" sz="2400" dirty="0"/>
              <a:t>El contenido de calcio y fósforo de los dientes varía entre el 34% y el 39% y entre el 16% y el 18% en peso, </a:t>
            </a:r>
            <a:r>
              <a:rPr lang="es-US" sz="2400" dirty="0" smtClean="0"/>
              <a:t>respectivamente. </a:t>
            </a:r>
            <a:r>
              <a:rPr lang="es-US" sz="2400" dirty="0"/>
              <a:t>El esmalte es una construcción cerrada donde no hay más intercambio </a:t>
            </a:r>
            <a:r>
              <a:rPr lang="es-US" sz="2400" dirty="0" smtClean="0"/>
              <a:t>elemental. </a:t>
            </a:r>
            <a:r>
              <a:rPr lang="es-US" sz="2400" dirty="0"/>
              <a:t>Es razonable que su concentración sea mayor en el esmalte que en la dentina. También se determinó la relación </a:t>
            </a:r>
            <a:r>
              <a:rPr lang="es-US" sz="2400" b="1" dirty="0" smtClean="0">
                <a:solidFill>
                  <a:srgbClr val="FF0000"/>
                </a:solidFill>
              </a:rPr>
              <a:t>Ca/P</a:t>
            </a:r>
            <a:r>
              <a:rPr lang="es-US" sz="2400" dirty="0" smtClean="0"/>
              <a:t> </a:t>
            </a:r>
            <a:r>
              <a:rPr lang="es-US" sz="2400" dirty="0"/>
              <a:t>del diente para determinar el grado de conservación de la dentina y evaluar la contaminación de las </a:t>
            </a:r>
            <a:r>
              <a:rPr lang="es-US" sz="2400" dirty="0" smtClean="0"/>
              <a:t>muestras.</a:t>
            </a:r>
          </a:p>
          <a:p>
            <a:pPr marL="0" indent="0" algn="just">
              <a:lnSpc>
                <a:spcPct val="150000"/>
              </a:lnSpc>
              <a:buNone/>
            </a:pPr>
            <a:r>
              <a:rPr lang="es-US" sz="2400" dirty="0"/>
              <a:t>Este análisis se realizó para cada sitio por separado, evaluando las posibles dietas de cada individuo con su edad probable. En las muestras analizadas, la relación </a:t>
            </a:r>
            <a:r>
              <a:rPr lang="es-US" sz="2400" b="1" dirty="0" smtClean="0">
                <a:solidFill>
                  <a:srgbClr val="FF0000"/>
                </a:solidFill>
              </a:rPr>
              <a:t>Ca/P</a:t>
            </a:r>
            <a:r>
              <a:rPr lang="es-US" sz="2400" dirty="0" smtClean="0"/>
              <a:t> </a:t>
            </a:r>
            <a:r>
              <a:rPr lang="es-US" sz="2400" dirty="0"/>
              <a:t>es menor a </a:t>
            </a:r>
            <a:r>
              <a:rPr lang="es-US" sz="2400" u="sng" dirty="0"/>
              <a:t>2.5</a:t>
            </a:r>
            <a:r>
              <a:rPr lang="es-US" sz="2400" dirty="0"/>
              <a:t>, por lo que se puede afirmar que el proceso de diagénesis no ha comprometido la integridad del estado de conservación de la matriz </a:t>
            </a:r>
            <a:r>
              <a:rPr lang="es-US" sz="2400" dirty="0" smtClean="0"/>
              <a:t>dentaria para todos los sitios y muestras analizadas.</a:t>
            </a:r>
            <a:endParaRPr lang="es-US" sz="2400" dirty="0"/>
          </a:p>
        </p:txBody>
      </p:sp>
    </p:spTree>
    <p:extLst>
      <p:ext uri="{BB962C8B-B14F-4D97-AF65-F5344CB8AC3E}">
        <p14:creationId xmlns:p14="http://schemas.microsoft.com/office/powerpoint/2010/main" val="846301572"/>
      </p:ext>
    </p:extLst>
  </p:cSld>
  <p:clrMapOvr>
    <a:masterClrMapping/>
  </p:clrMapOvr>
  <p:transition spd="slow" advTm="12009">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2563</Words>
  <Application>Microsoft Office PowerPoint</Application>
  <PresentationFormat>Panorámica</PresentationFormat>
  <Paragraphs>115</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Agency FB</vt:lpstr>
      <vt:lpstr>Arial</vt:lpstr>
      <vt:lpstr>Calibri</vt:lpstr>
      <vt:lpstr>Calibri Light</vt:lpstr>
      <vt:lpstr>Times New Roman</vt:lpstr>
      <vt:lpstr>Tema de Office</vt:lpstr>
      <vt:lpstr>Análisis quimométrico del elementos traza en dientes de aborígenes como evidencia de fuentes alimentarias.   Determination of trace element profile in human tooth as evidence of food sources in aborigines in the north–central region of Cuba.  </vt:lpstr>
      <vt:lpstr>Presentación de PowerPoint</vt:lpstr>
      <vt:lpstr>Región de estudio, zonas y muestras </vt:lpstr>
      <vt:lpstr>Elementos indicadores de dieta</vt:lpstr>
      <vt:lpstr>Elementos indicadores de dieta</vt:lpstr>
      <vt:lpstr>Muestras dentarias</vt:lpstr>
      <vt:lpstr>Preparación de las muestras dentarias</vt:lpstr>
      <vt:lpstr>Tratamiento y Análisis Estadístico.</vt:lpstr>
      <vt:lpstr>Relaciones entre elementos</vt:lpstr>
      <vt:lpstr>Relaciones entre elementos</vt:lpstr>
      <vt:lpstr>Relaciones entre elementos</vt:lpstr>
      <vt:lpstr>Relaciones entre elementos</vt:lpstr>
      <vt:lpstr>Relaciones entre elementos</vt:lpstr>
      <vt:lpstr>Relaciones entre elementos</vt:lpstr>
      <vt:lpstr>Relaciones entre elementos</vt:lpstr>
      <vt:lpstr>Relaciones entre elementos</vt:lpstr>
      <vt:lpstr>Relaciones entre elementos</vt:lpstr>
      <vt:lpstr>Análisis de Componentes Principales y Análisis de Cluster </vt:lpstr>
      <vt:lpstr>Análisis de Componentes Principales y Análisis de Cluster </vt:lpstr>
      <vt:lpstr>Análisis de Componentes Principales y Análisis de Cluster </vt:lpstr>
      <vt:lpstr>Análisis de Componentes Principales y Análisis de Cluster </vt:lpstr>
      <vt:lpstr>Análisis de Componentes Principales y Análisis de Cluster </vt:lpstr>
      <vt:lpstr>CONCLUSIONES</vt:lpstr>
      <vt:lpstr>CONCLUSIONES</vt:lpstr>
      <vt:lpstr>CONCLUSIONES</vt:lpstr>
      <vt:lpstr>CONCLUSIONES</vt:lpstr>
      <vt:lpstr>Muchas 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quimométrico del elementos traza en dientes de aborígenes como evidencia de fuentes alimentarias.   Determination of trace element profile in human tooth as evidence of food sources in aborigines in the north–central region of Cuba.</dc:title>
  <dc:creator>Jorge Basilio De La Torre Lopez</dc:creator>
  <cp:lastModifiedBy>Jorge Basilio De La Torre Lopez</cp:lastModifiedBy>
  <cp:revision>26</cp:revision>
  <dcterms:created xsi:type="dcterms:W3CDTF">2021-11-08T20:27:57Z</dcterms:created>
  <dcterms:modified xsi:type="dcterms:W3CDTF">2021-11-19T19:48:15Z</dcterms:modified>
</cp:coreProperties>
</file>