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78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3661096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1239318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B4E1D9-6516-43EE-A2F5-7C58C290E736}" type="slidenum">
              <a:rPr lang="es-ES" smtClean="0"/>
              <a:pPr/>
              <a:t>‹#›</a:t>
            </a:fld>
            <a:endParaRPr lang="es-E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691528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654803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6" name="Footer Placeholder 5"/>
          <p:cNvSpPr>
            <a:spLocks noGrp="1"/>
          </p:cNvSpPr>
          <p:nvPr>
            <p:ph type="ftr" sz="quarter" idx="11"/>
          </p:nvPr>
        </p:nvSpPr>
        <p:spPr/>
        <p:txBody>
          <a:bodyPr/>
          <a:lstStyle/>
          <a:p>
            <a:endParaRPr lang="es-E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B4E1D9-6516-43EE-A2F5-7C58C290E736}" type="slidenum">
              <a:rPr lang="es-ES" smtClean="0"/>
              <a:pPr/>
              <a:t>‹#›</a:t>
            </a:fld>
            <a:endParaRPr lang="es-E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187916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2157433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510593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1707949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1349302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5" name="Footer Placeholder 4"/>
          <p:cNvSpPr>
            <a:spLocks noGrp="1"/>
          </p:cNvSpPr>
          <p:nvPr>
            <p:ph type="ftr" sz="quarter" idx="11"/>
          </p:nvPr>
        </p:nvSpPr>
        <p:spPr/>
        <p:txBody>
          <a:bodyPr/>
          <a:lstStyle/>
          <a:p>
            <a:endParaRPr lang="es-E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1318279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6" name="Footer Placeholder 5"/>
          <p:cNvSpPr>
            <a:spLocks noGrp="1"/>
          </p:cNvSpPr>
          <p:nvPr>
            <p:ph type="ftr" sz="quarter" idx="11"/>
          </p:nvPr>
        </p:nvSpPr>
        <p:spPr/>
        <p:txBody>
          <a:bodyPr/>
          <a:lstStyle/>
          <a:p>
            <a:endParaRPr lang="es-E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445365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8" name="Footer Placeholder 7"/>
          <p:cNvSpPr>
            <a:spLocks noGrp="1"/>
          </p:cNvSpPr>
          <p:nvPr>
            <p:ph type="ftr" sz="quarter" idx="11"/>
          </p:nvPr>
        </p:nvSpPr>
        <p:spPr/>
        <p:txBody>
          <a:bodyPr/>
          <a:lstStyle/>
          <a:p>
            <a:endParaRPr lang="es-E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3521832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4" name="Footer Placeholder 3"/>
          <p:cNvSpPr>
            <a:spLocks noGrp="1"/>
          </p:cNvSpPr>
          <p:nvPr>
            <p:ph type="ftr" sz="quarter" idx="11"/>
          </p:nvPr>
        </p:nvSpPr>
        <p:spPr/>
        <p:txBody>
          <a:bodyPr/>
          <a:lstStyle/>
          <a:p>
            <a:endParaRPr lang="es-E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1299594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3" name="Footer Placeholder 2"/>
          <p:cNvSpPr>
            <a:spLocks noGrp="1"/>
          </p:cNvSpPr>
          <p:nvPr>
            <p:ph type="ftr" sz="quarter" idx="11"/>
          </p:nvPr>
        </p:nvSpPr>
        <p:spPr/>
        <p:txBody>
          <a:bodyPr/>
          <a:lstStyle/>
          <a:p>
            <a:endParaRPr lang="es-E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2557264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3699622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C3E7B26-E8F8-4CF3-8714-4333F34A9425}" type="datetimeFigureOut">
              <a:rPr lang="es-ES" smtClean="0"/>
              <a:pPr/>
              <a:t>17/11/2021</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329258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C3E7B26-E8F8-4CF3-8714-4333F34A9425}" type="datetimeFigureOut">
              <a:rPr lang="es-ES" smtClean="0"/>
              <a:pPr/>
              <a:t>17/11/2021</a:t>
            </a:fld>
            <a:endParaRPr lang="es-E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B4E1D9-6516-43EE-A2F5-7C58C290E736}" type="slidenum">
              <a:rPr lang="es-ES" smtClean="0"/>
              <a:pPr/>
              <a:t>‹#›</a:t>
            </a:fld>
            <a:endParaRPr lang="es-ES"/>
          </a:p>
        </p:txBody>
      </p:sp>
    </p:spTree>
    <p:extLst>
      <p:ext uri="{BB962C8B-B14F-4D97-AF65-F5344CB8AC3E}">
        <p14:creationId xmlns="" xmlns:p14="http://schemas.microsoft.com/office/powerpoint/2010/main" val="417330989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15383" y="1223595"/>
            <a:ext cx="11458971" cy="1077218"/>
          </a:xfrm>
          <a:prstGeom prst="rect">
            <a:avLst/>
          </a:prstGeom>
          <a:noFill/>
        </p:spPr>
        <p:txBody>
          <a:bodyPr wrap="none" lIns="91440" tIns="45720" rIns="91440" bIns="45720">
            <a:spAutoFit/>
          </a:bodyPr>
          <a:lstStyle/>
          <a:p>
            <a:pPr algn="ctr"/>
            <a:r>
              <a:rPr lang="es-ES" sz="3200" b="0" cap="none" spc="0" dirty="0" smtClean="0">
                <a:ln w="0"/>
                <a:solidFill>
                  <a:schemeClr val="tx1"/>
                </a:solidFill>
                <a:effectLst>
                  <a:outerShdw blurRad="38100" dist="19050" dir="2700000" algn="tl" rotWithShape="0">
                    <a:schemeClr val="dk1">
                      <a:alpha val="40000"/>
                    </a:schemeClr>
                  </a:outerShdw>
                </a:effectLst>
                <a:latin typeface="Arial Black" panose="020B0A04020102020204" pitchFamily="34" charset="0"/>
              </a:rPr>
              <a:t>Título: La identidad cultural en la comunidad rural</a:t>
            </a:r>
          </a:p>
          <a:p>
            <a:pPr algn="ctr"/>
            <a:r>
              <a:rPr lang="es-ES" sz="3200" b="0" cap="none" spc="0" dirty="0" smtClean="0">
                <a:ln w="0"/>
                <a:solidFill>
                  <a:schemeClr val="tx1"/>
                </a:solidFill>
                <a:effectLst>
                  <a:outerShdw blurRad="38100" dist="19050" dir="2700000" algn="tl" rotWithShape="0">
                    <a:schemeClr val="dk1">
                      <a:alpha val="40000"/>
                    </a:schemeClr>
                  </a:outerShdw>
                </a:effectLst>
                <a:latin typeface="Arial Black" panose="020B0A04020102020204" pitchFamily="34" charset="0"/>
              </a:rPr>
              <a:t> El Pedrero</a:t>
            </a:r>
            <a:endParaRPr lang="es-ES" sz="3200" b="0" cap="none" spc="0" dirty="0">
              <a:ln w="0"/>
              <a:solidFill>
                <a:schemeClr val="tx1"/>
              </a:solidFill>
              <a:effectLst>
                <a:outerShdw blurRad="38100" dist="19050" dir="2700000" algn="tl" rotWithShape="0">
                  <a:schemeClr val="dk1">
                    <a:alpha val="40000"/>
                  </a:schemeClr>
                </a:outerShdw>
              </a:effectLst>
              <a:latin typeface="Arial Black" panose="020B0A04020102020204" pitchFamily="34" charset="0"/>
            </a:endParaRPr>
          </a:p>
        </p:txBody>
      </p:sp>
      <p:sp>
        <p:nvSpPr>
          <p:cNvPr id="5" name="Rectángulo 4"/>
          <p:cNvSpPr/>
          <p:nvPr/>
        </p:nvSpPr>
        <p:spPr>
          <a:xfrm>
            <a:off x="1809629" y="3987508"/>
            <a:ext cx="10164725" cy="1815882"/>
          </a:xfrm>
          <a:prstGeom prst="rect">
            <a:avLst/>
          </a:prstGeom>
        </p:spPr>
        <p:txBody>
          <a:bodyPr wrap="square">
            <a:spAutoFit/>
          </a:bodyPr>
          <a:lstStyle/>
          <a:p>
            <a:r>
              <a:rPr lang="es-ES" sz="2800" dirty="0" smtClean="0">
                <a:solidFill>
                  <a:schemeClr val="tx1"/>
                </a:solidFill>
                <a:latin typeface="Arial Black" panose="020B0A04020102020204" pitchFamily="34" charset="0"/>
              </a:rPr>
              <a:t>Autora: Lic.: </a:t>
            </a:r>
            <a:r>
              <a:rPr lang="es-ES" sz="2800" smtClean="0">
                <a:solidFill>
                  <a:schemeClr val="tx1"/>
                </a:solidFill>
                <a:latin typeface="Arial Black" panose="020B0A04020102020204" pitchFamily="34" charset="0"/>
              </a:rPr>
              <a:t>Anay </a:t>
            </a:r>
            <a:r>
              <a:rPr lang="es-ES" sz="2800" smtClean="0">
                <a:solidFill>
                  <a:schemeClr val="tx1"/>
                </a:solidFill>
                <a:latin typeface="Arial Black" panose="020B0A04020102020204" pitchFamily="34" charset="0"/>
              </a:rPr>
              <a:t>Amorín </a:t>
            </a:r>
            <a:r>
              <a:rPr lang="es-ES" sz="2800" dirty="0" smtClean="0">
                <a:solidFill>
                  <a:schemeClr val="tx1"/>
                </a:solidFill>
                <a:latin typeface="Arial Black" panose="020B0A04020102020204" pitchFamily="34" charset="0"/>
              </a:rPr>
              <a:t>Hernández</a:t>
            </a:r>
          </a:p>
          <a:p>
            <a:r>
              <a:rPr lang="es-ES" sz="2800" dirty="0" smtClean="0">
                <a:solidFill>
                  <a:schemeClr val="tx1"/>
                </a:solidFill>
                <a:latin typeface="Arial Black" panose="020B0A04020102020204" pitchFamily="34" charset="0"/>
              </a:rPr>
              <a:t>Centro de trabajo: Centro Mixto Irael Rives Carpio.</a:t>
            </a:r>
          </a:p>
          <a:p>
            <a:r>
              <a:rPr lang="es-ES" sz="2800" dirty="0" smtClean="0">
                <a:solidFill>
                  <a:schemeClr val="tx1"/>
                </a:solidFill>
                <a:latin typeface="Arial Black" panose="020B0A04020102020204" pitchFamily="34" charset="0"/>
              </a:rPr>
              <a:t>Municipio: Fomento.</a:t>
            </a:r>
          </a:p>
          <a:p>
            <a:r>
              <a:rPr lang="es-ES" sz="2800" dirty="0" smtClean="0">
                <a:solidFill>
                  <a:schemeClr val="tx1"/>
                </a:solidFill>
                <a:latin typeface="Arial Black" panose="020B0A04020102020204" pitchFamily="34" charset="0"/>
              </a:rPr>
              <a:t>Provincia: Sancti Spìritus</a:t>
            </a:r>
            <a:endParaRPr lang="es-ES" sz="2800" dirty="0"/>
          </a:p>
        </p:txBody>
      </p:sp>
    </p:spTree>
    <p:extLst>
      <p:ext uri="{BB962C8B-B14F-4D97-AF65-F5344CB8AC3E}">
        <p14:creationId xmlns="" xmlns:p14="http://schemas.microsoft.com/office/powerpoint/2010/main" val="3772678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19499" y="1200580"/>
            <a:ext cx="8911687" cy="1280890"/>
          </a:xfrm>
        </p:spPr>
        <p:txBody>
          <a:bodyPr/>
          <a:lstStyle/>
          <a:p>
            <a:r>
              <a:rPr lang="es-ES" dirty="0">
                <a:solidFill>
                  <a:schemeClr val="tx1"/>
                </a:solidFill>
                <a:latin typeface="Arial Black" panose="020B0A04020102020204" pitchFamily="34" charset="0"/>
              </a:rPr>
              <a:t>C</a:t>
            </a:r>
            <a:r>
              <a:rPr lang="es-ES" dirty="0" smtClean="0">
                <a:solidFill>
                  <a:schemeClr val="tx1"/>
                </a:solidFill>
                <a:latin typeface="Arial Black" panose="020B0A04020102020204" pitchFamily="34" charset="0"/>
              </a:rPr>
              <a:t>onclusiones</a:t>
            </a:r>
            <a:endParaRPr lang="es-ES" dirty="0">
              <a:solidFill>
                <a:schemeClr val="tx1"/>
              </a:solidFill>
              <a:latin typeface="Arial Black" panose="020B0A04020102020204" pitchFamily="34" charset="0"/>
            </a:endParaRPr>
          </a:p>
        </p:txBody>
      </p:sp>
      <p:sp>
        <p:nvSpPr>
          <p:cNvPr id="3" name="Marcador de contenido 2"/>
          <p:cNvSpPr>
            <a:spLocks noGrp="1"/>
          </p:cNvSpPr>
          <p:nvPr>
            <p:ph idx="1"/>
          </p:nvPr>
        </p:nvSpPr>
        <p:spPr>
          <a:xfrm>
            <a:off x="755374" y="2163417"/>
            <a:ext cx="11436626" cy="3777622"/>
          </a:xfrm>
        </p:spPr>
        <p:txBody>
          <a:bodyPr>
            <a:normAutofit/>
          </a:bodyPr>
          <a:lstStyle/>
          <a:p>
            <a:r>
              <a:rPr lang="es-ES" sz="2400" dirty="0" smtClean="0">
                <a:latin typeface="Arial Black" panose="020B0A04020102020204" pitchFamily="34" charset="0"/>
              </a:rPr>
              <a:t>Esta autora considera que en la comunidad rural El Pedrero, el desarrollo identitario encuentra significativas potencialidades que no son aprovechadas, pues estos valores se encuentran en un estado de no explotación por esa razón esta ponencia describe las peculiaridades de ese contexto, para el rescate de las tradiciones, los valores y así evitar que se pierda lo autóctono de ese lomerío del Escambray.</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47533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50850" y="1442853"/>
            <a:ext cx="10515600" cy="4351338"/>
          </a:xfrm>
        </p:spPr>
        <p:txBody>
          <a:bodyPr/>
          <a:lstStyle/>
          <a:p>
            <a:pPr marL="0" indent="0">
              <a:buNone/>
            </a:pPr>
            <a:r>
              <a:rPr lang="es-ES" sz="2800" dirty="0" smtClean="0">
                <a:solidFill>
                  <a:schemeClr val="tx1"/>
                </a:solidFill>
                <a:latin typeface="Arial Black" panose="020B0A04020102020204" pitchFamily="34" charset="0"/>
              </a:rPr>
              <a:t>.</a:t>
            </a:r>
            <a:endParaRPr lang="es-ES" sz="2800" dirty="0">
              <a:solidFill>
                <a:schemeClr val="tx1"/>
              </a:solidFill>
              <a:latin typeface="Arial Black" panose="020B0A04020102020204" pitchFamily="34" charset="0"/>
            </a:endParaRPr>
          </a:p>
        </p:txBody>
      </p:sp>
      <p:sp>
        <p:nvSpPr>
          <p:cNvPr id="4" name="CuadroTexto 3"/>
          <p:cNvSpPr txBox="1"/>
          <p:nvPr/>
        </p:nvSpPr>
        <p:spPr>
          <a:xfrm>
            <a:off x="806842" y="2232838"/>
            <a:ext cx="11385158" cy="1938992"/>
          </a:xfrm>
          <a:prstGeom prst="rect">
            <a:avLst/>
          </a:prstGeom>
          <a:noFill/>
        </p:spPr>
        <p:txBody>
          <a:bodyPr wrap="square" rtlCol="0">
            <a:spAutoFit/>
          </a:bodyPr>
          <a:lstStyle/>
          <a:p>
            <a:r>
              <a:rPr lang="es-ES" sz="2400" dirty="0" smtClean="0">
                <a:latin typeface="Arial Black" panose="020B0A04020102020204" pitchFamily="34" charset="0"/>
              </a:rPr>
              <a:t>La identidad cultural ha sido uno de los temas emergentes en el </a:t>
            </a:r>
          </a:p>
          <a:p>
            <a:r>
              <a:rPr lang="es-ES" sz="2400" dirty="0" smtClean="0">
                <a:latin typeface="Arial Black" panose="020B0A04020102020204" pitchFamily="34" charset="0"/>
              </a:rPr>
              <a:t>ámbito académico y en el político en los últimos años. La </a:t>
            </a:r>
          </a:p>
          <a:p>
            <a:r>
              <a:rPr lang="es-ES" sz="2400" dirty="0">
                <a:latin typeface="Arial Black" panose="020B0A04020102020204" pitchFamily="34" charset="0"/>
              </a:rPr>
              <a:t>c</a:t>
            </a:r>
            <a:r>
              <a:rPr lang="es-ES" sz="2400" dirty="0" smtClean="0">
                <a:latin typeface="Arial Black" panose="020B0A04020102020204" pitchFamily="34" charset="0"/>
              </a:rPr>
              <a:t>omplejidad de las relaciones internacionales en una época de </a:t>
            </a:r>
          </a:p>
          <a:p>
            <a:r>
              <a:rPr lang="es-ES" sz="2400" dirty="0" smtClean="0">
                <a:latin typeface="Arial Black" panose="020B0A04020102020204" pitchFamily="34" charset="0"/>
              </a:rPr>
              <a:t>acelerada globalización económica y cultural, evidencia un panorama que justifica tal emergencia.</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2577755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7124" y="1716156"/>
            <a:ext cx="10252145" cy="3777622"/>
          </a:xfrm>
        </p:spPr>
        <p:txBody>
          <a:bodyPr/>
          <a:lstStyle/>
          <a:p>
            <a:r>
              <a:rPr lang="es-ES" sz="2400" dirty="0" smtClean="0">
                <a:latin typeface="Arial Black" panose="020B0A04020102020204" pitchFamily="34" charset="0"/>
              </a:rPr>
              <a:t>El pensamiento social cubano atesora una rica herencia </a:t>
            </a:r>
            <a:r>
              <a:rPr lang="es-ES" sz="2400" dirty="0" err="1" smtClean="0">
                <a:latin typeface="Arial Black" panose="020B0A04020102020204" pitchFamily="34" charset="0"/>
              </a:rPr>
              <a:t>identitaria</a:t>
            </a:r>
            <a:r>
              <a:rPr lang="es-ES" sz="2400" dirty="0" smtClean="0">
                <a:latin typeface="Arial Black" panose="020B0A04020102020204" pitchFamily="34" charset="0"/>
              </a:rPr>
              <a:t> en épocas diferentes, de ellas emergen las concepciones de José Martí, Fidel Castro Ruz, Roberto Fernández Retamar, Miguel Barnet,entre otros , que constituyen verdaderos paradigmas para el pueblo cubano, alcanzando dimensiones universales.</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3221154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75252" y="1318592"/>
            <a:ext cx="11688417" cy="3777622"/>
          </a:xfrm>
        </p:spPr>
        <p:txBody>
          <a:bodyPr>
            <a:noAutofit/>
          </a:bodyPr>
          <a:lstStyle/>
          <a:p>
            <a:r>
              <a:rPr lang="es-ES" sz="2400" dirty="0" smtClean="0">
                <a:latin typeface="Arial Black" panose="020B0A04020102020204" pitchFamily="34" charset="0"/>
              </a:rPr>
              <a:t>Diferentes estudiosos han investigado la problemática de la identidad cultural y coinciden en que:</a:t>
            </a:r>
          </a:p>
          <a:p>
            <a:endParaRPr lang="es-ES" sz="2400" dirty="0" smtClean="0">
              <a:latin typeface="Arial Black" panose="020B0A04020102020204" pitchFamily="34" charset="0"/>
            </a:endParaRPr>
          </a:p>
          <a:p>
            <a:pPr marL="0" indent="0">
              <a:buNone/>
            </a:pPr>
            <a:r>
              <a:rPr lang="es-ES" sz="2400" dirty="0" smtClean="0">
                <a:latin typeface="Arial Black" panose="020B0A04020102020204" pitchFamily="34" charset="0"/>
              </a:rPr>
              <a:t>La identidad cultural puede definirse como la vinculación individual o grupal a una comunidad de cultura con la que se comparten valores, creencias, modos de comunicarse, tradiciones, manifestaciones culturales, comportamientos colectivos, símbolos, lazos afectivos, etcétera, que asumen como propios, en los que coinciden, que generan un sentimiento de pertenencia y de mutuo reconocimiento, y posibilitan la construcción de un imaginario colectivo.(Fernández Soria,2020)</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2804931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10139" y="624110"/>
            <a:ext cx="9894473" cy="1280890"/>
          </a:xfrm>
        </p:spPr>
        <p:txBody>
          <a:bodyPr/>
          <a:lstStyle/>
          <a:p>
            <a:r>
              <a:rPr lang="es-ES" dirty="0" smtClean="0">
                <a:solidFill>
                  <a:schemeClr val="tx1"/>
                </a:solidFill>
                <a:latin typeface="Arial Black" panose="020B0A04020102020204" pitchFamily="34" charset="0"/>
              </a:rPr>
              <a:t>Principales características de la comunidad rural El Pedrero</a:t>
            </a:r>
            <a:r>
              <a:rPr lang="es-ES" dirty="0" smtClean="0"/>
              <a:t>.</a:t>
            </a:r>
            <a:endParaRPr lang="es-ES" dirty="0"/>
          </a:p>
        </p:txBody>
      </p:sp>
      <p:sp>
        <p:nvSpPr>
          <p:cNvPr id="3" name="Marcador de contenido 2"/>
          <p:cNvSpPr>
            <a:spLocks noGrp="1"/>
          </p:cNvSpPr>
          <p:nvPr>
            <p:ph idx="1"/>
          </p:nvPr>
        </p:nvSpPr>
        <p:spPr>
          <a:xfrm>
            <a:off x="1252330" y="2173357"/>
            <a:ext cx="10058400" cy="3777622"/>
          </a:xfrm>
        </p:spPr>
        <p:txBody>
          <a:bodyPr>
            <a:noAutofit/>
          </a:bodyPr>
          <a:lstStyle/>
          <a:p>
            <a:pPr>
              <a:buFont typeface="Wingdings" panose="05000000000000000000" pitchFamily="2" charset="2"/>
              <a:buChar char="v"/>
            </a:pPr>
            <a:r>
              <a:rPr lang="es-ES" sz="2400" dirty="0" smtClean="0">
                <a:latin typeface="Arial Black" panose="020B0A04020102020204" pitchFamily="34" charset="0"/>
              </a:rPr>
              <a:t>Se ubica al sur del municipio Fomento provincia Sancti Spìritus</a:t>
            </a:r>
          </a:p>
          <a:p>
            <a:pPr>
              <a:buFont typeface="Wingdings" panose="05000000000000000000" pitchFamily="2" charset="2"/>
              <a:buChar char="v"/>
            </a:pPr>
            <a:r>
              <a:rPr lang="es-ES" sz="2400" dirty="0" smtClean="0">
                <a:latin typeface="Arial Black" panose="020B0A04020102020204" pitchFamily="34" charset="0"/>
              </a:rPr>
              <a:t>Tiene una extensión territorial de 133 km cuadrados</a:t>
            </a:r>
          </a:p>
          <a:p>
            <a:pPr>
              <a:buFont typeface="Wingdings" panose="05000000000000000000" pitchFamily="2" charset="2"/>
              <a:buChar char="v"/>
            </a:pPr>
            <a:r>
              <a:rPr lang="es-ES" sz="2400" dirty="0" smtClean="0">
                <a:latin typeface="Arial Black" panose="020B0A04020102020204" pitchFamily="34" charset="0"/>
              </a:rPr>
              <a:t>Cuenta con 7 asentamientos poblacionales</a:t>
            </a:r>
          </a:p>
          <a:p>
            <a:pPr>
              <a:buFont typeface="Wingdings" panose="05000000000000000000" pitchFamily="2" charset="2"/>
              <a:buChar char="v"/>
            </a:pPr>
            <a:r>
              <a:rPr lang="es-ES" sz="2400" dirty="0" smtClean="0">
                <a:latin typeface="Arial Black" panose="020B0A04020102020204" pitchFamily="34" charset="0"/>
              </a:rPr>
              <a:t>Pertenece al Plan </a:t>
            </a:r>
            <a:r>
              <a:rPr lang="es-ES" sz="2400" dirty="0">
                <a:latin typeface="Arial Black" panose="020B0A04020102020204" pitchFamily="34" charset="0"/>
              </a:rPr>
              <a:t>T</a:t>
            </a:r>
            <a:r>
              <a:rPr lang="es-ES" sz="2400" dirty="0" smtClean="0">
                <a:latin typeface="Arial Black" panose="020B0A04020102020204" pitchFamily="34" charset="0"/>
              </a:rPr>
              <a:t>urquino fomentense</a:t>
            </a:r>
          </a:p>
          <a:p>
            <a:pPr>
              <a:buFont typeface="Wingdings" panose="05000000000000000000" pitchFamily="2" charset="2"/>
              <a:buChar char="v"/>
            </a:pPr>
            <a:r>
              <a:rPr lang="es-ES" sz="2400" dirty="0" smtClean="0">
                <a:latin typeface="Arial Black" panose="020B0A04020102020204" pitchFamily="34" charset="0"/>
              </a:rPr>
              <a:t>Presenta un relieve montañoso y el clima tropical con la humedad relativa alta durante todo el año</a:t>
            </a:r>
          </a:p>
          <a:p>
            <a:pPr>
              <a:buFont typeface="Wingdings" panose="05000000000000000000" pitchFamily="2" charset="2"/>
              <a:buChar char="v"/>
            </a:pPr>
            <a:r>
              <a:rPr lang="es-ES" sz="2400" dirty="0" smtClean="0">
                <a:latin typeface="Arial Black" panose="020B0A04020102020204" pitchFamily="34" charset="0"/>
              </a:rPr>
              <a:t>Los suelos son de gran variedad y las elevaciones con fondos rojos, negros y arenosos</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1970230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49895" y="1041553"/>
            <a:ext cx="8911687" cy="1280890"/>
          </a:xfrm>
        </p:spPr>
        <p:txBody>
          <a:bodyPr>
            <a:normAutofit/>
          </a:bodyPr>
          <a:lstStyle/>
          <a:p>
            <a:r>
              <a:rPr lang="es-ES" sz="2400" dirty="0" smtClean="0">
                <a:solidFill>
                  <a:schemeClr val="tx1"/>
                </a:solidFill>
                <a:latin typeface="Arial Black" panose="020B0A04020102020204" pitchFamily="34" charset="0"/>
              </a:rPr>
              <a:t>La comunidad rural El Pedrero es rica en tradiciones culturales entre ellas se encuentran:</a:t>
            </a:r>
            <a:endParaRPr lang="es-ES" sz="2400" dirty="0">
              <a:solidFill>
                <a:schemeClr val="tx1"/>
              </a:solidFill>
              <a:latin typeface="Arial Black" panose="020B0A04020102020204" pitchFamily="34" charset="0"/>
            </a:endParaRPr>
          </a:p>
        </p:txBody>
      </p:sp>
      <p:sp>
        <p:nvSpPr>
          <p:cNvPr id="3" name="Marcador de contenido 2"/>
          <p:cNvSpPr>
            <a:spLocks noGrp="1"/>
          </p:cNvSpPr>
          <p:nvPr>
            <p:ph idx="1"/>
          </p:nvPr>
        </p:nvSpPr>
        <p:spPr>
          <a:xfrm>
            <a:off x="1649895" y="2113721"/>
            <a:ext cx="10197547" cy="3777622"/>
          </a:xfrm>
        </p:spPr>
        <p:txBody>
          <a:bodyPr>
            <a:normAutofit/>
          </a:bodyPr>
          <a:lstStyle/>
          <a:p>
            <a:pPr>
              <a:buFont typeface="Wingdings" panose="05000000000000000000" pitchFamily="2" charset="2"/>
              <a:buChar char="v"/>
            </a:pPr>
            <a:r>
              <a:rPr lang="es-ES" sz="2400" dirty="0" smtClean="0">
                <a:latin typeface="Arial Black" panose="020B0A04020102020204" pitchFamily="34" charset="0"/>
              </a:rPr>
              <a:t>Los torneos a caballo y peleas de gallos</a:t>
            </a:r>
          </a:p>
          <a:p>
            <a:pPr>
              <a:buFont typeface="Wingdings" panose="05000000000000000000" pitchFamily="2" charset="2"/>
              <a:buChar char="v"/>
            </a:pPr>
            <a:r>
              <a:rPr lang="es-ES" sz="2400" dirty="0" smtClean="0">
                <a:latin typeface="Arial Black" panose="020B0A04020102020204" pitchFamily="34" charset="0"/>
              </a:rPr>
              <a:t>La música campesina</a:t>
            </a:r>
          </a:p>
          <a:p>
            <a:pPr>
              <a:buFont typeface="Wingdings" panose="05000000000000000000" pitchFamily="2" charset="2"/>
              <a:buChar char="v"/>
            </a:pPr>
            <a:r>
              <a:rPr lang="es-ES" sz="2400" dirty="0" smtClean="0">
                <a:latin typeface="Arial Black" panose="020B0A04020102020204" pitchFamily="34" charset="0"/>
              </a:rPr>
              <a:t>Los velorios culturales</a:t>
            </a:r>
          </a:p>
          <a:p>
            <a:pPr>
              <a:buFont typeface="Wingdings" panose="05000000000000000000" pitchFamily="2" charset="2"/>
              <a:buChar char="v"/>
            </a:pPr>
            <a:r>
              <a:rPr lang="es-ES" sz="2400" dirty="0" smtClean="0">
                <a:latin typeface="Arial Black" panose="020B0A04020102020204" pitchFamily="34" charset="0"/>
              </a:rPr>
              <a:t>La celebración de las fiestas tradicionales por el día de su fundación</a:t>
            </a:r>
          </a:p>
          <a:p>
            <a:pPr>
              <a:buFont typeface="Wingdings" panose="05000000000000000000" pitchFamily="2" charset="2"/>
              <a:buChar char="v"/>
            </a:pPr>
            <a:r>
              <a:rPr lang="es-ES" sz="2400" dirty="0" smtClean="0">
                <a:latin typeface="Arial Black" panose="020B0A04020102020204" pitchFamily="34" charset="0"/>
              </a:rPr>
              <a:t>El funcionamiento de clubes ornamentales y de repostería </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66689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52939" y="662608"/>
            <a:ext cx="10774017" cy="3777622"/>
          </a:xfrm>
        </p:spPr>
        <p:txBody>
          <a:bodyPr>
            <a:noAutofit/>
          </a:bodyPr>
          <a:lstStyle/>
          <a:p>
            <a:r>
              <a:rPr lang="es-ES" sz="2400" dirty="0" smtClean="0">
                <a:solidFill>
                  <a:schemeClr val="tx1"/>
                </a:solidFill>
                <a:latin typeface="Arial Black" panose="020B0A04020102020204" pitchFamily="34" charset="0"/>
              </a:rPr>
              <a:t>Entre estas tradiciones sobresalen los velorios culturales que son:</a:t>
            </a:r>
          </a:p>
          <a:p>
            <a:pPr marL="0" indent="0">
              <a:buNone/>
            </a:pPr>
            <a:endParaRPr lang="es-ES" sz="2400" dirty="0" smtClean="0">
              <a:latin typeface="Arial Black" panose="020B0A04020102020204" pitchFamily="34" charset="0"/>
            </a:endParaRPr>
          </a:p>
          <a:p>
            <a:pPr>
              <a:buFont typeface="Wingdings" panose="05000000000000000000" pitchFamily="2" charset="2"/>
              <a:buChar char="v"/>
            </a:pPr>
            <a:r>
              <a:rPr lang="es-ES" sz="2400" dirty="0" smtClean="0">
                <a:latin typeface="Arial Black" panose="020B0A04020102020204" pitchFamily="34" charset="0"/>
              </a:rPr>
              <a:t>Fiestas celebradas por los campesinos que están dedicadas a algún santo o deidad en cumplimiento de una promesa.</a:t>
            </a:r>
          </a:p>
          <a:p>
            <a:pPr>
              <a:buFont typeface="Wingdings" panose="05000000000000000000" pitchFamily="2" charset="2"/>
              <a:buChar char="v"/>
            </a:pPr>
            <a:r>
              <a:rPr lang="es-ES" sz="2400" dirty="0" smtClean="0">
                <a:latin typeface="Arial Black" panose="020B0A04020102020204" pitchFamily="34" charset="0"/>
              </a:rPr>
              <a:t>En el lugar escogido para el velorio se coloca un altar con dulces y velas encendidas en honor al santo que se ha dedicado </a:t>
            </a:r>
          </a:p>
          <a:p>
            <a:pPr>
              <a:buFont typeface="Wingdings" panose="05000000000000000000" pitchFamily="2" charset="2"/>
              <a:buChar char="v"/>
            </a:pPr>
            <a:r>
              <a:rPr lang="es-ES" sz="2400" dirty="0" smtClean="0">
                <a:latin typeface="Arial Black" panose="020B0A04020102020204" pitchFamily="34" charset="0"/>
              </a:rPr>
              <a:t>Durante esa noche se realizan juegos tradicionales cubanos</a:t>
            </a:r>
          </a:p>
          <a:p>
            <a:pPr>
              <a:buFont typeface="Wingdings" panose="05000000000000000000" pitchFamily="2" charset="2"/>
              <a:buChar char="v"/>
            </a:pPr>
            <a:r>
              <a:rPr lang="es-ES" sz="2400" dirty="0" smtClean="0">
                <a:latin typeface="Arial Black" panose="020B0A04020102020204" pitchFamily="34" charset="0"/>
              </a:rPr>
              <a:t>Se traen platos de dulces criollos </a:t>
            </a:r>
          </a:p>
          <a:p>
            <a:pPr>
              <a:buFont typeface="Wingdings" panose="05000000000000000000" pitchFamily="2" charset="2"/>
              <a:buChar char="v"/>
            </a:pPr>
            <a:r>
              <a:rPr lang="es-ES" sz="2400" dirty="0" smtClean="0">
                <a:latin typeface="Arial Black" panose="020B0A04020102020204" pitchFamily="34" charset="0"/>
              </a:rPr>
              <a:t>Se realizan competencias de decoración de botellas, de manualidades y de exhibición de plantas ornamentales.</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3478847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98950" y="1755914"/>
            <a:ext cx="10510563" cy="3777622"/>
          </a:xfrm>
        </p:spPr>
        <p:txBody>
          <a:bodyPr>
            <a:normAutofit/>
          </a:bodyPr>
          <a:lstStyle/>
          <a:p>
            <a:r>
              <a:rPr lang="es-ES" sz="2400" dirty="0" smtClean="0">
                <a:latin typeface="Arial Black" panose="020B0A04020102020204" pitchFamily="34" charset="0"/>
              </a:rPr>
              <a:t>El Pedrero cuenta además con promotores culturales que son personas de la comunidad encargadas de promover y organizar la participación de los pobladores y en un trabajo conjunto con los instructores de arte propician un mayor desarrollo de las diferentes manifestaciones artísticas en la zona.</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3006702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76470" y="1338469"/>
            <a:ext cx="11615530" cy="3777622"/>
          </a:xfrm>
        </p:spPr>
        <p:txBody>
          <a:bodyPr>
            <a:normAutofit lnSpcReduction="10000"/>
          </a:bodyPr>
          <a:lstStyle/>
          <a:p>
            <a:r>
              <a:rPr lang="es-ES" sz="2400" dirty="0" smtClean="0">
                <a:latin typeface="Arial Black" panose="020B0A04020102020204" pitchFamily="34" charset="0"/>
              </a:rPr>
              <a:t>Las escuelas del lomerío fomentense, al igual que las del resto del país  están llamadas a convertirse en el centro cultural más importante de su comunidad. La autora de esta ponencia luego de la investigación realizada acerca de la temática de la identidad cultural en la comunidad rural El Pedrero considera que es necesario desarrollar y fortalecer el vínculo, el trabajo conjunto de la comunidad con las escuelas de la zona, pues la implementación de estas acciones propiciará en este contexto rural un mejor aprovechamiento de las potencialidades que ofrece para la conservación de lo autóctono, lo tradicional, lo que ha identificado a estas serranías a lo largo de su historia.</a:t>
            </a:r>
            <a:endParaRPr lang="es-ES" sz="2400" dirty="0">
              <a:latin typeface="Arial Black" panose="020B0A04020102020204" pitchFamily="34" charset="0"/>
            </a:endParaRPr>
          </a:p>
        </p:txBody>
      </p:sp>
    </p:spTree>
    <p:extLst>
      <p:ext uri="{BB962C8B-B14F-4D97-AF65-F5344CB8AC3E}">
        <p14:creationId xmlns="" xmlns:p14="http://schemas.microsoft.com/office/powerpoint/2010/main" val="2479864156"/>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Espiral">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78</TotalTime>
  <Words>660</Words>
  <Application>Microsoft Office PowerPoint</Application>
  <PresentationFormat>Custom</PresentationFormat>
  <Paragraphs>39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Espiral</vt:lpstr>
      <vt:lpstr>Slide 1</vt:lpstr>
      <vt:lpstr>Slide 2</vt:lpstr>
      <vt:lpstr>Slide 3</vt:lpstr>
      <vt:lpstr>Slide 4</vt:lpstr>
      <vt:lpstr>Principales características de la comunidad rural El Pedrero.</vt:lpstr>
      <vt:lpstr>La comunidad rural El Pedrero es rica en tradiciones culturales entre ellas se encuentran:</vt:lpstr>
      <vt:lpstr>Slide 7</vt:lpstr>
      <vt:lpstr>Slide 8</vt:lpstr>
      <vt:lpstr>Slide 9</vt:lpstr>
      <vt:lpstr>Conclusiones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HOME</dc:creator>
  <cp:lastModifiedBy>Anay</cp:lastModifiedBy>
  <cp:revision>17</cp:revision>
  <dcterms:created xsi:type="dcterms:W3CDTF">2012-07-30T22:13:34Z</dcterms:created>
  <dcterms:modified xsi:type="dcterms:W3CDTF">2021-11-17T01:37:46Z</dcterms:modified>
</cp:coreProperties>
</file>