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256" r:id="rId2"/>
    <p:sldId id="381" r:id="rId3"/>
    <p:sldId id="311" r:id="rId4"/>
    <p:sldId id="257" r:id="rId5"/>
    <p:sldId id="320" r:id="rId6"/>
    <p:sldId id="321" r:id="rId7"/>
    <p:sldId id="324" r:id="rId8"/>
    <p:sldId id="323" r:id="rId9"/>
    <p:sldId id="325" r:id="rId10"/>
    <p:sldId id="299" r:id="rId11"/>
    <p:sldId id="326" r:id="rId12"/>
    <p:sldId id="327" r:id="rId13"/>
    <p:sldId id="330" r:id="rId14"/>
    <p:sldId id="331" r:id="rId15"/>
    <p:sldId id="360" r:id="rId16"/>
    <p:sldId id="383" r:id="rId17"/>
    <p:sldId id="371" r:id="rId18"/>
    <p:sldId id="382" r:id="rId19"/>
    <p:sldId id="344" r:id="rId20"/>
    <p:sldId id="345" r:id="rId21"/>
    <p:sldId id="370" r:id="rId22"/>
    <p:sldId id="270" r:id="rId23"/>
    <p:sldId id="340" r:id="rId24"/>
    <p:sldId id="298" r:id="rId25"/>
    <p:sldId id="259" r:id="rId26"/>
    <p:sldId id="262" r:id="rId27"/>
    <p:sldId id="263" r:id="rId28"/>
    <p:sldId id="384" r:id="rId29"/>
    <p:sldId id="266" r:id="rId30"/>
    <p:sldId id="317" r:id="rId31"/>
    <p:sldId id="339" r:id="rId32"/>
    <p:sldId id="385" r:id="rId33"/>
    <p:sldId id="300" r:id="rId34"/>
    <p:sldId id="346" r:id="rId35"/>
    <p:sldId id="341" r:id="rId36"/>
    <p:sldId id="388" r:id="rId37"/>
    <p:sldId id="389" r:id="rId38"/>
    <p:sldId id="343" r:id="rId39"/>
    <p:sldId id="342" r:id="rId40"/>
    <p:sldId id="332" r:id="rId41"/>
    <p:sldId id="338" r:id="rId42"/>
    <p:sldId id="333" r:id="rId43"/>
    <p:sldId id="337" r:id="rId44"/>
    <p:sldId id="361" r:id="rId45"/>
    <p:sldId id="293" r:id="rId46"/>
    <p:sldId id="294" r:id="rId47"/>
    <p:sldId id="275" r:id="rId48"/>
    <p:sldId id="306" r:id="rId49"/>
    <p:sldId id="369" r:id="rId50"/>
    <p:sldId id="351" r:id="rId51"/>
    <p:sldId id="352" r:id="rId52"/>
    <p:sldId id="353" r:id="rId53"/>
    <p:sldId id="355" r:id="rId54"/>
    <p:sldId id="310" r:id="rId55"/>
    <p:sldId id="284" r:id="rId56"/>
    <p:sldId id="314" r:id="rId57"/>
    <p:sldId id="297" r:id="rId58"/>
    <p:sldId id="288" r:id="rId59"/>
    <p:sldId id="316" r:id="rId60"/>
    <p:sldId id="373" r:id="rId61"/>
    <p:sldId id="376" r:id="rId62"/>
    <p:sldId id="375" r:id="rId63"/>
    <p:sldId id="372" r:id="rId64"/>
    <p:sldId id="377" r:id="rId65"/>
    <p:sldId id="348" r:id="rId66"/>
    <p:sldId id="349" r:id="rId67"/>
    <p:sldId id="359" r:id="rId68"/>
    <p:sldId id="318" r:id="rId69"/>
    <p:sldId id="380" r:id="rId70"/>
  </p:sldIdLst>
  <p:sldSz cx="9144000" cy="6858000" type="screen4x3"/>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5" autoAdjust="0"/>
    <p:restoredTop sz="92508" autoAdjust="0"/>
  </p:normalViewPr>
  <p:slideViewPr>
    <p:cSldViewPr>
      <p:cViewPr>
        <p:scale>
          <a:sx n="36" d="100"/>
          <a:sy n="36" d="100"/>
        </p:scale>
        <p:origin x="2160" y="62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2" d="100"/>
        <a:sy n="62" d="100"/>
      </p:scale>
      <p:origin x="0" y="-922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6B96D6-422F-487D-B0A6-BE344ABC54C4}" type="datetimeFigureOut">
              <a:rPr lang="pt-PT" smtClean="0"/>
              <a:t>15/11/2021</a:t>
            </a:fld>
            <a:endParaRPr lang="pt-PT"/>
          </a:p>
        </p:txBody>
      </p:sp>
      <p:sp>
        <p:nvSpPr>
          <p:cNvPr id="4" name="Marcador de Posição da Imagem do Diapositivo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6" name="Marcador de Posição do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613E5E-A809-451E-97DC-5782B189113B}" type="slidenum">
              <a:rPr lang="pt-PT" smtClean="0"/>
              <a:t>‹Nº›</a:t>
            </a:fld>
            <a:endParaRPr lang="pt-PT"/>
          </a:p>
        </p:txBody>
      </p:sp>
    </p:spTree>
    <p:extLst>
      <p:ext uri="{BB962C8B-B14F-4D97-AF65-F5344CB8AC3E}">
        <p14:creationId xmlns:p14="http://schemas.microsoft.com/office/powerpoint/2010/main" val="2292583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None/>
            </a:pPr>
            <a:r>
              <a:rPr lang="pt-PT" sz="1200" dirty="0">
                <a:solidFill>
                  <a:schemeClr val="bg1"/>
                </a:solidFill>
              </a:rPr>
              <a:t>4 En el proceso de envejecimiento paulatino de la población intervienen diversos factores : </a:t>
            </a:r>
          </a:p>
          <a:p>
            <a:pPr marL="0" indent="0">
              <a:buNone/>
            </a:pPr>
            <a:r>
              <a:rPr lang="pt-PT" sz="1200" dirty="0">
                <a:solidFill>
                  <a:schemeClr val="bg1"/>
                </a:solidFill>
              </a:rPr>
              <a:t>La fecundidad, la mortalidad y las migraciones, variables que en acción combinada en el tiempo determinan el crecimiento y la estructura por edades de la población, de suma importancia para la planificación económica y social de cualquier país</a:t>
            </a:r>
            <a:endParaRPr lang="en-US" dirty="0"/>
          </a:p>
        </p:txBody>
      </p:sp>
      <p:sp>
        <p:nvSpPr>
          <p:cNvPr id="4" name="Marcador de número de diapositiva 3"/>
          <p:cNvSpPr>
            <a:spLocks noGrp="1"/>
          </p:cNvSpPr>
          <p:nvPr>
            <p:ph type="sldNum" sz="quarter" idx="5"/>
          </p:nvPr>
        </p:nvSpPr>
        <p:spPr/>
        <p:txBody>
          <a:bodyPr/>
          <a:lstStyle/>
          <a:p>
            <a:fld id="{C7613E5E-A809-451E-97DC-5782B189113B}" type="slidenum">
              <a:rPr lang="pt-PT" smtClean="0"/>
              <a:t>4</a:t>
            </a:fld>
            <a:endParaRPr lang="pt-PT"/>
          </a:p>
        </p:txBody>
      </p:sp>
    </p:spTree>
    <p:extLst>
      <p:ext uri="{BB962C8B-B14F-4D97-AF65-F5344CB8AC3E}">
        <p14:creationId xmlns:p14="http://schemas.microsoft.com/office/powerpoint/2010/main" val="818764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C7613E5E-A809-451E-97DC-5782B189113B}" type="slidenum">
              <a:rPr lang="pt-PT" smtClean="0"/>
              <a:t>14</a:t>
            </a:fld>
            <a:endParaRPr lang="pt-PT"/>
          </a:p>
        </p:txBody>
      </p:sp>
    </p:spTree>
    <p:extLst>
      <p:ext uri="{BB962C8B-B14F-4D97-AF65-F5344CB8AC3E}">
        <p14:creationId xmlns:p14="http://schemas.microsoft.com/office/powerpoint/2010/main" val="2789846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pt-PT" b="1" dirty="0">
                <a:solidFill>
                  <a:schemeClr val="bg1"/>
                </a:solidFill>
              </a:rPr>
              <a:t>Dos consecuencias notables e influyentes del envejecimiento son:</a:t>
            </a:r>
            <a:endParaRPr lang="en-US" dirty="0"/>
          </a:p>
        </p:txBody>
      </p:sp>
      <p:sp>
        <p:nvSpPr>
          <p:cNvPr id="4" name="Marcador de número de diapositiva 3"/>
          <p:cNvSpPr>
            <a:spLocks noGrp="1"/>
          </p:cNvSpPr>
          <p:nvPr>
            <p:ph type="sldNum" sz="quarter" idx="5"/>
          </p:nvPr>
        </p:nvSpPr>
        <p:spPr/>
        <p:txBody>
          <a:bodyPr/>
          <a:lstStyle/>
          <a:p>
            <a:fld id="{C7613E5E-A809-451E-97DC-5782B189113B}" type="slidenum">
              <a:rPr lang="pt-PT" smtClean="0"/>
              <a:t>16</a:t>
            </a:fld>
            <a:endParaRPr lang="pt-PT"/>
          </a:p>
        </p:txBody>
      </p:sp>
    </p:spTree>
    <p:extLst>
      <p:ext uri="{BB962C8B-B14F-4D97-AF65-F5344CB8AC3E}">
        <p14:creationId xmlns:p14="http://schemas.microsoft.com/office/powerpoint/2010/main" val="37046986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b="1" dirty="0">
                <a:solidFill>
                  <a:schemeClr val="bg1"/>
                </a:solidFill>
              </a:rPr>
              <a:t>Una de las consecuencias del envejecimiento es la reducción paulatina de la movilidad.</a:t>
            </a:r>
          </a:p>
          <a:p>
            <a:endParaRPr lang="en-US" dirty="0"/>
          </a:p>
        </p:txBody>
      </p:sp>
      <p:sp>
        <p:nvSpPr>
          <p:cNvPr id="4" name="Marcador de número de diapositiva 3"/>
          <p:cNvSpPr>
            <a:spLocks noGrp="1"/>
          </p:cNvSpPr>
          <p:nvPr>
            <p:ph type="sldNum" sz="quarter" idx="5"/>
          </p:nvPr>
        </p:nvSpPr>
        <p:spPr/>
        <p:txBody>
          <a:bodyPr/>
          <a:lstStyle/>
          <a:p>
            <a:fld id="{C7613E5E-A809-451E-97DC-5782B189113B}" type="slidenum">
              <a:rPr lang="pt-PT" smtClean="0"/>
              <a:t>17</a:t>
            </a:fld>
            <a:endParaRPr lang="pt-PT"/>
          </a:p>
        </p:txBody>
      </p:sp>
    </p:spTree>
    <p:extLst>
      <p:ext uri="{BB962C8B-B14F-4D97-AF65-F5344CB8AC3E}">
        <p14:creationId xmlns:p14="http://schemas.microsoft.com/office/powerpoint/2010/main" val="1668847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b="1" dirty="0">
                <a:solidFill>
                  <a:schemeClr val="bg1"/>
                </a:solidFill>
              </a:rPr>
              <a:t>Otra de las consecuencias  son las llamadas demencias seniles, entre ellas el Mal de Alzheimer</a:t>
            </a:r>
          </a:p>
          <a:p>
            <a:endParaRPr lang="en-US" dirty="0"/>
          </a:p>
        </p:txBody>
      </p:sp>
      <p:sp>
        <p:nvSpPr>
          <p:cNvPr id="4" name="Marcador de número de diapositiva 3"/>
          <p:cNvSpPr>
            <a:spLocks noGrp="1"/>
          </p:cNvSpPr>
          <p:nvPr>
            <p:ph type="sldNum" sz="quarter" idx="5"/>
          </p:nvPr>
        </p:nvSpPr>
        <p:spPr/>
        <p:txBody>
          <a:bodyPr/>
          <a:lstStyle/>
          <a:p>
            <a:fld id="{C7613E5E-A809-451E-97DC-5782B189113B}" type="slidenum">
              <a:rPr lang="pt-PT" smtClean="0"/>
              <a:t>18</a:t>
            </a:fld>
            <a:endParaRPr lang="pt-PT"/>
          </a:p>
        </p:txBody>
      </p:sp>
    </p:spTree>
    <p:extLst>
      <p:ext uri="{BB962C8B-B14F-4D97-AF65-F5344CB8AC3E}">
        <p14:creationId xmlns:p14="http://schemas.microsoft.com/office/powerpoint/2010/main" val="3814732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indent="0">
              <a:buNone/>
            </a:pPr>
            <a:r>
              <a:rPr lang="pt-PT" sz="1200" dirty="0" err="1">
                <a:solidFill>
                  <a:schemeClr val="bg1"/>
                </a:solidFill>
              </a:rPr>
              <a:t>La</a:t>
            </a:r>
            <a:r>
              <a:rPr lang="pt-PT" sz="1200" dirty="0">
                <a:solidFill>
                  <a:schemeClr val="bg1"/>
                </a:solidFill>
              </a:rPr>
              <a:t> </a:t>
            </a:r>
            <a:r>
              <a:rPr lang="pt-PT" sz="1200" dirty="0" err="1">
                <a:solidFill>
                  <a:schemeClr val="bg1"/>
                </a:solidFill>
              </a:rPr>
              <a:t>enfermedad</a:t>
            </a:r>
            <a:r>
              <a:rPr lang="pt-PT" sz="1200" dirty="0">
                <a:solidFill>
                  <a:schemeClr val="bg1"/>
                </a:solidFill>
              </a:rPr>
              <a:t> de Alzheimer </a:t>
            </a:r>
            <a:r>
              <a:rPr lang="pt-PT" sz="1200" dirty="0" err="1">
                <a:solidFill>
                  <a:schemeClr val="bg1"/>
                </a:solidFill>
              </a:rPr>
              <a:t>es</a:t>
            </a:r>
            <a:r>
              <a:rPr lang="pt-PT" sz="1200" dirty="0">
                <a:solidFill>
                  <a:schemeClr val="bg1"/>
                </a:solidFill>
              </a:rPr>
              <a:t> </a:t>
            </a:r>
            <a:r>
              <a:rPr lang="pt-PT" sz="1200" dirty="0" err="1">
                <a:solidFill>
                  <a:schemeClr val="bg1"/>
                </a:solidFill>
              </a:rPr>
              <a:t>la</a:t>
            </a:r>
            <a:r>
              <a:rPr lang="pt-PT" sz="1200" dirty="0">
                <a:solidFill>
                  <a:schemeClr val="bg1"/>
                </a:solidFill>
              </a:rPr>
              <a:t> forma más </a:t>
            </a:r>
            <a:r>
              <a:rPr lang="pt-PT" sz="1200" dirty="0" err="1">
                <a:solidFill>
                  <a:schemeClr val="bg1"/>
                </a:solidFill>
              </a:rPr>
              <a:t>común</a:t>
            </a:r>
            <a:r>
              <a:rPr lang="pt-PT" sz="1200" dirty="0">
                <a:solidFill>
                  <a:schemeClr val="bg1"/>
                </a:solidFill>
              </a:rPr>
              <a:t> de </a:t>
            </a:r>
            <a:r>
              <a:rPr lang="pt-PT" sz="1200" dirty="0" err="1">
                <a:solidFill>
                  <a:schemeClr val="bg1"/>
                </a:solidFill>
              </a:rPr>
              <a:t>demencia</a:t>
            </a:r>
            <a:r>
              <a:rPr lang="pt-PT" sz="1200" dirty="0">
                <a:solidFill>
                  <a:schemeClr val="bg1"/>
                </a:solidFill>
              </a:rPr>
              <a:t> entre </a:t>
            </a:r>
            <a:r>
              <a:rPr lang="pt-PT" sz="1200" dirty="0" err="1">
                <a:solidFill>
                  <a:schemeClr val="bg1"/>
                </a:solidFill>
              </a:rPr>
              <a:t>las</a:t>
            </a:r>
            <a:r>
              <a:rPr lang="pt-PT" sz="1200" dirty="0">
                <a:solidFill>
                  <a:schemeClr val="bg1"/>
                </a:solidFill>
              </a:rPr>
              <a:t> personas </a:t>
            </a:r>
            <a:r>
              <a:rPr lang="pt-PT" sz="1200" dirty="0" err="1">
                <a:solidFill>
                  <a:schemeClr val="bg1"/>
                </a:solidFill>
              </a:rPr>
              <a:t>mayores</a:t>
            </a:r>
            <a:r>
              <a:rPr lang="pt-PT" sz="1200" dirty="0">
                <a:solidFill>
                  <a:schemeClr val="bg1"/>
                </a:solidFill>
              </a:rPr>
              <a:t>. </a:t>
            </a:r>
          </a:p>
          <a:p>
            <a:pPr marL="0" indent="0">
              <a:buNone/>
            </a:pPr>
            <a:r>
              <a:rPr lang="pt-PT" sz="1200" dirty="0">
                <a:solidFill>
                  <a:schemeClr val="bg1"/>
                </a:solidFill>
              </a:rPr>
              <a:t>El Alzheimer </a:t>
            </a:r>
            <a:r>
              <a:rPr lang="pt-PT" sz="1200" dirty="0" err="1">
                <a:solidFill>
                  <a:schemeClr val="bg1"/>
                </a:solidFill>
              </a:rPr>
              <a:t>comienza</a:t>
            </a:r>
            <a:r>
              <a:rPr lang="pt-PT" sz="1200" dirty="0">
                <a:solidFill>
                  <a:schemeClr val="bg1"/>
                </a:solidFill>
              </a:rPr>
              <a:t> lentamente. </a:t>
            </a:r>
          </a:p>
          <a:p>
            <a:endParaRPr lang="pt-PT" dirty="0"/>
          </a:p>
        </p:txBody>
      </p:sp>
      <p:sp>
        <p:nvSpPr>
          <p:cNvPr id="4" name="Marcador de Posição do Número do Diapositivo 3"/>
          <p:cNvSpPr>
            <a:spLocks noGrp="1"/>
          </p:cNvSpPr>
          <p:nvPr>
            <p:ph type="sldNum" sz="quarter" idx="10"/>
          </p:nvPr>
        </p:nvSpPr>
        <p:spPr/>
        <p:txBody>
          <a:bodyPr/>
          <a:lstStyle/>
          <a:p>
            <a:fld id="{4502B267-370E-4B15-8AAD-BBDBE57306C0}" type="slidenum">
              <a:rPr lang="pt-PT" smtClean="0"/>
              <a:t>20</a:t>
            </a:fld>
            <a:endParaRPr lang="pt-PT"/>
          </a:p>
        </p:txBody>
      </p:sp>
    </p:spTree>
    <p:extLst>
      <p:ext uri="{BB962C8B-B14F-4D97-AF65-F5344CB8AC3E}">
        <p14:creationId xmlns:p14="http://schemas.microsoft.com/office/powerpoint/2010/main" val="1954218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El </a:t>
            </a:r>
            <a:r>
              <a:rPr lang="es-MX" dirty="0" err="1"/>
              <a:t>alzheimer</a:t>
            </a:r>
            <a:r>
              <a:rPr lang="es-MX" dirty="0"/>
              <a:t> empieza</a:t>
            </a:r>
            <a:r>
              <a:rPr lang="es-MX" baseline="0" dirty="0"/>
              <a:t> a manifestarse a través de varios síntomas, como son la paulatina perdida de memoria, las crecientes dificultades de comunicación, l extravío de objetos, cambios en la conducta, la desorientación espacial y temporal, así como la dificultad para planificar y ejecutar tareas cotidianas.</a:t>
            </a:r>
            <a:endParaRPr lang="en-US" dirty="0"/>
          </a:p>
        </p:txBody>
      </p:sp>
      <p:sp>
        <p:nvSpPr>
          <p:cNvPr id="4" name="Marcador de número de diapositiva 3"/>
          <p:cNvSpPr>
            <a:spLocks noGrp="1"/>
          </p:cNvSpPr>
          <p:nvPr>
            <p:ph type="sldNum" sz="quarter" idx="5"/>
          </p:nvPr>
        </p:nvSpPr>
        <p:spPr/>
        <p:txBody>
          <a:bodyPr/>
          <a:lstStyle/>
          <a:p>
            <a:fld id="{C7613E5E-A809-451E-97DC-5782B189113B}" type="slidenum">
              <a:rPr lang="pt-PT" smtClean="0"/>
              <a:t>22</a:t>
            </a:fld>
            <a:endParaRPr lang="pt-PT"/>
          </a:p>
        </p:txBody>
      </p:sp>
    </p:spTree>
    <p:extLst>
      <p:ext uri="{BB962C8B-B14F-4D97-AF65-F5344CB8AC3E}">
        <p14:creationId xmlns:p14="http://schemas.microsoft.com/office/powerpoint/2010/main" val="3766234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Los principales factores de riesgo para la adquisición de este mal están relacionados con la edad, el consumo de alcohol y tabaco, la</a:t>
            </a:r>
            <a:r>
              <a:rPr lang="es-MX" baseline="0" dirty="0"/>
              <a:t> predominancia en el </a:t>
            </a:r>
            <a:r>
              <a:rPr lang="es-MX" dirty="0"/>
              <a:t> género femenino, la obesidad, factores hereditarios o genéticos, y el bajo nivel de escolaridad</a:t>
            </a:r>
            <a:endParaRPr lang="en-US" dirty="0"/>
          </a:p>
        </p:txBody>
      </p:sp>
      <p:sp>
        <p:nvSpPr>
          <p:cNvPr id="4" name="Marcador de número de diapositiva 3"/>
          <p:cNvSpPr>
            <a:spLocks noGrp="1"/>
          </p:cNvSpPr>
          <p:nvPr>
            <p:ph type="sldNum" sz="quarter" idx="5"/>
          </p:nvPr>
        </p:nvSpPr>
        <p:spPr/>
        <p:txBody>
          <a:bodyPr/>
          <a:lstStyle/>
          <a:p>
            <a:fld id="{C7613E5E-A809-451E-97DC-5782B189113B}" type="slidenum">
              <a:rPr lang="pt-PT" smtClean="0"/>
              <a:t>23</a:t>
            </a:fld>
            <a:endParaRPr lang="pt-PT"/>
          </a:p>
        </p:txBody>
      </p:sp>
    </p:spTree>
    <p:extLst>
      <p:ext uri="{BB962C8B-B14F-4D97-AF65-F5344CB8AC3E}">
        <p14:creationId xmlns:p14="http://schemas.microsoft.com/office/powerpoint/2010/main" val="18756631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Este problema tendrá un incremento considerable a</a:t>
            </a:r>
            <a:r>
              <a:rPr lang="es-MX" baseline="0" dirty="0"/>
              <a:t> escala global en los próximos 20 años, y en el caso de América Latina el pronóstico es de 8 millones de personas padeciéndolo, en 2030.</a:t>
            </a:r>
            <a:endParaRPr lang="en-US" dirty="0"/>
          </a:p>
        </p:txBody>
      </p:sp>
      <p:sp>
        <p:nvSpPr>
          <p:cNvPr id="4" name="Marcador de número de diapositiva 3"/>
          <p:cNvSpPr>
            <a:spLocks noGrp="1"/>
          </p:cNvSpPr>
          <p:nvPr>
            <p:ph type="sldNum" sz="quarter" idx="5"/>
          </p:nvPr>
        </p:nvSpPr>
        <p:spPr/>
        <p:txBody>
          <a:bodyPr/>
          <a:lstStyle/>
          <a:p>
            <a:fld id="{C7613E5E-A809-451E-97DC-5782B189113B}" type="slidenum">
              <a:rPr lang="pt-PT" smtClean="0"/>
              <a:t>24</a:t>
            </a:fld>
            <a:endParaRPr lang="pt-PT"/>
          </a:p>
        </p:txBody>
      </p:sp>
    </p:spTree>
    <p:extLst>
      <p:ext uri="{BB962C8B-B14F-4D97-AF65-F5344CB8AC3E}">
        <p14:creationId xmlns:p14="http://schemas.microsoft.com/office/powerpoint/2010/main" val="2216485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pt-PT" sz="1200" dirty="0">
                <a:solidFill>
                  <a:schemeClr val="bg1"/>
                </a:solidFill>
              </a:rPr>
              <a:t>El diagnóstico y tratamiento de las enfermedades asociadas al envejecimiento aun</a:t>
            </a:r>
            <a:r>
              <a:rPr lang="pt-PT" sz="1200" baseline="0" dirty="0">
                <a:solidFill>
                  <a:schemeClr val="bg1"/>
                </a:solidFill>
              </a:rPr>
              <a:t> no tiene la efectividad deseada</a:t>
            </a:r>
            <a:endParaRPr lang="en-US" dirty="0"/>
          </a:p>
        </p:txBody>
      </p:sp>
      <p:sp>
        <p:nvSpPr>
          <p:cNvPr id="4" name="Marcador de número de diapositiva 3"/>
          <p:cNvSpPr>
            <a:spLocks noGrp="1"/>
          </p:cNvSpPr>
          <p:nvPr>
            <p:ph type="sldNum" sz="quarter" idx="5"/>
          </p:nvPr>
        </p:nvSpPr>
        <p:spPr/>
        <p:txBody>
          <a:bodyPr/>
          <a:lstStyle/>
          <a:p>
            <a:fld id="{C7613E5E-A809-451E-97DC-5782B189113B}" type="slidenum">
              <a:rPr lang="pt-PT" smtClean="0"/>
              <a:t>26</a:t>
            </a:fld>
            <a:endParaRPr lang="pt-PT"/>
          </a:p>
        </p:txBody>
      </p:sp>
    </p:spTree>
    <p:extLst>
      <p:ext uri="{BB962C8B-B14F-4D97-AF65-F5344CB8AC3E}">
        <p14:creationId xmlns:p14="http://schemas.microsoft.com/office/powerpoint/2010/main" val="24925487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None/>
            </a:pPr>
            <a:r>
              <a:rPr lang="pt-PT" b="1" dirty="0">
                <a:solidFill>
                  <a:schemeClr val="bg1"/>
                </a:solidFill>
              </a:rPr>
              <a:t>Si bien a</a:t>
            </a:r>
            <a:r>
              <a:rPr lang="es-ES" b="1" dirty="0">
                <a:solidFill>
                  <a:schemeClr val="bg1"/>
                </a:solidFill>
              </a:rPr>
              <a:t>ú</a:t>
            </a:r>
            <a:r>
              <a:rPr lang="pt-PT" b="1" dirty="0">
                <a:solidFill>
                  <a:schemeClr val="bg1"/>
                </a:solidFill>
              </a:rPr>
              <a:t>n no existe una cura efectiva para el Alzheimer, hay un grupo de acciones terapéuticas que pueden atenuar , en buena medida, sus efectos. </a:t>
            </a:r>
          </a:p>
          <a:p>
            <a:endParaRPr lang="en-US" dirty="0"/>
          </a:p>
        </p:txBody>
      </p:sp>
      <p:sp>
        <p:nvSpPr>
          <p:cNvPr id="4" name="Marcador de número de diapositiva 3"/>
          <p:cNvSpPr>
            <a:spLocks noGrp="1"/>
          </p:cNvSpPr>
          <p:nvPr>
            <p:ph type="sldNum" sz="quarter" idx="5"/>
          </p:nvPr>
        </p:nvSpPr>
        <p:spPr/>
        <p:txBody>
          <a:bodyPr/>
          <a:lstStyle/>
          <a:p>
            <a:fld id="{C7613E5E-A809-451E-97DC-5782B189113B}" type="slidenum">
              <a:rPr lang="pt-PT" smtClean="0"/>
              <a:t>27</a:t>
            </a:fld>
            <a:endParaRPr lang="pt-PT"/>
          </a:p>
        </p:txBody>
      </p:sp>
    </p:spTree>
    <p:extLst>
      <p:ext uri="{BB962C8B-B14F-4D97-AF65-F5344CB8AC3E}">
        <p14:creationId xmlns:p14="http://schemas.microsoft.com/office/powerpoint/2010/main" val="4248942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b="1" dirty="0">
                <a:solidFill>
                  <a:schemeClr val="bg1"/>
                </a:solidFill>
              </a:rPr>
              <a:t>Desde el punto de vista demográfico está relacionada con el aumento en la proporción de personas de edad avanzada con relación al resto de la población. Se ha convertido en el principal desafío demográfico de Cuba.</a:t>
            </a:r>
          </a:p>
          <a:p>
            <a:endParaRPr lang="en-US" dirty="0"/>
          </a:p>
        </p:txBody>
      </p:sp>
      <p:sp>
        <p:nvSpPr>
          <p:cNvPr id="4" name="Marcador de número de diapositiva 3"/>
          <p:cNvSpPr>
            <a:spLocks noGrp="1"/>
          </p:cNvSpPr>
          <p:nvPr>
            <p:ph type="sldNum" sz="quarter" idx="5"/>
          </p:nvPr>
        </p:nvSpPr>
        <p:spPr/>
        <p:txBody>
          <a:bodyPr/>
          <a:lstStyle/>
          <a:p>
            <a:fld id="{C7613E5E-A809-451E-97DC-5782B189113B}" type="slidenum">
              <a:rPr lang="pt-PT" smtClean="0"/>
              <a:t>5</a:t>
            </a:fld>
            <a:endParaRPr lang="pt-PT"/>
          </a:p>
        </p:txBody>
      </p:sp>
    </p:spTree>
    <p:extLst>
      <p:ext uri="{BB962C8B-B14F-4D97-AF65-F5344CB8AC3E}">
        <p14:creationId xmlns:p14="http://schemas.microsoft.com/office/powerpoint/2010/main" val="10468162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b="1" dirty="0">
                <a:solidFill>
                  <a:schemeClr val="bg1"/>
                </a:solidFill>
              </a:rPr>
              <a:t>La familia y las relaciones sociales tienen un papel fundamental en esa posibilidad de atenuarlos.</a:t>
            </a:r>
          </a:p>
          <a:p>
            <a:endParaRPr lang="en-US" dirty="0"/>
          </a:p>
        </p:txBody>
      </p:sp>
      <p:sp>
        <p:nvSpPr>
          <p:cNvPr id="4" name="Marcador de número de diapositiva 3"/>
          <p:cNvSpPr>
            <a:spLocks noGrp="1"/>
          </p:cNvSpPr>
          <p:nvPr>
            <p:ph type="sldNum" sz="quarter" idx="5"/>
          </p:nvPr>
        </p:nvSpPr>
        <p:spPr/>
        <p:txBody>
          <a:bodyPr/>
          <a:lstStyle/>
          <a:p>
            <a:fld id="{C7613E5E-A809-451E-97DC-5782B189113B}" type="slidenum">
              <a:rPr lang="pt-PT" smtClean="0"/>
              <a:t>28</a:t>
            </a:fld>
            <a:endParaRPr lang="pt-PT"/>
          </a:p>
        </p:txBody>
      </p:sp>
    </p:spTree>
    <p:extLst>
      <p:ext uri="{BB962C8B-B14F-4D97-AF65-F5344CB8AC3E}">
        <p14:creationId xmlns:p14="http://schemas.microsoft.com/office/powerpoint/2010/main" val="37206273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Algunas </a:t>
            </a:r>
            <a:r>
              <a:rPr lang="pt-PT" sz="1200" b="1" dirty="0">
                <a:solidFill>
                  <a:schemeClr val="bg1"/>
                </a:solidFill>
              </a:rPr>
              <a:t>Técnicas de intervención cognitiva muestran resultados</a:t>
            </a:r>
            <a:r>
              <a:rPr lang="pt-PT" sz="1200" b="1" baseline="0" dirty="0">
                <a:solidFill>
                  <a:schemeClr val="bg1"/>
                </a:solidFill>
              </a:rPr>
              <a:t> alentadores en la atenuaci</a:t>
            </a:r>
            <a:r>
              <a:rPr lang="pt-PT" sz="1200" b="1" dirty="0">
                <a:solidFill>
                  <a:schemeClr val="bg1"/>
                </a:solidFill>
              </a:rPr>
              <a:t>ó</a:t>
            </a:r>
            <a:r>
              <a:rPr lang="pt-PT" sz="1200" b="1" baseline="0" dirty="0">
                <a:solidFill>
                  <a:schemeClr val="bg1"/>
                </a:solidFill>
              </a:rPr>
              <a:t>n  de este mal, pues intervienen el la activaci</a:t>
            </a:r>
            <a:r>
              <a:rPr lang="pt-PT" sz="1200" b="1" dirty="0">
                <a:solidFill>
                  <a:schemeClr val="bg1"/>
                </a:solidFill>
              </a:rPr>
              <a:t>ó</a:t>
            </a:r>
            <a:r>
              <a:rPr lang="pt-PT" sz="1200" b="1" baseline="0" dirty="0">
                <a:solidFill>
                  <a:schemeClr val="bg1"/>
                </a:solidFill>
              </a:rPr>
              <a:t>n cerebral :Las ayudas externas a la memoria, combinadas con la exploraci</a:t>
            </a:r>
            <a:r>
              <a:rPr lang="pt-PT" sz="1200" b="1" dirty="0">
                <a:solidFill>
                  <a:schemeClr val="bg1"/>
                </a:solidFill>
              </a:rPr>
              <a:t>ó</a:t>
            </a:r>
            <a:r>
              <a:rPr lang="pt-PT" sz="1200" b="1" baseline="0" dirty="0">
                <a:solidFill>
                  <a:schemeClr val="bg1"/>
                </a:solidFill>
              </a:rPr>
              <a:t>n de reminiscencias, la participaci</a:t>
            </a:r>
            <a:r>
              <a:rPr lang="pt-PT" sz="1200" b="1" dirty="0">
                <a:solidFill>
                  <a:schemeClr val="bg1"/>
                </a:solidFill>
              </a:rPr>
              <a:t>ó</a:t>
            </a:r>
            <a:r>
              <a:rPr lang="pt-PT" sz="1200" b="1" baseline="0" dirty="0">
                <a:solidFill>
                  <a:schemeClr val="bg1"/>
                </a:solidFill>
              </a:rPr>
              <a:t>n asidua en actividades sociales, la musicoterapia y los ejercicios fisicos, y actividades que contribuyan a la orientaci</a:t>
            </a:r>
            <a:r>
              <a:rPr lang="pt-PT" sz="1200" b="1" dirty="0">
                <a:solidFill>
                  <a:schemeClr val="bg1"/>
                </a:solidFill>
              </a:rPr>
              <a:t>ó</a:t>
            </a:r>
            <a:r>
              <a:rPr lang="pt-PT" sz="1200" b="1" baseline="0" dirty="0">
                <a:solidFill>
                  <a:schemeClr val="bg1"/>
                </a:solidFill>
              </a:rPr>
              <a:t>n a la realidad </a:t>
            </a:r>
            <a:endParaRPr lang="en-US" dirty="0"/>
          </a:p>
        </p:txBody>
      </p:sp>
      <p:sp>
        <p:nvSpPr>
          <p:cNvPr id="4" name="Marcador de número de diapositiva 3"/>
          <p:cNvSpPr>
            <a:spLocks noGrp="1"/>
          </p:cNvSpPr>
          <p:nvPr>
            <p:ph type="sldNum" sz="quarter" idx="5"/>
          </p:nvPr>
        </p:nvSpPr>
        <p:spPr/>
        <p:txBody>
          <a:bodyPr/>
          <a:lstStyle/>
          <a:p>
            <a:fld id="{C7613E5E-A809-451E-97DC-5782B189113B}" type="slidenum">
              <a:rPr lang="pt-PT" smtClean="0"/>
              <a:t>29</a:t>
            </a:fld>
            <a:endParaRPr lang="pt-PT"/>
          </a:p>
        </p:txBody>
      </p:sp>
    </p:spTree>
    <p:extLst>
      <p:ext uri="{BB962C8B-B14F-4D97-AF65-F5344CB8AC3E}">
        <p14:creationId xmlns:p14="http://schemas.microsoft.com/office/powerpoint/2010/main" val="41907807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None/>
            </a:pPr>
            <a:r>
              <a:rPr lang="pt-PT" b="1" dirty="0">
                <a:solidFill>
                  <a:schemeClr val="bg1"/>
                </a:solidFill>
              </a:rPr>
              <a:t>La orientación a la realidad  transcurre en lo temporal y en lo espacial .</a:t>
            </a:r>
          </a:p>
          <a:p>
            <a:endParaRPr lang="en-US" dirty="0"/>
          </a:p>
        </p:txBody>
      </p:sp>
      <p:sp>
        <p:nvSpPr>
          <p:cNvPr id="4" name="Marcador de número de diapositiva 3"/>
          <p:cNvSpPr>
            <a:spLocks noGrp="1"/>
          </p:cNvSpPr>
          <p:nvPr>
            <p:ph type="sldNum" sz="quarter" idx="5"/>
          </p:nvPr>
        </p:nvSpPr>
        <p:spPr/>
        <p:txBody>
          <a:bodyPr/>
          <a:lstStyle/>
          <a:p>
            <a:fld id="{C7613E5E-A809-451E-97DC-5782B189113B}" type="slidenum">
              <a:rPr lang="pt-PT" smtClean="0"/>
              <a:t>31</a:t>
            </a:fld>
            <a:endParaRPr lang="pt-PT"/>
          </a:p>
        </p:txBody>
      </p:sp>
    </p:spTree>
    <p:extLst>
      <p:ext uri="{BB962C8B-B14F-4D97-AF65-F5344CB8AC3E}">
        <p14:creationId xmlns:p14="http://schemas.microsoft.com/office/powerpoint/2010/main" val="31060946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b="1" dirty="0">
                <a:solidFill>
                  <a:schemeClr val="bg1"/>
                </a:solidFill>
              </a:rPr>
              <a:t>En ese sentido, la arquitectura y el diseño urbano pueden aportar una contribución  fundamental</a:t>
            </a:r>
          </a:p>
          <a:p>
            <a:endParaRPr lang="en-US" dirty="0"/>
          </a:p>
        </p:txBody>
      </p:sp>
      <p:sp>
        <p:nvSpPr>
          <p:cNvPr id="4" name="Marcador de número de diapositiva 3"/>
          <p:cNvSpPr>
            <a:spLocks noGrp="1"/>
          </p:cNvSpPr>
          <p:nvPr>
            <p:ph type="sldNum" sz="quarter" idx="5"/>
          </p:nvPr>
        </p:nvSpPr>
        <p:spPr/>
        <p:txBody>
          <a:bodyPr/>
          <a:lstStyle/>
          <a:p>
            <a:fld id="{C7613E5E-A809-451E-97DC-5782B189113B}" type="slidenum">
              <a:rPr lang="pt-PT" smtClean="0"/>
              <a:t>32</a:t>
            </a:fld>
            <a:endParaRPr lang="pt-PT"/>
          </a:p>
        </p:txBody>
      </p:sp>
    </p:spTree>
    <p:extLst>
      <p:ext uri="{BB962C8B-B14F-4D97-AF65-F5344CB8AC3E}">
        <p14:creationId xmlns:p14="http://schemas.microsoft.com/office/powerpoint/2010/main" val="13095238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indent="0">
              <a:buNone/>
            </a:pPr>
            <a:r>
              <a:rPr lang="pt-PT" sz="1200" dirty="0">
                <a:solidFill>
                  <a:schemeClr val="bg1"/>
                </a:solidFill>
              </a:rPr>
              <a:t>Es preciso abordar el problema  del papel de la arquitectura en tres diferentes escalas de intervención: </a:t>
            </a:r>
          </a:p>
          <a:p>
            <a:endParaRPr lang="pt-PT" dirty="0"/>
          </a:p>
        </p:txBody>
      </p:sp>
      <p:sp>
        <p:nvSpPr>
          <p:cNvPr id="4" name="Marcador de Posição do Número do Diapositivo 3"/>
          <p:cNvSpPr>
            <a:spLocks noGrp="1"/>
          </p:cNvSpPr>
          <p:nvPr>
            <p:ph type="sldNum" sz="quarter" idx="10"/>
          </p:nvPr>
        </p:nvSpPr>
        <p:spPr/>
        <p:txBody>
          <a:bodyPr/>
          <a:lstStyle/>
          <a:p>
            <a:fld id="{4502B267-370E-4B15-8AAD-BBDBE57306C0}" type="slidenum">
              <a:rPr lang="pt-PT" smtClean="0"/>
              <a:t>34</a:t>
            </a:fld>
            <a:endParaRPr lang="pt-PT"/>
          </a:p>
        </p:txBody>
      </p:sp>
    </p:spTree>
    <p:extLst>
      <p:ext uri="{BB962C8B-B14F-4D97-AF65-F5344CB8AC3E}">
        <p14:creationId xmlns:p14="http://schemas.microsoft.com/office/powerpoint/2010/main" val="15137425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C7613E5E-A809-451E-97DC-5782B189113B}" type="slidenum">
              <a:rPr lang="pt-PT" smtClean="0"/>
              <a:t>35</a:t>
            </a:fld>
            <a:endParaRPr lang="pt-PT"/>
          </a:p>
        </p:txBody>
      </p:sp>
    </p:spTree>
    <p:extLst>
      <p:ext uri="{BB962C8B-B14F-4D97-AF65-F5344CB8AC3E}">
        <p14:creationId xmlns:p14="http://schemas.microsoft.com/office/powerpoint/2010/main" val="33729762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PT" sz="1200" dirty="0">
                <a:solidFill>
                  <a:schemeClr val="bg1"/>
                </a:solidFill>
              </a:rPr>
              <a:t>…sobre todo </a:t>
            </a:r>
            <a:r>
              <a:rPr lang="pt-PT" sz="1200" dirty="0" err="1">
                <a:solidFill>
                  <a:schemeClr val="bg1"/>
                </a:solidFill>
              </a:rPr>
              <a:t>en</a:t>
            </a:r>
            <a:r>
              <a:rPr lang="pt-PT" sz="1200" dirty="0">
                <a:solidFill>
                  <a:schemeClr val="bg1"/>
                </a:solidFill>
              </a:rPr>
              <a:t> el </a:t>
            </a:r>
            <a:r>
              <a:rPr lang="pt-PT" sz="1200" dirty="0" err="1">
                <a:solidFill>
                  <a:schemeClr val="bg1"/>
                </a:solidFill>
              </a:rPr>
              <a:t>ámbito</a:t>
            </a:r>
            <a:r>
              <a:rPr lang="pt-PT" sz="1200" dirty="0">
                <a:solidFill>
                  <a:schemeClr val="bg1"/>
                </a:solidFill>
              </a:rPr>
              <a:t> doméstico. </a:t>
            </a:r>
          </a:p>
          <a:p>
            <a:endParaRPr lang="pt-PT" dirty="0"/>
          </a:p>
        </p:txBody>
      </p:sp>
      <p:sp>
        <p:nvSpPr>
          <p:cNvPr id="4" name="Marcador de Posição do Número do Diapositivo 3"/>
          <p:cNvSpPr>
            <a:spLocks noGrp="1"/>
          </p:cNvSpPr>
          <p:nvPr>
            <p:ph type="sldNum" sz="quarter" idx="10"/>
          </p:nvPr>
        </p:nvSpPr>
        <p:spPr/>
        <p:txBody>
          <a:bodyPr/>
          <a:lstStyle/>
          <a:p>
            <a:fld id="{4502B267-370E-4B15-8AAD-BBDBE57306C0}" type="slidenum">
              <a:rPr lang="pt-PT" smtClean="0"/>
              <a:t>38</a:t>
            </a:fld>
            <a:endParaRPr lang="pt-PT"/>
          </a:p>
        </p:txBody>
      </p:sp>
    </p:spTree>
    <p:extLst>
      <p:ext uri="{BB962C8B-B14F-4D97-AF65-F5344CB8AC3E}">
        <p14:creationId xmlns:p14="http://schemas.microsoft.com/office/powerpoint/2010/main" val="4503980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PT" dirty="0" err="1">
                <a:solidFill>
                  <a:schemeClr val="bg1"/>
                </a:solidFill>
              </a:rPr>
              <a:t>Existen</a:t>
            </a:r>
            <a:r>
              <a:rPr lang="pt-PT" dirty="0">
                <a:solidFill>
                  <a:schemeClr val="bg1"/>
                </a:solidFill>
              </a:rPr>
              <a:t> diversas experiencias </a:t>
            </a:r>
            <a:r>
              <a:rPr lang="pt-PT" dirty="0" err="1">
                <a:solidFill>
                  <a:schemeClr val="bg1"/>
                </a:solidFill>
              </a:rPr>
              <a:t>internacionales</a:t>
            </a:r>
            <a:r>
              <a:rPr lang="pt-PT" dirty="0">
                <a:solidFill>
                  <a:schemeClr val="bg1"/>
                </a:solidFill>
              </a:rPr>
              <a:t> (</a:t>
            </a:r>
            <a:r>
              <a:rPr lang="pt-PT" dirty="0" err="1">
                <a:solidFill>
                  <a:schemeClr val="bg1"/>
                </a:solidFill>
              </a:rPr>
              <a:t>en</a:t>
            </a:r>
            <a:r>
              <a:rPr lang="pt-PT" dirty="0">
                <a:solidFill>
                  <a:schemeClr val="bg1"/>
                </a:solidFill>
              </a:rPr>
              <a:t> Estados Unidos, </a:t>
            </a:r>
            <a:r>
              <a:rPr lang="pt-PT" dirty="0" err="1">
                <a:solidFill>
                  <a:schemeClr val="bg1"/>
                </a:solidFill>
              </a:rPr>
              <a:t>India</a:t>
            </a:r>
            <a:r>
              <a:rPr lang="pt-PT" dirty="0">
                <a:solidFill>
                  <a:schemeClr val="bg1"/>
                </a:solidFill>
              </a:rPr>
              <a:t>, </a:t>
            </a:r>
            <a:r>
              <a:rPr lang="pt-PT" dirty="0" err="1">
                <a:solidFill>
                  <a:schemeClr val="bg1"/>
                </a:solidFill>
              </a:rPr>
              <a:t>Australia</a:t>
            </a:r>
            <a:r>
              <a:rPr lang="pt-PT" dirty="0">
                <a:solidFill>
                  <a:schemeClr val="bg1"/>
                </a:solidFill>
              </a:rPr>
              <a:t> y </a:t>
            </a:r>
            <a:r>
              <a:rPr lang="pt-PT" dirty="0" err="1">
                <a:solidFill>
                  <a:schemeClr val="bg1"/>
                </a:solidFill>
              </a:rPr>
              <a:t>Corea</a:t>
            </a:r>
            <a:r>
              <a:rPr lang="pt-PT" dirty="0">
                <a:solidFill>
                  <a:schemeClr val="bg1"/>
                </a:solidFill>
              </a:rPr>
              <a:t> </a:t>
            </a:r>
            <a:r>
              <a:rPr lang="pt-PT" dirty="0" err="1">
                <a:solidFill>
                  <a:schemeClr val="bg1"/>
                </a:solidFill>
              </a:rPr>
              <a:t>del</a:t>
            </a:r>
            <a:r>
              <a:rPr lang="pt-PT" dirty="0">
                <a:solidFill>
                  <a:schemeClr val="bg1"/>
                </a:solidFill>
              </a:rPr>
              <a:t> </a:t>
            </a:r>
            <a:r>
              <a:rPr lang="pt-PT" dirty="0" err="1">
                <a:solidFill>
                  <a:schemeClr val="bg1"/>
                </a:solidFill>
              </a:rPr>
              <a:t>Sur</a:t>
            </a:r>
            <a:r>
              <a:rPr lang="pt-PT" dirty="0">
                <a:solidFill>
                  <a:schemeClr val="bg1"/>
                </a:solidFill>
              </a:rPr>
              <a:t>) y </a:t>
            </a:r>
            <a:r>
              <a:rPr lang="pt-PT" dirty="0" err="1">
                <a:solidFill>
                  <a:schemeClr val="bg1"/>
                </a:solidFill>
              </a:rPr>
              <a:t>europeas</a:t>
            </a:r>
            <a:r>
              <a:rPr lang="pt-PT" dirty="0">
                <a:solidFill>
                  <a:schemeClr val="bg1"/>
                </a:solidFill>
              </a:rPr>
              <a:t> (</a:t>
            </a:r>
            <a:r>
              <a:rPr lang="pt-PT" dirty="0" err="1">
                <a:solidFill>
                  <a:schemeClr val="bg1"/>
                </a:solidFill>
              </a:rPr>
              <a:t>en</a:t>
            </a:r>
            <a:r>
              <a:rPr lang="pt-PT" dirty="0">
                <a:solidFill>
                  <a:schemeClr val="bg1"/>
                </a:solidFill>
              </a:rPr>
              <a:t> Reino Unido, </a:t>
            </a:r>
            <a:r>
              <a:rPr lang="pt-PT" dirty="0" err="1">
                <a:solidFill>
                  <a:schemeClr val="bg1"/>
                </a:solidFill>
              </a:rPr>
              <a:t>Francia</a:t>
            </a:r>
            <a:r>
              <a:rPr lang="pt-PT" dirty="0">
                <a:solidFill>
                  <a:schemeClr val="bg1"/>
                </a:solidFill>
              </a:rPr>
              <a:t> y Holanda, </a:t>
            </a:r>
            <a:r>
              <a:rPr lang="pt-PT" dirty="0" err="1">
                <a:solidFill>
                  <a:schemeClr val="bg1"/>
                </a:solidFill>
              </a:rPr>
              <a:t>España</a:t>
            </a:r>
            <a:r>
              <a:rPr lang="pt-PT" dirty="0">
                <a:solidFill>
                  <a:schemeClr val="bg1"/>
                </a:solidFill>
              </a:rPr>
              <a:t>), que </a:t>
            </a:r>
            <a:r>
              <a:rPr lang="pt-PT" dirty="0" err="1">
                <a:solidFill>
                  <a:schemeClr val="bg1"/>
                </a:solidFill>
              </a:rPr>
              <a:t>tienen</a:t>
            </a:r>
            <a:r>
              <a:rPr lang="pt-PT" dirty="0">
                <a:solidFill>
                  <a:schemeClr val="bg1"/>
                </a:solidFill>
              </a:rPr>
              <a:t> </a:t>
            </a:r>
            <a:r>
              <a:rPr lang="pt-PT" dirty="0" err="1">
                <a:solidFill>
                  <a:schemeClr val="bg1"/>
                </a:solidFill>
              </a:rPr>
              <a:t>en</a:t>
            </a:r>
            <a:r>
              <a:rPr lang="pt-PT" dirty="0">
                <a:solidFill>
                  <a:schemeClr val="bg1"/>
                </a:solidFill>
              </a:rPr>
              <a:t> </a:t>
            </a:r>
            <a:r>
              <a:rPr lang="pt-PT" dirty="0" err="1">
                <a:solidFill>
                  <a:schemeClr val="bg1"/>
                </a:solidFill>
              </a:rPr>
              <a:t>cuenta</a:t>
            </a:r>
            <a:r>
              <a:rPr lang="pt-PT" dirty="0">
                <a:solidFill>
                  <a:schemeClr val="bg1"/>
                </a:solidFill>
              </a:rPr>
              <a:t> a </a:t>
            </a:r>
            <a:r>
              <a:rPr lang="pt-PT" dirty="0" err="1">
                <a:solidFill>
                  <a:schemeClr val="bg1"/>
                </a:solidFill>
              </a:rPr>
              <a:t>los</a:t>
            </a:r>
            <a:r>
              <a:rPr lang="pt-PT" dirty="0">
                <a:solidFill>
                  <a:schemeClr val="bg1"/>
                </a:solidFill>
              </a:rPr>
              <a:t> enfermos de Alzheimer y sus familiares.</a:t>
            </a:r>
          </a:p>
          <a:p>
            <a:endParaRPr lang="pt-PT" dirty="0"/>
          </a:p>
        </p:txBody>
      </p:sp>
      <p:sp>
        <p:nvSpPr>
          <p:cNvPr id="4" name="Marcador de Posição do Número do Diapositivo 3"/>
          <p:cNvSpPr>
            <a:spLocks noGrp="1"/>
          </p:cNvSpPr>
          <p:nvPr>
            <p:ph type="sldNum" sz="quarter" idx="10"/>
          </p:nvPr>
        </p:nvSpPr>
        <p:spPr/>
        <p:txBody>
          <a:bodyPr/>
          <a:lstStyle/>
          <a:p>
            <a:fld id="{4502B267-370E-4B15-8AAD-BBDBE57306C0}" type="slidenum">
              <a:rPr lang="pt-PT" smtClean="0"/>
              <a:t>39</a:t>
            </a:fld>
            <a:endParaRPr lang="pt-PT"/>
          </a:p>
        </p:txBody>
      </p:sp>
    </p:spTree>
    <p:extLst>
      <p:ext uri="{BB962C8B-B14F-4D97-AF65-F5344CB8AC3E}">
        <p14:creationId xmlns:p14="http://schemas.microsoft.com/office/powerpoint/2010/main" val="8987727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None/>
            </a:pPr>
            <a:r>
              <a:rPr lang="es-ES" sz="1200" dirty="0">
                <a:solidFill>
                  <a:schemeClr val="bg1"/>
                </a:solidFill>
              </a:rPr>
              <a:t>El diseño ambiental mejora el bienestar de las personas con este tipo de demencia, elevando la arquitectura a un nivel terapéutico. </a:t>
            </a:r>
          </a:p>
          <a:p>
            <a:pPr marL="0" indent="0">
              <a:buNone/>
            </a:pPr>
            <a:r>
              <a:rPr lang="es-ES" sz="1200" dirty="0">
                <a:solidFill>
                  <a:schemeClr val="bg1"/>
                </a:solidFill>
              </a:rPr>
              <a:t>Se debe orientar a los profesionales hacia nuevos objetivos: el modelo de inclusión social</a:t>
            </a:r>
          </a:p>
          <a:p>
            <a:endParaRPr lang="en-US" dirty="0"/>
          </a:p>
        </p:txBody>
      </p:sp>
      <p:sp>
        <p:nvSpPr>
          <p:cNvPr id="4" name="Marcador de número de diapositiva 3"/>
          <p:cNvSpPr>
            <a:spLocks noGrp="1"/>
          </p:cNvSpPr>
          <p:nvPr>
            <p:ph type="sldNum" sz="quarter" idx="5"/>
          </p:nvPr>
        </p:nvSpPr>
        <p:spPr/>
        <p:txBody>
          <a:bodyPr/>
          <a:lstStyle/>
          <a:p>
            <a:fld id="{C7613E5E-A809-451E-97DC-5782B189113B}" type="slidenum">
              <a:rPr lang="pt-PT" smtClean="0"/>
              <a:t>40</a:t>
            </a:fld>
            <a:endParaRPr lang="pt-PT"/>
          </a:p>
        </p:txBody>
      </p:sp>
    </p:spTree>
    <p:extLst>
      <p:ext uri="{BB962C8B-B14F-4D97-AF65-F5344CB8AC3E}">
        <p14:creationId xmlns:p14="http://schemas.microsoft.com/office/powerpoint/2010/main" val="6685184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chemeClr val="bg1"/>
                </a:solidFill>
              </a:rPr>
              <a:t>Los arquitectos, desde su formación de pregrado, y en las especializaciones de postgrado, debieran tener un marco teórico que les facilite la búsqueda de soluciones creativas que repercutan en una mayor calidad de vida y bienestar de las personas que harán uso de esos espacios. </a:t>
            </a:r>
          </a:p>
          <a:p>
            <a:endParaRPr lang="en-US" dirty="0"/>
          </a:p>
        </p:txBody>
      </p:sp>
      <p:sp>
        <p:nvSpPr>
          <p:cNvPr id="4" name="Marcador de número de diapositiva 3"/>
          <p:cNvSpPr>
            <a:spLocks noGrp="1"/>
          </p:cNvSpPr>
          <p:nvPr>
            <p:ph type="sldNum" sz="quarter" idx="5"/>
          </p:nvPr>
        </p:nvSpPr>
        <p:spPr/>
        <p:txBody>
          <a:bodyPr/>
          <a:lstStyle/>
          <a:p>
            <a:fld id="{C7613E5E-A809-451E-97DC-5782B189113B}" type="slidenum">
              <a:rPr lang="pt-PT" smtClean="0"/>
              <a:t>41</a:t>
            </a:fld>
            <a:endParaRPr lang="pt-PT"/>
          </a:p>
        </p:txBody>
      </p:sp>
    </p:spTree>
    <p:extLst>
      <p:ext uri="{BB962C8B-B14F-4D97-AF65-F5344CB8AC3E}">
        <p14:creationId xmlns:p14="http://schemas.microsoft.com/office/powerpoint/2010/main" val="1143324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b="1" dirty="0">
                <a:solidFill>
                  <a:schemeClr val="bg1"/>
                </a:solidFill>
              </a:rPr>
              <a:t>También se le define como la inversión de la pirámide de edades, debido a que el fenómeno, no es solamente un aumento de la proporción de ancianos, sino también una disminución de la proporción de niños y jóvenes entre 0 y 14 años. </a:t>
            </a:r>
          </a:p>
          <a:p>
            <a:endParaRPr lang="en-US" dirty="0"/>
          </a:p>
        </p:txBody>
      </p:sp>
      <p:sp>
        <p:nvSpPr>
          <p:cNvPr id="4" name="Marcador de número de diapositiva 3"/>
          <p:cNvSpPr>
            <a:spLocks noGrp="1"/>
          </p:cNvSpPr>
          <p:nvPr>
            <p:ph type="sldNum" sz="quarter" idx="5"/>
          </p:nvPr>
        </p:nvSpPr>
        <p:spPr/>
        <p:txBody>
          <a:bodyPr/>
          <a:lstStyle/>
          <a:p>
            <a:fld id="{C7613E5E-A809-451E-97DC-5782B189113B}" type="slidenum">
              <a:rPr lang="pt-PT" smtClean="0"/>
              <a:t>6</a:t>
            </a:fld>
            <a:endParaRPr lang="pt-PT"/>
          </a:p>
        </p:txBody>
      </p:sp>
    </p:spTree>
    <p:extLst>
      <p:ext uri="{BB962C8B-B14F-4D97-AF65-F5344CB8AC3E}">
        <p14:creationId xmlns:p14="http://schemas.microsoft.com/office/powerpoint/2010/main" val="19090809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None/>
            </a:pPr>
            <a:r>
              <a:rPr lang="es-ES" b="1" dirty="0">
                <a:solidFill>
                  <a:schemeClr val="bg1"/>
                </a:solidFill>
              </a:rPr>
              <a:t>No se trata</a:t>
            </a:r>
            <a:r>
              <a:rPr lang="es-ES" b="1" baseline="0" dirty="0">
                <a:solidFill>
                  <a:schemeClr val="bg1"/>
                </a:solidFill>
              </a:rPr>
              <a:t> tan </a:t>
            </a:r>
            <a:r>
              <a:rPr lang="es-ES" b="1" dirty="0">
                <a:solidFill>
                  <a:schemeClr val="bg1"/>
                </a:solidFill>
              </a:rPr>
              <a:t>sólo de identificar las necesidades de las personas que viven con alzhéimer sino también de las personas que conviven con el enfermo : el enfermo-cuidador son dos caras de la misma moneda y como tal no se deben ni pueden separar. </a:t>
            </a:r>
          </a:p>
          <a:p>
            <a:pPr marL="0" indent="0">
              <a:buNone/>
            </a:pPr>
            <a:r>
              <a:rPr lang="es-ES" b="1" dirty="0">
                <a:solidFill>
                  <a:schemeClr val="bg1"/>
                </a:solidFill>
              </a:rPr>
              <a:t>Cada caso de alzhéimer tiene sus peculiaridades y requiere distintas soluciones. </a:t>
            </a:r>
          </a:p>
          <a:p>
            <a:endParaRPr lang="en-US" dirty="0"/>
          </a:p>
        </p:txBody>
      </p:sp>
      <p:sp>
        <p:nvSpPr>
          <p:cNvPr id="4" name="Marcador de número de diapositiva 3"/>
          <p:cNvSpPr>
            <a:spLocks noGrp="1"/>
          </p:cNvSpPr>
          <p:nvPr>
            <p:ph type="sldNum" sz="quarter" idx="5"/>
          </p:nvPr>
        </p:nvSpPr>
        <p:spPr/>
        <p:txBody>
          <a:bodyPr/>
          <a:lstStyle/>
          <a:p>
            <a:fld id="{C7613E5E-A809-451E-97DC-5782B189113B}" type="slidenum">
              <a:rPr lang="pt-PT" smtClean="0"/>
              <a:t>42</a:t>
            </a:fld>
            <a:endParaRPr lang="pt-PT"/>
          </a:p>
        </p:txBody>
      </p:sp>
    </p:spTree>
    <p:extLst>
      <p:ext uri="{BB962C8B-B14F-4D97-AF65-F5344CB8AC3E}">
        <p14:creationId xmlns:p14="http://schemas.microsoft.com/office/powerpoint/2010/main" val="42730968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solidFill>
                  <a:schemeClr val="bg1"/>
                </a:solidFill>
              </a:rPr>
              <a:t>Las soluciones que se propongan mejorar la calidad de vida de las personas afectadas por la Enfermedad de Alzheimer deberán , a partir del marco general del diseño universal, plantear singularidades creativas</a:t>
            </a:r>
            <a:endParaRPr lang="en-US" dirty="0"/>
          </a:p>
        </p:txBody>
      </p:sp>
      <p:sp>
        <p:nvSpPr>
          <p:cNvPr id="4" name="Marcador de número de diapositiva 3"/>
          <p:cNvSpPr>
            <a:spLocks noGrp="1"/>
          </p:cNvSpPr>
          <p:nvPr>
            <p:ph type="sldNum" sz="quarter" idx="5"/>
          </p:nvPr>
        </p:nvSpPr>
        <p:spPr/>
        <p:txBody>
          <a:bodyPr/>
          <a:lstStyle/>
          <a:p>
            <a:fld id="{C7613E5E-A809-451E-97DC-5782B189113B}" type="slidenum">
              <a:rPr lang="pt-PT" smtClean="0"/>
              <a:t>43</a:t>
            </a:fld>
            <a:endParaRPr lang="pt-PT"/>
          </a:p>
        </p:txBody>
      </p:sp>
    </p:spTree>
    <p:extLst>
      <p:ext uri="{BB962C8B-B14F-4D97-AF65-F5344CB8AC3E}">
        <p14:creationId xmlns:p14="http://schemas.microsoft.com/office/powerpoint/2010/main" val="26010464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solidFill>
                  <a:schemeClr val="bg1"/>
                </a:solidFill>
              </a:rPr>
              <a:t>Esas soluciones</a:t>
            </a:r>
            <a:r>
              <a:rPr lang="es-ES" b="1" baseline="0" dirty="0">
                <a:solidFill>
                  <a:schemeClr val="bg1"/>
                </a:solidFill>
              </a:rPr>
              <a:t> deben ser </a:t>
            </a:r>
            <a:r>
              <a:rPr lang="es-ES" b="1" dirty="0">
                <a:solidFill>
                  <a:schemeClr val="bg1"/>
                </a:solidFill>
              </a:rPr>
              <a:t>adecuadas a las necesidades y peculiaridades de la persona con alzhéimer, así como de las personas que comparten su vida con ella.  </a:t>
            </a:r>
          </a:p>
          <a:p>
            <a:endParaRPr lang="en-US" dirty="0"/>
          </a:p>
        </p:txBody>
      </p:sp>
      <p:sp>
        <p:nvSpPr>
          <p:cNvPr id="4" name="Marcador de número de diapositiva 3"/>
          <p:cNvSpPr>
            <a:spLocks noGrp="1"/>
          </p:cNvSpPr>
          <p:nvPr>
            <p:ph type="sldNum" sz="quarter" idx="5"/>
          </p:nvPr>
        </p:nvSpPr>
        <p:spPr/>
        <p:txBody>
          <a:bodyPr/>
          <a:lstStyle/>
          <a:p>
            <a:fld id="{C7613E5E-A809-451E-97DC-5782B189113B}" type="slidenum">
              <a:rPr lang="pt-PT" smtClean="0"/>
              <a:t>44</a:t>
            </a:fld>
            <a:endParaRPr lang="pt-PT"/>
          </a:p>
        </p:txBody>
      </p:sp>
    </p:spTree>
    <p:extLst>
      <p:ext uri="{BB962C8B-B14F-4D97-AF65-F5344CB8AC3E}">
        <p14:creationId xmlns:p14="http://schemas.microsoft.com/office/powerpoint/2010/main" val="37285775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dirty="0">
                <a:solidFill>
                  <a:schemeClr val="bg1"/>
                </a:solidFill>
              </a:rPr>
              <a:t>Las soluciones de conjuntos habitacionales  se deben acercar a un esquema que remede la escala urbana, a partir de  organizaciones axiales o de tramas simples, como una clara alusión al ambiente de  barrio, con  una escala que facilite las interacciones personal</a:t>
            </a:r>
            <a:endParaRPr lang="en-US" dirty="0"/>
          </a:p>
        </p:txBody>
      </p:sp>
      <p:sp>
        <p:nvSpPr>
          <p:cNvPr id="4" name="Marcador de número de diapositiva 3"/>
          <p:cNvSpPr>
            <a:spLocks noGrp="1"/>
          </p:cNvSpPr>
          <p:nvPr>
            <p:ph type="sldNum" sz="quarter" idx="5"/>
          </p:nvPr>
        </p:nvSpPr>
        <p:spPr/>
        <p:txBody>
          <a:bodyPr/>
          <a:lstStyle/>
          <a:p>
            <a:fld id="{C7613E5E-A809-451E-97DC-5782B189113B}" type="slidenum">
              <a:rPr lang="pt-PT" smtClean="0"/>
              <a:t>46</a:t>
            </a:fld>
            <a:endParaRPr lang="pt-PT"/>
          </a:p>
        </p:txBody>
      </p:sp>
    </p:spTree>
    <p:extLst>
      <p:ext uri="{BB962C8B-B14F-4D97-AF65-F5344CB8AC3E}">
        <p14:creationId xmlns:p14="http://schemas.microsoft.com/office/powerpoint/2010/main" val="28297089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chemeClr val="bg1"/>
                </a:solidFill>
              </a:rPr>
              <a:t>La calle es, por excelencia, el escenario propicio para esos encuentros que reactivan la memoria, por intercambio de reminiscencias y por su contribución al rescate de la orientación espacio temporal del paciente de </a:t>
            </a:r>
            <a:r>
              <a:rPr lang="es-ES" dirty="0" err="1">
                <a:solidFill>
                  <a:schemeClr val="bg1"/>
                </a:solidFill>
              </a:rPr>
              <a:t>alzheimer</a:t>
            </a:r>
            <a:endParaRPr lang="pt-PT" dirty="0"/>
          </a:p>
          <a:p>
            <a:endParaRPr lang="en-US" dirty="0"/>
          </a:p>
        </p:txBody>
      </p:sp>
      <p:sp>
        <p:nvSpPr>
          <p:cNvPr id="4" name="Marcador de número de diapositiva 3"/>
          <p:cNvSpPr>
            <a:spLocks noGrp="1"/>
          </p:cNvSpPr>
          <p:nvPr>
            <p:ph type="sldNum" sz="quarter" idx="5"/>
          </p:nvPr>
        </p:nvSpPr>
        <p:spPr/>
        <p:txBody>
          <a:bodyPr/>
          <a:lstStyle/>
          <a:p>
            <a:fld id="{C7613E5E-A809-451E-97DC-5782B189113B}" type="slidenum">
              <a:rPr lang="pt-PT" smtClean="0"/>
              <a:t>47</a:t>
            </a:fld>
            <a:endParaRPr lang="pt-PT"/>
          </a:p>
        </p:txBody>
      </p:sp>
    </p:spTree>
    <p:extLst>
      <p:ext uri="{BB962C8B-B14F-4D97-AF65-F5344CB8AC3E}">
        <p14:creationId xmlns:p14="http://schemas.microsoft.com/office/powerpoint/2010/main" val="2863690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solidFill>
                  <a:schemeClr val="bg1"/>
                </a:solidFill>
              </a:rPr>
              <a:t>El diseño  generado a partir de formas geométricas simples , pero enriquecido con detalles de color textura , señalética y elementos de mobiliario urbano, puede contribuir a la auto orientación y por tanto, a la recuperación de autoestima</a:t>
            </a:r>
            <a:endParaRPr lang="pt-PT" sz="1200" dirty="0"/>
          </a:p>
          <a:p>
            <a:endParaRPr lang="en-US" dirty="0"/>
          </a:p>
        </p:txBody>
      </p:sp>
      <p:sp>
        <p:nvSpPr>
          <p:cNvPr id="4" name="Marcador de número de diapositiva 3"/>
          <p:cNvSpPr>
            <a:spLocks noGrp="1"/>
          </p:cNvSpPr>
          <p:nvPr>
            <p:ph type="sldNum" sz="quarter" idx="5"/>
          </p:nvPr>
        </p:nvSpPr>
        <p:spPr/>
        <p:txBody>
          <a:bodyPr/>
          <a:lstStyle/>
          <a:p>
            <a:fld id="{C7613E5E-A809-451E-97DC-5782B189113B}" type="slidenum">
              <a:rPr lang="pt-PT" smtClean="0"/>
              <a:t>48</a:t>
            </a:fld>
            <a:endParaRPr lang="pt-PT"/>
          </a:p>
        </p:txBody>
      </p:sp>
    </p:spTree>
    <p:extLst>
      <p:ext uri="{BB962C8B-B14F-4D97-AF65-F5344CB8AC3E}">
        <p14:creationId xmlns:p14="http://schemas.microsoft.com/office/powerpoint/2010/main" val="42616949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solidFill>
                  <a:schemeClr val="bg1"/>
                </a:solidFill>
              </a:rPr>
              <a:t>Las plantas arquitectónicas de los edificios de estos conjuntos, deben recurrir a esquemas geométricas simples, organizados alrededor de espacios comunes, entre los cuales el patio interior funciona como primordial elemento de distribución espacial y es idóneo para socializar .</a:t>
            </a:r>
            <a:endParaRPr lang="pt-PT" sz="1200" dirty="0"/>
          </a:p>
          <a:p>
            <a:endParaRPr lang="en-US" dirty="0"/>
          </a:p>
        </p:txBody>
      </p:sp>
      <p:sp>
        <p:nvSpPr>
          <p:cNvPr id="4" name="Marcador de número de diapositiva 3"/>
          <p:cNvSpPr>
            <a:spLocks noGrp="1"/>
          </p:cNvSpPr>
          <p:nvPr>
            <p:ph type="sldNum" sz="quarter" idx="5"/>
          </p:nvPr>
        </p:nvSpPr>
        <p:spPr/>
        <p:txBody>
          <a:bodyPr/>
          <a:lstStyle/>
          <a:p>
            <a:fld id="{C7613E5E-A809-451E-97DC-5782B189113B}" type="slidenum">
              <a:rPr lang="pt-PT" smtClean="0"/>
              <a:t>49</a:t>
            </a:fld>
            <a:endParaRPr lang="pt-PT"/>
          </a:p>
        </p:txBody>
      </p:sp>
    </p:spTree>
    <p:extLst>
      <p:ext uri="{BB962C8B-B14F-4D97-AF65-F5344CB8AC3E}">
        <p14:creationId xmlns:p14="http://schemas.microsoft.com/office/powerpoint/2010/main" val="40007698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dirty="0">
                <a:solidFill>
                  <a:schemeClr val="bg1"/>
                </a:solidFill>
              </a:rPr>
              <a:t>Se les llama barreras arquitectónicas a aquellos obstáculos físicos, que impiden a personas con movilidad reducida poder acceder o moverse con facilidad.</a:t>
            </a:r>
          </a:p>
          <a:p>
            <a:endParaRPr lang="en-US" dirty="0"/>
          </a:p>
        </p:txBody>
      </p:sp>
      <p:sp>
        <p:nvSpPr>
          <p:cNvPr id="4" name="Marcador de número de diapositiva 3"/>
          <p:cNvSpPr>
            <a:spLocks noGrp="1"/>
          </p:cNvSpPr>
          <p:nvPr>
            <p:ph type="sldNum" sz="quarter" idx="5"/>
          </p:nvPr>
        </p:nvSpPr>
        <p:spPr/>
        <p:txBody>
          <a:bodyPr/>
          <a:lstStyle/>
          <a:p>
            <a:fld id="{C7613E5E-A809-451E-97DC-5782B189113B}" type="slidenum">
              <a:rPr lang="pt-PT" smtClean="0"/>
              <a:t>51</a:t>
            </a:fld>
            <a:endParaRPr lang="pt-PT"/>
          </a:p>
        </p:txBody>
      </p:sp>
    </p:spTree>
    <p:extLst>
      <p:ext uri="{BB962C8B-B14F-4D97-AF65-F5344CB8AC3E}">
        <p14:creationId xmlns:p14="http://schemas.microsoft.com/office/powerpoint/2010/main" val="36574651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dirty="0">
                <a:solidFill>
                  <a:schemeClr val="bg1"/>
                </a:solidFill>
              </a:rPr>
              <a:t>No solo tenemos que pensar en el alzheimer o cualquier otro tipo de demencia para tener que adaptar nuestro domicilio, sino también en los cambios que pueden llegar tras  un accidente irreversible o simplemente por una circunstancia  pasajera. </a:t>
            </a:r>
          </a:p>
          <a:p>
            <a:endParaRPr lang="en-US" dirty="0"/>
          </a:p>
        </p:txBody>
      </p:sp>
      <p:sp>
        <p:nvSpPr>
          <p:cNvPr id="4" name="Marcador de número de diapositiva 3"/>
          <p:cNvSpPr>
            <a:spLocks noGrp="1"/>
          </p:cNvSpPr>
          <p:nvPr>
            <p:ph type="sldNum" sz="quarter" idx="5"/>
          </p:nvPr>
        </p:nvSpPr>
        <p:spPr/>
        <p:txBody>
          <a:bodyPr/>
          <a:lstStyle/>
          <a:p>
            <a:fld id="{C7613E5E-A809-451E-97DC-5782B189113B}" type="slidenum">
              <a:rPr lang="pt-PT" smtClean="0"/>
              <a:t>52</a:t>
            </a:fld>
            <a:endParaRPr lang="pt-PT"/>
          </a:p>
        </p:txBody>
      </p:sp>
    </p:spTree>
    <p:extLst>
      <p:ext uri="{BB962C8B-B14F-4D97-AF65-F5344CB8AC3E}">
        <p14:creationId xmlns:p14="http://schemas.microsoft.com/office/powerpoint/2010/main" val="5687840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C7613E5E-A809-451E-97DC-5782B189113B}" type="slidenum">
              <a:rPr lang="pt-PT" smtClean="0"/>
              <a:t>53</a:t>
            </a:fld>
            <a:endParaRPr lang="pt-PT"/>
          </a:p>
        </p:txBody>
      </p:sp>
    </p:spTree>
    <p:extLst>
      <p:ext uri="{BB962C8B-B14F-4D97-AF65-F5344CB8AC3E}">
        <p14:creationId xmlns:p14="http://schemas.microsoft.com/office/powerpoint/2010/main" val="2072419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None/>
            </a:pPr>
            <a:r>
              <a:rPr lang="pt-PT" b="1" dirty="0">
                <a:solidFill>
                  <a:schemeClr val="bg1"/>
                </a:solidFill>
              </a:rPr>
              <a:t>La interacción de estos componentes, junto a otras múltiples determinaciones, condujo al acelerado envejecimiento de su población. </a:t>
            </a:r>
          </a:p>
          <a:p>
            <a:pPr marL="0" indent="0">
              <a:buNone/>
            </a:pPr>
            <a:r>
              <a:rPr lang="pt-PT" b="1" dirty="0">
                <a:solidFill>
                  <a:schemeClr val="bg1"/>
                </a:solidFill>
              </a:rPr>
              <a:t>La isla se convirtió en la primera economía envejecida de la región desde 2010. </a:t>
            </a:r>
          </a:p>
          <a:p>
            <a:endParaRPr lang="en-US" dirty="0"/>
          </a:p>
        </p:txBody>
      </p:sp>
      <p:sp>
        <p:nvSpPr>
          <p:cNvPr id="4" name="Marcador de número de diapositiva 3"/>
          <p:cNvSpPr>
            <a:spLocks noGrp="1"/>
          </p:cNvSpPr>
          <p:nvPr>
            <p:ph type="sldNum" sz="quarter" idx="5"/>
          </p:nvPr>
        </p:nvSpPr>
        <p:spPr/>
        <p:txBody>
          <a:bodyPr/>
          <a:lstStyle/>
          <a:p>
            <a:fld id="{C7613E5E-A809-451E-97DC-5782B189113B}" type="slidenum">
              <a:rPr lang="pt-PT" smtClean="0"/>
              <a:t>7</a:t>
            </a:fld>
            <a:endParaRPr lang="pt-PT"/>
          </a:p>
        </p:txBody>
      </p:sp>
    </p:spTree>
    <p:extLst>
      <p:ext uri="{BB962C8B-B14F-4D97-AF65-F5344CB8AC3E}">
        <p14:creationId xmlns:p14="http://schemas.microsoft.com/office/powerpoint/2010/main" val="33995432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dirty="0">
                <a:solidFill>
                  <a:schemeClr val="bg1"/>
                </a:solidFill>
              </a:rPr>
              <a:t>Los sentidos son la fuente primaria de informaci</a:t>
            </a:r>
            <a:r>
              <a:rPr lang="es-ES" sz="1200" dirty="0" err="1">
                <a:solidFill>
                  <a:schemeClr val="bg1"/>
                </a:solidFill>
              </a:rPr>
              <a:t>ó</a:t>
            </a:r>
            <a:r>
              <a:rPr lang="pt-PT" sz="1200" dirty="0">
                <a:solidFill>
                  <a:schemeClr val="bg1"/>
                </a:solidFill>
              </a:rPr>
              <a:t>n que nutre la memoria y  que suele invocarla cuando se debilita o aparentemente se ha borrado.</a:t>
            </a:r>
            <a:endParaRPr lang="pt-PT" sz="1200" dirty="0"/>
          </a:p>
          <a:p>
            <a:endParaRPr lang="en-US" dirty="0"/>
          </a:p>
        </p:txBody>
      </p:sp>
      <p:sp>
        <p:nvSpPr>
          <p:cNvPr id="4" name="Marcador de número de diapositiva 3"/>
          <p:cNvSpPr>
            <a:spLocks noGrp="1"/>
          </p:cNvSpPr>
          <p:nvPr>
            <p:ph type="sldNum" sz="quarter" idx="5"/>
          </p:nvPr>
        </p:nvSpPr>
        <p:spPr/>
        <p:txBody>
          <a:bodyPr/>
          <a:lstStyle/>
          <a:p>
            <a:fld id="{C7613E5E-A809-451E-97DC-5782B189113B}" type="slidenum">
              <a:rPr lang="pt-PT" smtClean="0"/>
              <a:t>54</a:t>
            </a:fld>
            <a:endParaRPr lang="pt-PT"/>
          </a:p>
        </p:txBody>
      </p:sp>
    </p:spTree>
    <p:extLst>
      <p:ext uri="{BB962C8B-B14F-4D97-AF65-F5344CB8AC3E}">
        <p14:creationId xmlns:p14="http://schemas.microsoft.com/office/powerpoint/2010/main" val="4335875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dirty="0">
                <a:solidFill>
                  <a:schemeClr val="bg1"/>
                </a:solidFill>
              </a:rPr>
              <a:t>La arquitectura terapéutica estimulará los sentidos y por tanto reactivará la memoria.Una buena arquitectura debe resultar memorable y evocadora</a:t>
            </a:r>
            <a:endParaRPr lang="pt-PT" sz="1200" dirty="0"/>
          </a:p>
          <a:p>
            <a:endParaRPr lang="en-US" dirty="0"/>
          </a:p>
        </p:txBody>
      </p:sp>
      <p:sp>
        <p:nvSpPr>
          <p:cNvPr id="4" name="Marcador de número de diapositiva 3"/>
          <p:cNvSpPr>
            <a:spLocks noGrp="1"/>
          </p:cNvSpPr>
          <p:nvPr>
            <p:ph type="sldNum" sz="quarter" idx="5"/>
          </p:nvPr>
        </p:nvSpPr>
        <p:spPr/>
        <p:txBody>
          <a:bodyPr/>
          <a:lstStyle/>
          <a:p>
            <a:fld id="{C7613E5E-A809-451E-97DC-5782B189113B}" type="slidenum">
              <a:rPr lang="pt-PT" smtClean="0"/>
              <a:t>55</a:t>
            </a:fld>
            <a:endParaRPr lang="pt-PT"/>
          </a:p>
        </p:txBody>
      </p:sp>
    </p:spTree>
    <p:extLst>
      <p:ext uri="{BB962C8B-B14F-4D97-AF65-F5344CB8AC3E}">
        <p14:creationId xmlns:p14="http://schemas.microsoft.com/office/powerpoint/2010/main" val="14291335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dirty="0">
                <a:solidFill>
                  <a:schemeClr val="bg1"/>
                </a:solidFill>
              </a:rPr>
              <a:t>La diversidad de texturas y el uso estimulante del color se integran en un buen diseño arquitect</a:t>
            </a:r>
            <a:r>
              <a:rPr lang="es-ES" sz="1200" dirty="0" err="1">
                <a:solidFill>
                  <a:schemeClr val="bg1"/>
                </a:solidFill>
              </a:rPr>
              <a:t>ó</a:t>
            </a:r>
            <a:r>
              <a:rPr lang="pt-PT" sz="1200" dirty="0">
                <a:solidFill>
                  <a:schemeClr val="bg1"/>
                </a:solidFill>
              </a:rPr>
              <a:t>nico, concebido no solo como ejercicio estético, sino como   propuesta de cualidades terapéuticas</a:t>
            </a:r>
          </a:p>
          <a:p>
            <a:endParaRPr lang="en-US" dirty="0"/>
          </a:p>
        </p:txBody>
      </p:sp>
      <p:sp>
        <p:nvSpPr>
          <p:cNvPr id="4" name="Marcador de número de diapositiva 3"/>
          <p:cNvSpPr>
            <a:spLocks noGrp="1"/>
          </p:cNvSpPr>
          <p:nvPr>
            <p:ph type="sldNum" sz="quarter" idx="5"/>
          </p:nvPr>
        </p:nvSpPr>
        <p:spPr/>
        <p:txBody>
          <a:bodyPr/>
          <a:lstStyle/>
          <a:p>
            <a:fld id="{C7613E5E-A809-451E-97DC-5782B189113B}" type="slidenum">
              <a:rPr lang="pt-PT" smtClean="0"/>
              <a:t>56</a:t>
            </a:fld>
            <a:endParaRPr lang="pt-PT"/>
          </a:p>
        </p:txBody>
      </p:sp>
    </p:spTree>
    <p:extLst>
      <p:ext uri="{BB962C8B-B14F-4D97-AF65-F5344CB8AC3E}">
        <p14:creationId xmlns:p14="http://schemas.microsoft.com/office/powerpoint/2010/main" val="35147967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pt-PT" sz="1200" b="1" dirty="0">
                <a:solidFill>
                  <a:schemeClr val="bg1"/>
                </a:solidFill>
              </a:rPr>
              <a:t>El uso estimulante y funcional del color y la gráfica pueden jugar un papel clave en la orientacion espacial</a:t>
            </a:r>
            <a:endParaRPr lang="en-US" dirty="0"/>
          </a:p>
        </p:txBody>
      </p:sp>
      <p:sp>
        <p:nvSpPr>
          <p:cNvPr id="4" name="Marcador de número de diapositiva 3"/>
          <p:cNvSpPr>
            <a:spLocks noGrp="1"/>
          </p:cNvSpPr>
          <p:nvPr>
            <p:ph type="sldNum" sz="quarter" idx="5"/>
          </p:nvPr>
        </p:nvSpPr>
        <p:spPr/>
        <p:txBody>
          <a:bodyPr/>
          <a:lstStyle/>
          <a:p>
            <a:fld id="{C7613E5E-A809-451E-97DC-5782B189113B}" type="slidenum">
              <a:rPr lang="pt-PT" smtClean="0"/>
              <a:t>57</a:t>
            </a:fld>
            <a:endParaRPr lang="pt-PT"/>
          </a:p>
        </p:txBody>
      </p:sp>
    </p:spTree>
    <p:extLst>
      <p:ext uri="{BB962C8B-B14F-4D97-AF65-F5344CB8AC3E}">
        <p14:creationId xmlns:p14="http://schemas.microsoft.com/office/powerpoint/2010/main" val="26682243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dirty="0">
                <a:solidFill>
                  <a:schemeClr val="bg1"/>
                </a:solidFill>
              </a:rPr>
              <a:t>El diseño de objetos con recursos mnemotécnicos explícitos, allana el camino de la memoria, y conjura los problemas de organizaci</a:t>
            </a:r>
            <a:r>
              <a:rPr lang="es-MX" sz="1200" dirty="0" err="1">
                <a:solidFill>
                  <a:schemeClr val="bg1"/>
                </a:solidFill>
              </a:rPr>
              <a:t>ó</a:t>
            </a:r>
            <a:r>
              <a:rPr lang="pt-PT" sz="1200" dirty="0">
                <a:solidFill>
                  <a:schemeClr val="bg1"/>
                </a:solidFill>
              </a:rPr>
              <a:t>n del espacio </a:t>
            </a:r>
          </a:p>
          <a:p>
            <a:endParaRPr lang="en-US" dirty="0"/>
          </a:p>
        </p:txBody>
      </p:sp>
      <p:sp>
        <p:nvSpPr>
          <p:cNvPr id="4" name="Marcador de número de diapositiva 3"/>
          <p:cNvSpPr>
            <a:spLocks noGrp="1"/>
          </p:cNvSpPr>
          <p:nvPr>
            <p:ph type="sldNum" sz="quarter" idx="5"/>
          </p:nvPr>
        </p:nvSpPr>
        <p:spPr/>
        <p:txBody>
          <a:bodyPr/>
          <a:lstStyle/>
          <a:p>
            <a:fld id="{C7613E5E-A809-451E-97DC-5782B189113B}" type="slidenum">
              <a:rPr lang="pt-PT" smtClean="0"/>
              <a:t>58</a:t>
            </a:fld>
            <a:endParaRPr lang="pt-PT"/>
          </a:p>
        </p:txBody>
      </p:sp>
    </p:spTree>
    <p:extLst>
      <p:ext uri="{BB962C8B-B14F-4D97-AF65-F5344CB8AC3E}">
        <p14:creationId xmlns:p14="http://schemas.microsoft.com/office/powerpoint/2010/main" val="36620757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b="1" dirty="0">
                <a:solidFill>
                  <a:schemeClr val="bg1"/>
                </a:solidFill>
              </a:rPr>
              <a:t>Una aplicaci</a:t>
            </a:r>
            <a:r>
              <a:rPr lang="es-MX" sz="1200" b="1" dirty="0" err="1">
                <a:solidFill>
                  <a:schemeClr val="bg1"/>
                </a:solidFill>
              </a:rPr>
              <a:t>ó</a:t>
            </a:r>
            <a:r>
              <a:rPr lang="pt-PT" sz="1200" b="1" dirty="0">
                <a:solidFill>
                  <a:schemeClr val="bg1"/>
                </a:solidFill>
              </a:rPr>
              <a:t>n de  la gráfica tan simple como efectiva puede contribuir a la orientaci</a:t>
            </a:r>
            <a:r>
              <a:rPr lang="es-MX" sz="1200" b="1" dirty="0" err="1">
                <a:solidFill>
                  <a:schemeClr val="bg1"/>
                </a:solidFill>
              </a:rPr>
              <a:t>ó</a:t>
            </a:r>
            <a:r>
              <a:rPr lang="pt-PT" sz="1200" b="1" dirty="0">
                <a:solidFill>
                  <a:schemeClr val="bg1"/>
                </a:solidFill>
              </a:rPr>
              <a:t>n y a la elevaci</a:t>
            </a:r>
            <a:r>
              <a:rPr lang="es-MX" sz="1200" b="1" dirty="0" err="1">
                <a:solidFill>
                  <a:schemeClr val="bg1"/>
                </a:solidFill>
              </a:rPr>
              <a:t>ó</a:t>
            </a:r>
            <a:r>
              <a:rPr lang="pt-PT" sz="1200" b="1" dirty="0">
                <a:solidFill>
                  <a:schemeClr val="bg1"/>
                </a:solidFill>
              </a:rPr>
              <a:t>n de la autoestima</a:t>
            </a:r>
            <a:endParaRPr lang="pt-PT" sz="1200" b="1" dirty="0"/>
          </a:p>
          <a:p>
            <a:endParaRPr lang="en-US" dirty="0"/>
          </a:p>
        </p:txBody>
      </p:sp>
      <p:sp>
        <p:nvSpPr>
          <p:cNvPr id="4" name="Marcador de número de diapositiva 3"/>
          <p:cNvSpPr>
            <a:spLocks noGrp="1"/>
          </p:cNvSpPr>
          <p:nvPr>
            <p:ph type="sldNum" sz="quarter" idx="5"/>
          </p:nvPr>
        </p:nvSpPr>
        <p:spPr/>
        <p:txBody>
          <a:bodyPr/>
          <a:lstStyle/>
          <a:p>
            <a:fld id="{C7613E5E-A809-451E-97DC-5782B189113B}" type="slidenum">
              <a:rPr lang="pt-PT" smtClean="0"/>
              <a:t>59</a:t>
            </a:fld>
            <a:endParaRPr lang="pt-PT"/>
          </a:p>
        </p:txBody>
      </p:sp>
    </p:spTree>
    <p:extLst>
      <p:ext uri="{BB962C8B-B14F-4D97-AF65-F5344CB8AC3E}">
        <p14:creationId xmlns:p14="http://schemas.microsoft.com/office/powerpoint/2010/main" val="12430326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solidFill>
                  <a:schemeClr val="bg1"/>
                </a:solidFill>
              </a:rPr>
              <a:t>El caos del ordenamiento,  la ocupación y uso del suelo, la irracionalidad del transporte, y el desplazamiento del peatón son algunos de los problemas no resueltos  en la ciudad contemporánea </a:t>
            </a:r>
            <a:endParaRPr lang="en-US" sz="1200" dirty="0">
              <a:solidFill>
                <a:schemeClr val="bg1"/>
              </a:solidFill>
            </a:endParaRPr>
          </a:p>
          <a:p>
            <a:endParaRPr lang="en-US" dirty="0"/>
          </a:p>
        </p:txBody>
      </p:sp>
      <p:sp>
        <p:nvSpPr>
          <p:cNvPr id="4" name="Marcador de número de diapositiva 3"/>
          <p:cNvSpPr>
            <a:spLocks noGrp="1"/>
          </p:cNvSpPr>
          <p:nvPr>
            <p:ph type="sldNum" sz="quarter" idx="5"/>
          </p:nvPr>
        </p:nvSpPr>
        <p:spPr/>
        <p:txBody>
          <a:bodyPr/>
          <a:lstStyle/>
          <a:p>
            <a:fld id="{C7613E5E-A809-451E-97DC-5782B189113B}" type="slidenum">
              <a:rPr lang="pt-PT" smtClean="0"/>
              <a:t>60</a:t>
            </a:fld>
            <a:endParaRPr lang="pt-PT"/>
          </a:p>
        </p:txBody>
      </p:sp>
    </p:spTree>
    <p:extLst>
      <p:ext uri="{BB962C8B-B14F-4D97-AF65-F5344CB8AC3E}">
        <p14:creationId xmlns:p14="http://schemas.microsoft.com/office/powerpoint/2010/main" val="34665370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solidFill>
                  <a:schemeClr val="bg1"/>
                </a:solidFill>
              </a:rPr>
              <a:t>La descualificación formal de la ciudad la convierte en un espacio carente de significados , con poca contribución a la orientación de las personas</a:t>
            </a:r>
            <a:endParaRPr lang="en-US" sz="1200" dirty="0"/>
          </a:p>
          <a:p>
            <a:endParaRPr lang="en-US" dirty="0"/>
          </a:p>
        </p:txBody>
      </p:sp>
      <p:sp>
        <p:nvSpPr>
          <p:cNvPr id="4" name="Marcador de número de diapositiva 3"/>
          <p:cNvSpPr>
            <a:spLocks noGrp="1"/>
          </p:cNvSpPr>
          <p:nvPr>
            <p:ph type="sldNum" sz="quarter" idx="5"/>
          </p:nvPr>
        </p:nvSpPr>
        <p:spPr/>
        <p:txBody>
          <a:bodyPr/>
          <a:lstStyle/>
          <a:p>
            <a:fld id="{C7613E5E-A809-451E-97DC-5782B189113B}" type="slidenum">
              <a:rPr lang="pt-PT" smtClean="0"/>
              <a:t>61</a:t>
            </a:fld>
            <a:endParaRPr lang="pt-PT"/>
          </a:p>
        </p:txBody>
      </p:sp>
    </p:spTree>
    <p:extLst>
      <p:ext uri="{BB962C8B-B14F-4D97-AF65-F5344CB8AC3E}">
        <p14:creationId xmlns:p14="http://schemas.microsoft.com/office/powerpoint/2010/main" val="40976504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b="1" dirty="0">
                <a:solidFill>
                  <a:schemeClr val="bg1"/>
                </a:solidFill>
              </a:rPr>
              <a:t>Una intervenci</a:t>
            </a:r>
            <a:r>
              <a:rPr lang="es-MX" sz="1200" b="1" dirty="0" err="1">
                <a:solidFill>
                  <a:schemeClr val="bg1"/>
                </a:solidFill>
              </a:rPr>
              <a:t>ó</a:t>
            </a:r>
            <a:r>
              <a:rPr lang="pt-PT" sz="1200" b="1" dirty="0">
                <a:solidFill>
                  <a:schemeClr val="bg1"/>
                </a:solidFill>
              </a:rPr>
              <a:t>n elemental de reordenamiento del espacio urbano redunda en mayor expresividad y funcionalidad, y al singulalizarlo, estimula la memoria</a:t>
            </a:r>
            <a:endParaRPr lang="pt-PT" sz="1200" b="1" dirty="0"/>
          </a:p>
          <a:p>
            <a:endParaRPr lang="en-US" dirty="0"/>
          </a:p>
        </p:txBody>
      </p:sp>
      <p:sp>
        <p:nvSpPr>
          <p:cNvPr id="4" name="Marcador de número de diapositiva 3"/>
          <p:cNvSpPr>
            <a:spLocks noGrp="1"/>
          </p:cNvSpPr>
          <p:nvPr>
            <p:ph type="sldNum" sz="quarter" idx="5"/>
          </p:nvPr>
        </p:nvSpPr>
        <p:spPr/>
        <p:txBody>
          <a:bodyPr/>
          <a:lstStyle/>
          <a:p>
            <a:fld id="{C7613E5E-A809-451E-97DC-5782B189113B}" type="slidenum">
              <a:rPr lang="pt-PT" smtClean="0"/>
              <a:t>63</a:t>
            </a:fld>
            <a:endParaRPr lang="pt-PT"/>
          </a:p>
        </p:txBody>
      </p:sp>
    </p:spTree>
    <p:extLst>
      <p:ext uri="{BB962C8B-B14F-4D97-AF65-F5344CB8AC3E}">
        <p14:creationId xmlns:p14="http://schemas.microsoft.com/office/powerpoint/2010/main" val="29477396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dirty="0">
                <a:solidFill>
                  <a:schemeClr val="bg1"/>
                </a:solidFill>
              </a:rPr>
              <a:t>La señalética y los mapas urbanos son una de las ideas que mas contribuyen a la orientaci</a:t>
            </a:r>
            <a:r>
              <a:rPr lang="es-MX" sz="1200" dirty="0" err="1">
                <a:solidFill>
                  <a:schemeClr val="bg1"/>
                </a:solidFill>
              </a:rPr>
              <a:t>ó</a:t>
            </a:r>
            <a:r>
              <a:rPr lang="pt-PT" sz="1200" dirty="0">
                <a:solidFill>
                  <a:schemeClr val="bg1"/>
                </a:solidFill>
              </a:rPr>
              <a:t>n en el caos urbano </a:t>
            </a:r>
            <a:endParaRPr lang="pt-PT" sz="1200" dirty="0"/>
          </a:p>
          <a:p>
            <a:endParaRPr lang="en-US" dirty="0"/>
          </a:p>
        </p:txBody>
      </p:sp>
      <p:sp>
        <p:nvSpPr>
          <p:cNvPr id="4" name="Marcador de número de diapositiva 3"/>
          <p:cNvSpPr>
            <a:spLocks noGrp="1"/>
          </p:cNvSpPr>
          <p:nvPr>
            <p:ph type="sldNum" sz="quarter" idx="5"/>
          </p:nvPr>
        </p:nvSpPr>
        <p:spPr/>
        <p:txBody>
          <a:bodyPr/>
          <a:lstStyle/>
          <a:p>
            <a:fld id="{C7613E5E-A809-451E-97DC-5782B189113B}" type="slidenum">
              <a:rPr lang="pt-PT" smtClean="0"/>
              <a:t>64</a:t>
            </a:fld>
            <a:endParaRPr lang="pt-PT"/>
          </a:p>
        </p:txBody>
      </p:sp>
    </p:spTree>
    <p:extLst>
      <p:ext uri="{BB962C8B-B14F-4D97-AF65-F5344CB8AC3E}">
        <p14:creationId xmlns:p14="http://schemas.microsoft.com/office/powerpoint/2010/main" val="429722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b="1" dirty="0">
                <a:solidFill>
                  <a:schemeClr val="bg1"/>
                </a:solidFill>
              </a:rPr>
              <a:t>Según CEPAL-2017, Cuba fue uno de los países de América Latina y el Caribe que más tempranamente inició su transición demográfica, debido al intenso descenso de la fecundidad, el aumento gradual en la expectativa de vida y el persistente saldo migratorio negativo. </a:t>
            </a:r>
            <a:endParaRPr lang="pt-PT" b="1" dirty="0"/>
          </a:p>
          <a:p>
            <a:endParaRPr lang="en-US" dirty="0"/>
          </a:p>
        </p:txBody>
      </p:sp>
      <p:sp>
        <p:nvSpPr>
          <p:cNvPr id="4" name="Marcador de número de diapositiva 3"/>
          <p:cNvSpPr>
            <a:spLocks noGrp="1"/>
          </p:cNvSpPr>
          <p:nvPr>
            <p:ph type="sldNum" sz="quarter" idx="5"/>
          </p:nvPr>
        </p:nvSpPr>
        <p:spPr/>
        <p:txBody>
          <a:bodyPr/>
          <a:lstStyle/>
          <a:p>
            <a:fld id="{C7613E5E-A809-451E-97DC-5782B189113B}" type="slidenum">
              <a:rPr lang="pt-PT" smtClean="0"/>
              <a:t>8</a:t>
            </a:fld>
            <a:endParaRPr lang="pt-PT"/>
          </a:p>
        </p:txBody>
      </p:sp>
    </p:spTree>
    <p:extLst>
      <p:ext uri="{BB962C8B-B14F-4D97-AF65-F5344CB8AC3E}">
        <p14:creationId xmlns:p14="http://schemas.microsoft.com/office/powerpoint/2010/main" val="2664713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b="1" dirty="0">
                <a:solidFill>
                  <a:schemeClr val="bg1"/>
                </a:solidFill>
              </a:rPr>
              <a:t>Este fenómeno  incide en la economía, la familia, los servicios, el reemplazo del capital humano, la seguridad social y eleva los costos de atención médico/epidemiológico. </a:t>
            </a:r>
          </a:p>
          <a:p>
            <a:endParaRPr lang="en-US" dirty="0"/>
          </a:p>
        </p:txBody>
      </p:sp>
      <p:sp>
        <p:nvSpPr>
          <p:cNvPr id="4" name="Marcador de número de diapositiva 3"/>
          <p:cNvSpPr>
            <a:spLocks noGrp="1"/>
          </p:cNvSpPr>
          <p:nvPr>
            <p:ph type="sldNum" sz="quarter" idx="5"/>
          </p:nvPr>
        </p:nvSpPr>
        <p:spPr/>
        <p:txBody>
          <a:bodyPr/>
          <a:lstStyle/>
          <a:p>
            <a:fld id="{C7613E5E-A809-451E-97DC-5782B189113B}" type="slidenum">
              <a:rPr lang="pt-PT" smtClean="0"/>
              <a:t>9</a:t>
            </a:fld>
            <a:endParaRPr lang="pt-PT"/>
          </a:p>
        </p:txBody>
      </p:sp>
    </p:spTree>
    <p:extLst>
      <p:ext uri="{BB962C8B-B14F-4D97-AF65-F5344CB8AC3E}">
        <p14:creationId xmlns:p14="http://schemas.microsoft.com/office/powerpoint/2010/main" val="961244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200" b="1" dirty="0">
                <a:solidFill>
                  <a:schemeClr val="bg1"/>
                </a:solidFill>
              </a:rPr>
              <a:t>El escenario demográfico de Cuba en los </a:t>
            </a:r>
            <a:r>
              <a:rPr lang="es-ES" sz="1200" b="1" dirty="0">
                <a:solidFill>
                  <a:schemeClr val="bg1"/>
                </a:solidFill>
              </a:rPr>
              <a:t>ú</a:t>
            </a:r>
            <a:r>
              <a:rPr lang="pt-PT" sz="1200" b="1" dirty="0">
                <a:solidFill>
                  <a:schemeClr val="bg1"/>
                </a:solidFill>
              </a:rPr>
              <a:t>ltimos 42 años, muestra una fecundidad por debajo del nivel de reemplazo desde el año 1978, provocando una reducción en el porcentaje de personas menores de 15 años. </a:t>
            </a:r>
            <a:endParaRPr lang="pt-PT" sz="1200" b="1" dirty="0"/>
          </a:p>
          <a:p>
            <a:endParaRPr lang="en-US" dirty="0"/>
          </a:p>
        </p:txBody>
      </p:sp>
      <p:sp>
        <p:nvSpPr>
          <p:cNvPr id="4" name="Marcador de número de diapositiva 3"/>
          <p:cNvSpPr>
            <a:spLocks noGrp="1"/>
          </p:cNvSpPr>
          <p:nvPr>
            <p:ph type="sldNum" sz="quarter" idx="5"/>
          </p:nvPr>
        </p:nvSpPr>
        <p:spPr/>
        <p:txBody>
          <a:bodyPr/>
          <a:lstStyle/>
          <a:p>
            <a:fld id="{C7613E5E-A809-451E-97DC-5782B189113B}" type="slidenum">
              <a:rPr lang="pt-PT" smtClean="0"/>
              <a:t>11</a:t>
            </a:fld>
            <a:endParaRPr lang="pt-PT"/>
          </a:p>
        </p:txBody>
      </p:sp>
    </p:spTree>
    <p:extLst>
      <p:ext uri="{BB962C8B-B14F-4D97-AF65-F5344CB8AC3E}">
        <p14:creationId xmlns:p14="http://schemas.microsoft.com/office/powerpoint/2010/main" val="3476307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dirty="0">
                <a:solidFill>
                  <a:schemeClr val="bg1"/>
                </a:solidFill>
              </a:rPr>
              <a:t>Simultáneamente, el descenso sostenido de la mortalidad contribuyó significativamente al aumento de la esperanza de vida, factores que han determinado el aumento de la proporción de personas mayores de 60 años de manera más acelerada que cualquier otro grupo de edad.  </a:t>
            </a:r>
          </a:p>
          <a:p>
            <a:endParaRPr lang="en-US" dirty="0"/>
          </a:p>
        </p:txBody>
      </p:sp>
      <p:sp>
        <p:nvSpPr>
          <p:cNvPr id="4" name="Marcador de número de diapositiva 3"/>
          <p:cNvSpPr>
            <a:spLocks noGrp="1"/>
          </p:cNvSpPr>
          <p:nvPr>
            <p:ph type="sldNum" sz="quarter" idx="5"/>
          </p:nvPr>
        </p:nvSpPr>
        <p:spPr/>
        <p:txBody>
          <a:bodyPr/>
          <a:lstStyle/>
          <a:p>
            <a:fld id="{C7613E5E-A809-451E-97DC-5782B189113B}" type="slidenum">
              <a:rPr lang="pt-PT" smtClean="0"/>
              <a:t>12</a:t>
            </a:fld>
            <a:endParaRPr lang="pt-PT"/>
          </a:p>
        </p:txBody>
      </p:sp>
    </p:spTree>
    <p:extLst>
      <p:ext uri="{BB962C8B-B14F-4D97-AF65-F5344CB8AC3E}">
        <p14:creationId xmlns:p14="http://schemas.microsoft.com/office/powerpoint/2010/main" val="3419520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b="1" dirty="0">
                <a:solidFill>
                  <a:schemeClr val="bg1"/>
                </a:solidFill>
              </a:rPr>
              <a:t>El índice de envejecimiento de la población, expresado como la relación entre la población de 60 años y más con respecto a la de 0 – 14 años</a:t>
            </a:r>
          </a:p>
          <a:p>
            <a:endParaRPr lang="en-US" dirty="0"/>
          </a:p>
        </p:txBody>
      </p:sp>
      <p:sp>
        <p:nvSpPr>
          <p:cNvPr id="4" name="Marcador de número de diapositiva 3"/>
          <p:cNvSpPr>
            <a:spLocks noGrp="1"/>
          </p:cNvSpPr>
          <p:nvPr>
            <p:ph type="sldNum" sz="quarter" idx="5"/>
          </p:nvPr>
        </p:nvSpPr>
        <p:spPr/>
        <p:txBody>
          <a:bodyPr/>
          <a:lstStyle/>
          <a:p>
            <a:fld id="{C7613E5E-A809-451E-97DC-5782B189113B}" type="slidenum">
              <a:rPr lang="pt-PT" smtClean="0"/>
              <a:t>13</a:t>
            </a:fld>
            <a:endParaRPr lang="pt-PT"/>
          </a:p>
        </p:txBody>
      </p:sp>
    </p:spTree>
    <p:extLst>
      <p:ext uri="{BB962C8B-B14F-4D97-AF65-F5344CB8AC3E}">
        <p14:creationId xmlns:p14="http://schemas.microsoft.com/office/powerpoint/2010/main" val="3689231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PT"/>
              <a:t>Clique para editar o estilo</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a:t>Faça clique para editar o estilo</a:t>
            </a:r>
          </a:p>
        </p:txBody>
      </p:sp>
      <p:sp>
        <p:nvSpPr>
          <p:cNvPr id="4" name="Marcador de Posição da Data 3"/>
          <p:cNvSpPr>
            <a:spLocks noGrp="1"/>
          </p:cNvSpPr>
          <p:nvPr>
            <p:ph type="dt" sz="half" idx="10"/>
          </p:nvPr>
        </p:nvSpPr>
        <p:spPr/>
        <p:txBody>
          <a:bodyPr/>
          <a:lstStyle/>
          <a:p>
            <a:fld id="{3C65A5B2-3867-4983-86BB-4FB9DA2BBC2B}" type="datetimeFigureOut">
              <a:rPr lang="pt-PT" smtClean="0"/>
              <a:t>15/11/2021</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328B9123-E83F-424B-98C4-1D919E432EBA}" type="slidenum">
              <a:rPr lang="pt-PT" smtClean="0"/>
              <a:t>‹Nº›</a:t>
            </a:fld>
            <a:endParaRPr lang="pt-PT"/>
          </a:p>
        </p:txBody>
      </p:sp>
    </p:spTree>
    <p:extLst>
      <p:ext uri="{BB962C8B-B14F-4D97-AF65-F5344CB8AC3E}">
        <p14:creationId xmlns:p14="http://schemas.microsoft.com/office/powerpoint/2010/main" val="3198130237"/>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Texto Vertical 2"/>
          <p:cNvSpPr>
            <a:spLocks noGrp="1"/>
          </p:cNvSpPr>
          <p:nvPr>
            <p:ph type="body" orient="vert" idx="1"/>
          </p:nvPr>
        </p:nvSpPr>
        <p:spPr/>
        <p:txBody>
          <a:bodyPr vert="eaVert"/>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p:txBody>
          <a:bodyPr/>
          <a:lstStyle/>
          <a:p>
            <a:fld id="{3C65A5B2-3867-4983-86BB-4FB9DA2BBC2B}" type="datetimeFigureOut">
              <a:rPr lang="pt-PT" smtClean="0"/>
              <a:t>15/11/2021</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328B9123-E83F-424B-98C4-1D919E432EBA}" type="slidenum">
              <a:rPr lang="pt-PT" smtClean="0"/>
              <a:t>‹Nº›</a:t>
            </a:fld>
            <a:endParaRPr lang="pt-PT"/>
          </a:p>
        </p:txBody>
      </p:sp>
    </p:spTree>
    <p:extLst>
      <p:ext uri="{BB962C8B-B14F-4D97-AF65-F5344CB8AC3E}">
        <p14:creationId xmlns:p14="http://schemas.microsoft.com/office/powerpoint/2010/main" val="1519250055"/>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PT"/>
              <a:t>Clique para editar o estilo</a:t>
            </a:r>
          </a:p>
        </p:txBody>
      </p:sp>
      <p:sp>
        <p:nvSpPr>
          <p:cNvPr id="3" name="Marcador de Posição de Texto Vertical 2"/>
          <p:cNvSpPr>
            <a:spLocks noGrp="1"/>
          </p:cNvSpPr>
          <p:nvPr>
            <p:ph type="body" orient="vert" idx="1"/>
          </p:nvPr>
        </p:nvSpPr>
        <p:spPr>
          <a:xfrm>
            <a:off x="457200" y="274638"/>
            <a:ext cx="6019800" cy="5851525"/>
          </a:xfrm>
        </p:spPr>
        <p:txBody>
          <a:bodyPr vert="eaVert"/>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p:txBody>
          <a:bodyPr/>
          <a:lstStyle/>
          <a:p>
            <a:fld id="{3C65A5B2-3867-4983-86BB-4FB9DA2BBC2B}" type="datetimeFigureOut">
              <a:rPr lang="pt-PT" smtClean="0"/>
              <a:t>15/11/2021</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328B9123-E83F-424B-98C4-1D919E432EBA}" type="slidenum">
              <a:rPr lang="pt-PT" smtClean="0"/>
              <a:t>‹Nº›</a:t>
            </a:fld>
            <a:endParaRPr lang="pt-PT"/>
          </a:p>
        </p:txBody>
      </p:sp>
    </p:spTree>
    <p:extLst>
      <p:ext uri="{BB962C8B-B14F-4D97-AF65-F5344CB8AC3E}">
        <p14:creationId xmlns:p14="http://schemas.microsoft.com/office/powerpoint/2010/main" val="15384740"/>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c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Conteúdo 2"/>
          <p:cNvSpPr>
            <a:spLocks noGrp="1"/>
          </p:cNvSpPr>
          <p:nvPr>
            <p:ph idx="1"/>
          </p:nvPr>
        </p:nvSpPr>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10"/>
          </p:nvPr>
        </p:nvSpPr>
        <p:spPr/>
        <p:txBody>
          <a:bodyPr/>
          <a:lstStyle/>
          <a:p>
            <a:fld id="{3C65A5B2-3867-4983-86BB-4FB9DA2BBC2B}" type="datetimeFigureOut">
              <a:rPr lang="pt-PT" smtClean="0"/>
              <a:t>15/11/2021</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328B9123-E83F-424B-98C4-1D919E432EBA}" type="slidenum">
              <a:rPr lang="pt-PT" smtClean="0"/>
              <a:t>‹Nº›</a:t>
            </a:fld>
            <a:endParaRPr lang="pt-PT"/>
          </a:p>
        </p:txBody>
      </p:sp>
    </p:spTree>
    <p:extLst>
      <p:ext uri="{BB962C8B-B14F-4D97-AF65-F5344CB8AC3E}">
        <p14:creationId xmlns:p14="http://schemas.microsoft.com/office/powerpoint/2010/main" val="4082703789"/>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PT"/>
              <a:t>Clique para editar o estilo</a:t>
            </a:r>
          </a:p>
        </p:txBody>
      </p:sp>
      <p:sp>
        <p:nvSpPr>
          <p:cNvPr id="3" name="Marcador de Posição do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Clique para editar os estilos</a:t>
            </a:r>
          </a:p>
        </p:txBody>
      </p:sp>
      <p:sp>
        <p:nvSpPr>
          <p:cNvPr id="4" name="Marcador de Posição da Data 3"/>
          <p:cNvSpPr>
            <a:spLocks noGrp="1"/>
          </p:cNvSpPr>
          <p:nvPr>
            <p:ph type="dt" sz="half" idx="10"/>
          </p:nvPr>
        </p:nvSpPr>
        <p:spPr/>
        <p:txBody>
          <a:bodyPr/>
          <a:lstStyle/>
          <a:p>
            <a:fld id="{3C65A5B2-3867-4983-86BB-4FB9DA2BBC2B}" type="datetimeFigureOut">
              <a:rPr lang="pt-PT" smtClean="0"/>
              <a:t>15/11/2021</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328B9123-E83F-424B-98C4-1D919E432EBA}" type="slidenum">
              <a:rPr lang="pt-PT" smtClean="0"/>
              <a:t>‹Nº›</a:t>
            </a:fld>
            <a:endParaRPr lang="pt-PT"/>
          </a:p>
        </p:txBody>
      </p:sp>
    </p:spTree>
    <p:extLst>
      <p:ext uri="{BB962C8B-B14F-4D97-AF65-F5344CB8AC3E}">
        <p14:creationId xmlns:p14="http://schemas.microsoft.com/office/powerpoint/2010/main" val="1957556659"/>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a Data 4"/>
          <p:cNvSpPr>
            <a:spLocks noGrp="1"/>
          </p:cNvSpPr>
          <p:nvPr>
            <p:ph type="dt" sz="half" idx="10"/>
          </p:nvPr>
        </p:nvSpPr>
        <p:spPr/>
        <p:txBody>
          <a:bodyPr/>
          <a:lstStyle/>
          <a:p>
            <a:fld id="{3C65A5B2-3867-4983-86BB-4FB9DA2BBC2B}" type="datetimeFigureOut">
              <a:rPr lang="pt-PT" smtClean="0"/>
              <a:t>15/11/2021</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328B9123-E83F-424B-98C4-1D919E432EBA}" type="slidenum">
              <a:rPr lang="pt-PT" smtClean="0"/>
              <a:t>‹Nº›</a:t>
            </a:fld>
            <a:endParaRPr lang="pt-PT"/>
          </a:p>
        </p:txBody>
      </p:sp>
    </p:spTree>
    <p:extLst>
      <p:ext uri="{BB962C8B-B14F-4D97-AF65-F5344CB8AC3E}">
        <p14:creationId xmlns:p14="http://schemas.microsoft.com/office/powerpoint/2010/main" val="3176666517"/>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PT"/>
              <a:t>Clique para editar o estilo</a:t>
            </a:r>
          </a:p>
        </p:txBody>
      </p:sp>
      <p:sp>
        <p:nvSpPr>
          <p:cNvPr id="3" name="Marcador de Posição do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a:t>
            </a:r>
          </a:p>
        </p:txBody>
      </p:sp>
      <p:sp>
        <p:nvSpPr>
          <p:cNvPr id="4" name="Marcador de Posição de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o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a:t>
            </a:r>
          </a:p>
        </p:txBody>
      </p:sp>
      <p:sp>
        <p:nvSpPr>
          <p:cNvPr id="6" name="Marcador de Posição de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7" name="Marcador de Posição da Data 6"/>
          <p:cNvSpPr>
            <a:spLocks noGrp="1"/>
          </p:cNvSpPr>
          <p:nvPr>
            <p:ph type="dt" sz="half" idx="10"/>
          </p:nvPr>
        </p:nvSpPr>
        <p:spPr/>
        <p:txBody>
          <a:bodyPr/>
          <a:lstStyle/>
          <a:p>
            <a:fld id="{3C65A5B2-3867-4983-86BB-4FB9DA2BBC2B}" type="datetimeFigureOut">
              <a:rPr lang="pt-PT" smtClean="0"/>
              <a:t>15/11/2021</a:t>
            </a:fld>
            <a:endParaRPr lang="pt-PT"/>
          </a:p>
        </p:txBody>
      </p:sp>
      <p:sp>
        <p:nvSpPr>
          <p:cNvPr id="8" name="Marcador de Posição do Rodapé 7"/>
          <p:cNvSpPr>
            <a:spLocks noGrp="1"/>
          </p:cNvSpPr>
          <p:nvPr>
            <p:ph type="ftr" sz="quarter" idx="11"/>
          </p:nvPr>
        </p:nvSpPr>
        <p:spPr/>
        <p:txBody>
          <a:bodyPr/>
          <a:lstStyle/>
          <a:p>
            <a:endParaRPr lang="pt-PT"/>
          </a:p>
        </p:txBody>
      </p:sp>
      <p:sp>
        <p:nvSpPr>
          <p:cNvPr id="9" name="Marcador de Posição do Número do Diapositivo 8"/>
          <p:cNvSpPr>
            <a:spLocks noGrp="1"/>
          </p:cNvSpPr>
          <p:nvPr>
            <p:ph type="sldNum" sz="quarter" idx="12"/>
          </p:nvPr>
        </p:nvSpPr>
        <p:spPr/>
        <p:txBody>
          <a:bodyPr/>
          <a:lstStyle/>
          <a:p>
            <a:fld id="{328B9123-E83F-424B-98C4-1D919E432EBA}" type="slidenum">
              <a:rPr lang="pt-PT" smtClean="0"/>
              <a:t>‹Nº›</a:t>
            </a:fld>
            <a:endParaRPr lang="pt-PT"/>
          </a:p>
        </p:txBody>
      </p:sp>
    </p:spTree>
    <p:extLst>
      <p:ext uri="{BB962C8B-B14F-4D97-AF65-F5344CB8AC3E}">
        <p14:creationId xmlns:p14="http://schemas.microsoft.com/office/powerpoint/2010/main" val="2979589305"/>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a Data 2"/>
          <p:cNvSpPr>
            <a:spLocks noGrp="1"/>
          </p:cNvSpPr>
          <p:nvPr>
            <p:ph type="dt" sz="half" idx="10"/>
          </p:nvPr>
        </p:nvSpPr>
        <p:spPr/>
        <p:txBody>
          <a:bodyPr/>
          <a:lstStyle/>
          <a:p>
            <a:fld id="{3C65A5B2-3867-4983-86BB-4FB9DA2BBC2B}" type="datetimeFigureOut">
              <a:rPr lang="pt-PT" smtClean="0"/>
              <a:t>15/11/2021</a:t>
            </a:fld>
            <a:endParaRPr lang="pt-PT"/>
          </a:p>
        </p:txBody>
      </p:sp>
      <p:sp>
        <p:nvSpPr>
          <p:cNvPr id="4" name="Marcador de Posição do Rodapé 3"/>
          <p:cNvSpPr>
            <a:spLocks noGrp="1"/>
          </p:cNvSpPr>
          <p:nvPr>
            <p:ph type="ftr" sz="quarter" idx="11"/>
          </p:nvPr>
        </p:nvSpPr>
        <p:spPr/>
        <p:txBody>
          <a:bodyPr/>
          <a:lstStyle/>
          <a:p>
            <a:endParaRPr lang="pt-PT"/>
          </a:p>
        </p:txBody>
      </p:sp>
      <p:sp>
        <p:nvSpPr>
          <p:cNvPr id="5" name="Marcador de Posição do Número do Diapositivo 4"/>
          <p:cNvSpPr>
            <a:spLocks noGrp="1"/>
          </p:cNvSpPr>
          <p:nvPr>
            <p:ph type="sldNum" sz="quarter" idx="12"/>
          </p:nvPr>
        </p:nvSpPr>
        <p:spPr/>
        <p:txBody>
          <a:bodyPr/>
          <a:lstStyle/>
          <a:p>
            <a:fld id="{328B9123-E83F-424B-98C4-1D919E432EBA}" type="slidenum">
              <a:rPr lang="pt-PT" smtClean="0"/>
              <a:t>‹Nº›</a:t>
            </a:fld>
            <a:endParaRPr lang="pt-PT"/>
          </a:p>
        </p:txBody>
      </p:sp>
    </p:spTree>
    <p:extLst>
      <p:ext uri="{BB962C8B-B14F-4D97-AF65-F5344CB8AC3E}">
        <p14:creationId xmlns:p14="http://schemas.microsoft.com/office/powerpoint/2010/main" val="2630592497"/>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p:cNvSpPr>
            <a:spLocks noGrp="1"/>
          </p:cNvSpPr>
          <p:nvPr>
            <p:ph type="dt" sz="half" idx="10"/>
          </p:nvPr>
        </p:nvSpPr>
        <p:spPr/>
        <p:txBody>
          <a:bodyPr/>
          <a:lstStyle/>
          <a:p>
            <a:fld id="{3C65A5B2-3867-4983-86BB-4FB9DA2BBC2B}" type="datetimeFigureOut">
              <a:rPr lang="pt-PT" smtClean="0"/>
              <a:t>15/11/2021</a:t>
            </a:fld>
            <a:endParaRPr lang="pt-PT"/>
          </a:p>
        </p:txBody>
      </p:sp>
      <p:sp>
        <p:nvSpPr>
          <p:cNvPr id="3" name="Marcador de Posição do Rodapé 2"/>
          <p:cNvSpPr>
            <a:spLocks noGrp="1"/>
          </p:cNvSpPr>
          <p:nvPr>
            <p:ph type="ftr" sz="quarter" idx="11"/>
          </p:nvPr>
        </p:nvSpPr>
        <p:spPr/>
        <p:txBody>
          <a:bodyPr/>
          <a:lstStyle/>
          <a:p>
            <a:endParaRPr lang="pt-PT"/>
          </a:p>
        </p:txBody>
      </p:sp>
      <p:sp>
        <p:nvSpPr>
          <p:cNvPr id="4" name="Marcador de Posição do Número do Diapositivo 3"/>
          <p:cNvSpPr>
            <a:spLocks noGrp="1"/>
          </p:cNvSpPr>
          <p:nvPr>
            <p:ph type="sldNum" sz="quarter" idx="12"/>
          </p:nvPr>
        </p:nvSpPr>
        <p:spPr/>
        <p:txBody>
          <a:bodyPr/>
          <a:lstStyle/>
          <a:p>
            <a:fld id="{328B9123-E83F-424B-98C4-1D919E432EBA}" type="slidenum">
              <a:rPr lang="pt-PT" smtClean="0"/>
              <a:t>‹Nº›</a:t>
            </a:fld>
            <a:endParaRPr lang="pt-PT"/>
          </a:p>
        </p:txBody>
      </p:sp>
    </p:spTree>
    <p:extLst>
      <p:ext uri="{BB962C8B-B14F-4D97-AF65-F5344CB8AC3E}">
        <p14:creationId xmlns:p14="http://schemas.microsoft.com/office/powerpoint/2010/main" val="3702347350"/>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PT"/>
              <a:t>Clique para editar o estilo</a:t>
            </a:r>
          </a:p>
        </p:txBody>
      </p:sp>
      <p:sp>
        <p:nvSpPr>
          <p:cNvPr id="3" name="Marcador de Posição de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o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Clique para editar os estilos</a:t>
            </a:r>
          </a:p>
        </p:txBody>
      </p:sp>
      <p:sp>
        <p:nvSpPr>
          <p:cNvPr id="5" name="Marcador de Posição da Data 4"/>
          <p:cNvSpPr>
            <a:spLocks noGrp="1"/>
          </p:cNvSpPr>
          <p:nvPr>
            <p:ph type="dt" sz="half" idx="10"/>
          </p:nvPr>
        </p:nvSpPr>
        <p:spPr/>
        <p:txBody>
          <a:bodyPr/>
          <a:lstStyle/>
          <a:p>
            <a:fld id="{3C65A5B2-3867-4983-86BB-4FB9DA2BBC2B}" type="datetimeFigureOut">
              <a:rPr lang="pt-PT" smtClean="0"/>
              <a:t>15/11/2021</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328B9123-E83F-424B-98C4-1D919E432EBA}" type="slidenum">
              <a:rPr lang="pt-PT" smtClean="0"/>
              <a:t>‹Nº›</a:t>
            </a:fld>
            <a:endParaRPr lang="pt-PT"/>
          </a:p>
        </p:txBody>
      </p:sp>
    </p:spTree>
    <p:extLst>
      <p:ext uri="{BB962C8B-B14F-4D97-AF65-F5344CB8AC3E}">
        <p14:creationId xmlns:p14="http://schemas.microsoft.com/office/powerpoint/2010/main" val="3184565900"/>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PT"/>
              <a:t>Clique para editar o estilo</a:t>
            </a:r>
          </a:p>
        </p:txBody>
      </p:sp>
      <p:sp>
        <p:nvSpPr>
          <p:cNvPr id="3" name="Marcador de Posição d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Marcador de Posição do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Clique para editar os estilos</a:t>
            </a:r>
          </a:p>
        </p:txBody>
      </p:sp>
      <p:sp>
        <p:nvSpPr>
          <p:cNvPr id="5" name="Marcador de Posição da Data 4"/>
          <p:cNvSpPr>
            <a:spLocks noGrp="1"/>
          </p:cNvSpPr>
          <p:nvPr>
            <p:ph type="dt" sz="half" idx="10"/>
          </p:nvPr>
        </p:nvSpPr>
        <p:spPr/>
        <p:txBody>
          <a:bodyPr/>
          <a:lstStyle/>
          <a:p>
            <a:fld id="{3C65A5B2-3867-4983-86BB-4FB9DA2BBC2B}" type="datetimeFigureOut">
              <a:rPr lang="pt-PT" smtClean="0"/>
              <a:t>15/11/2021</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328B9123-E83F-424B-98C4-1D919E432EBA}" type="slidenum">
              <a:rPr lang="pt-PT" smtClean="0"/>
              <a:t>‹Nº›</a:t>
            </a:fld>
            <a:endParaRPr lang="pt-PT"/>
          </a:p>
        </p:txBody>
      </p:sp>
    </p:spTree>
    <p:extLst>
      <p:ext uri="{BB962C8B-B14F-4D97-AF65-F5344CB8AC3E}">
        <p14:creationId xmlns:p14="http://schemas.microsoft.com/office/powerpoint/2010/main" val="1566194605"/>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Posição do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PT"/>
              <a:t>Clique para editar o estilo</a:t>
            </a:r>
          </a:p>
        </p:txBody>
      </p:sp>
      <p:sp>
        <p:nvSpPr>
          <p:cNvPr id="3" name="Marcador de Posição do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65A5B2-3867-4983-86BB-4FB9DA2BBC2B}" type="datetimeFigureOut">
              <a:rPr lang="pt-PT" smtClean="0"/>
              <a:t>15/11/2021</a:t>
            </a:fld>
            <a:endParaRPr lang="pt-PT"/>
          </a:p>
        </p:txBody>
      </p:sp>
      <p:sp>
        <p:nvSpPr>
          <p:cNvPr id="5" name="Marcador de Posição do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Marcador de Posição do Número do Diapositivo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8B9123-E83F-424B-98C4-1D919E432EBA}" type="slidenum">
              <a:rPr lang="pt-PT" smtClean="0"/>
              <a:t>‹Nº›</a:t>
            </a:fld>
            <a:endParaRPr lang="pt-PT"/>
          </a:p>
        </p:txBody>
      </p:sp>
    </p:spTree>
    <p:extLst>
      <p:ext uri="{BB962C8B-B14F-4D97-AF65-F5344CB8AC3E}">
        <p14:creationId xmlns:p14="http://schemas.microsoft.com/office/powerpoint/2010/main" val="1294889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40.jpeg"/><Relationship Id="rId13" Type="http://schemas.microsoft.com/office/2007/relationships/hdphoto" Target="../media/hdphoto11.wdp"/><Relationship Id="rId3" Type="http://schemas.openxmlformats.org/officeDocument/2006/relationships/image" Target="../media/image37.jpeg"/><Relationship Id="rId7" Type="http://schemas.microsoft.com/office/2007/relationships/hdphoto" Target="../media/hdphoto8.wdp"/><Relationship Id="rId12"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9.jpeg"/><Relationship Id="rId11" Type="http://schemas.microsoft.com/office/2007/relationships/hdphoto" Target="../media/hdphoto10.wdp"/><Relationship Id="rId5" Type="http://schemas.microsoft.com/office/2007/relationships/hdphoto" Target="../media/hdphoto7.wdp"/><Relationship Id="rId10" Type="http://schemas.openxmlformats.org/officeDocument/2006/relationships/image" Target="../media/image41.jpeg"/><Relationship Id="rId4" Type="http://schemas.openxmlformats.org/officeDocument/2006/relationships/image" Target="../media/image38.jpeg"/><Relationship Id="rId9" Type="http://schemas.microsoft.com/office/2007/relationships/hdphoto" Target="../media/hdphoto9.wdp"/><Relationship Id="rId14" Type="http://schemas.openxmlformats.org/officeDocument/2006/relationships/image" Target="../media/image4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4.jpe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12.wdp"/></Relationships>
</file>

<file path=ppt/slides/_rels/slide3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microsoft.com/office/2007/relationships/hdphoto" Target="../media/hdphoto14.wdp"/></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microsoft.com/office/2007/relationships/hdphoto" Target="../media/hdphoto16.wdp"/><Relationship Id="rId5" Type="http://schemas.openxmlformats.org/officeDocument/2006/relationships/image" Target="../media/image62.jpeg"/><Relationship Id="rId4" Type="http://schemas.microsoft.com/office/2007/relationships/hdphoto" Target="../media/hdphoto15.wdp"/></Relationships>
</file>

<file path=ppt/slides/_rels/slide4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microsoft.com/office/2007/relationships/hdphoto" Target="../media/hdphoto17.wdp"/></Relationships>
</file>

<file path=ppt/slides/_rels/slide4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microsoft.com/office/2007/relationships/hdphoto" Target="../media/hdphoto18.wdp"/></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67.jpeg"/><Relationship Id="rId4" Type="http://schemas.microsoft.com/office/2007/relationships/hdphoto" Target="../media/hdphoto19.wdp"/></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microsoft.com/office/2007/relationships/hdphoto" Target="../media/hdphoto20.wdp"/></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3.wdp"/></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microsoft.com/office/2007/relationships/hdphoto" Target="../media/hdphoto21.wdp"/></Relationships>
</file>

<file path=ppt/slides/_rels/slide5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1.jpeg"/><Relationship Id="rId7" Type="http://schemas.openxmlformats.org/officeDocument/2006/relationships/image" Target="../media/image74.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microsoft.com/office/2007/relationships/hdphoto" Target="../media/hdphoto22.wdp"/></Relationships>
</file>

<file path=ppt/slides/_rels/slide5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4.wdp"/></Relationships>
</file>

<file path=ppt/slides/_rels/slide6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83.jpg"/></Relationships>
</file>

<file path=ppt/slides/_rels/slide61.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64.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89.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blogs.iadb.org/transporte/es/nuestras-calles-lo-necesitan/" TargetMode="External"/><Relationship Id="rId2" Type="http://schemas.openxmlformats.org/officeDocument/2006/relationships/hyperlink" Target="https://blogs.iadb.org/transporte/es/el-diseno-herramienta-del-caos-para-la-ciudad/"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0.gi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73224" y="188640"/>
            <a:ext cx="8892480" cy="864096"/>
          </a:xfrm>
        </p:spPr>
        <p:txBody>
          <a:bodyPr>
            <a:normAutofit fontScale="90000"/>
          </a:bodyPr>
          <a:lstStyle/>
          <a:p>
            <a:r>
              <a:rPr lang="pt-PT" b="1" dirty="0" err="1">
                <a:solidFill>
                  <a:schemeClr val="bg1"/>
                </a:solidFill>
                <a:latin typeface="Aharoni" pitchFamily="2" charset="-79"/>
                <a:cs typeface="Aharoni" pitchFamily="2" charset="-79"/>
              </a:rPr>
              <a:t>Ciudad</a:t>
            </a:r>
            <a:r>
              <a:rPr lang="pt-PT" b="1" dirty="0">
                <a:solidFill>
                  <a:schemeClr val="bg1"/>
                </a:solidFill>
                <a:latin typeface="Aharoni" pitchFamily="2" charset="-79"/>
                <a:cs typeface="Aharoni" pitchFamily="2" charset="-79"/>
              </a:rPr>
              <a:t> , Arquitectura y Alzheimer</a:t>
            </a:r>
          </a:p>
        </p:txBody>
      </p:sp>
      <p:sp>
        <p:nvSpPr>
          <p:cNvPr id="3" name="Subtítulo 2"/>
          <p:cNvSpPr>
            <a:spLocks noGrp="1"/>
          </p:cNvSpPr>
          <p:nvPr>
            <p:ph type="subTitle" idx="1"/>
          </p:nvPr>
        </p:nvSpPr>
        <p:spPr>
          <a:xfrm>
            <a:off x="935596" y="5805264"/>
            <a:ext cx="7272808" cy="864096"/>
          </a:xfrm>
        </p:spPr>
        <p:txBody>
          <a:bodyPr>
            <a:normAutofit/>
          </a:bodyPr>
          <a:lstStyle/>
          <a:p>
            <a:pPr algn="l"/>
            <a:r>
              <a:rPr lang="pt-PT" b="1" dirty="0">
                <a:solidFill>
                  <a:schemeClr val="bg1"/>
                </a:solidFill>
              </a:rPr>
              <a:t>Un enfoque desde el ámbito universitario</a:t>
            </a:r>
          </a:p>
        </p:txBody>
      </p:sp>
      <p:pic>
        <p:nvPicPr>
          <p:cNvPr id="5" name="Picture 2" descr="C:\Users\IPC\Pictures\imagenes aguilera\imagenes personales aguilera\ggiiffss\gifts animados\arte gif\animated abstract amd geometrical\sinking.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1052736"/>
            <a:ext cx="5472608" cy="4687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821121"/>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PT" b="1" dirty="0" err="1">
                <a:solidFill>
                  <a:schemeClr val="bg1"/>
                </a:solidFill>
              </a:rPr>
              <a:t>Población</a:t>
            </a:r>
            <a:r>
              <a:rPr lang="pt-PT" b="1" dirty="0">
                <a:solidFill>
                  <a:schemeClr val="bg1"/>
                </a:solidFill>
              </a:rPr>
              <a:t> de 50 </a:t>
            </a:r>
            <a:r>
              <a:rPr lang="pt-PT" b="1" dirty="0" err="1">
                <a:solidFill>
                  <a:schemeClr val="bg1"/>
                </a:solidFill>
              </a:rPr>
              <a:t>años</a:t>
            </a:r>
            <a:r>
              <a:rPr lang="pt-PT" b="1" dirty="0">
                <a:solidFill>
                  <a:schemeClr val="bg1"/>
                </a:solidFill>
              </a:rPr>
              <a:t> y más </a:t>
            </a:r>
            <a:r>
              <a:rPr lang="pt-PT" b="1" dirty="0" err="1">
                <a:solidFill>
                  <a:schemeClr val="bg1"/>
                </a:solidFill>
              </a:rPr>
              <a:t>en</a:t>
            </a:r>
            <a:r>
              <a:rPr lang="pt-PT" b="1" dirty="0">
                <a:solidFill>
                  <a:schemeClr val="bg1"/>
                </a:solidFill>
              </a:rPr>
              <a:t> Cuba</a:t>
            </a:r>
            <a:endParaRPr lang="pt-PT" dirty="0"/>
          </a:p>
        </p:txBody>
      </p:sp>
      <p:sp>
        <p:nvSpPr>
          <p:cNvPr id="3" name="Marcador de Posição de Conteúdo 2"/>
          <p:cNvSpPr>
            <a:spLocks noGrp="1"/>
          </p:cNvSpPr>
          <p:nvPr>
            <p:ph idx="1"/>
          </p:nvPr>
        </p:nvSpPr>
        <p:spPr/>
        <p:txBody>
          <a:bodyPr/>
          <a:lstStyle/>
          <a:p>
            <a:endParaRPr lang="pt-PT"/>
          </a:p>
        </p:txBody>
      </p:sp>
      <p:pic>
        <p:nvPicPr>
          <p:cNvPr id="44034" name="Picture 2" descr="C:\Users\IPC\Desktop\envejecimiento\AWERTRvv.png"/>
          <p:cNvPicPr>
            <a:picLocks noChangeAspect="1" noChangeArrowheads="1"/>
          </p:cNvPicPr>
          <p:nvPr/>
        </p:nvPicPr>
        <p:blipFill rotWithShape="1">
          <a:blip r:embed="rId2">
            <a:extLst>
              <a:ext uri="{28A0092B-C50C-407E-A947-70E740481C1C}">
                <a14:useLocalDpi xmlns:a14="http://schemas.microsoft.com/office/drawing/2010/main" val="0"/>
              </a:ext>
            </a:extLst>
          </a:blip>
          <a:srcRect t="15200" b="13380"/>
          <a:stretch/>
        </p:blipFill>
        <p:spPr bwMode="auto">
          <a:xfrm>
            <a:off x="179512" y="1556792"/>
            <a:ext cx="8802454" cy="42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1448012"/>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PT" dirty="0"/>
          </a:p>
        </p:txBody>
      </p:sp>
      <p:sp>
        <p:nvSpPr>
          <p:cNvPr id="3" name="Marcador de Posição de Conteúdo 2"/>
          <p:cNvSpPr>
            <a:spLocks noGrp="1"/>
          </p:cNvSpPr>
          <p:nvPr>
            <p:ph idx="1"/>
          </p:nvPr>
        </p:nvSpPr>
        <p:spPr>
          <a:xfrm>
            <a:off x="251520" y="4797152"/>
            <a:ext cx="8640960" cy="1761059"/>
          </a:xfrm>
        </p:spPr>
        <p:txBody>
          <a:bodyPr>
            <a:normAutofit/>
          </a:bodyPr>
          <a:lstStyle/>
          <a:p>
            <a:pPr marL="0" indent="0">
              <a:buNone/>
            </a:pPr>
            <a:endParaRPr lang="pt-PT" sz="2800" b="1" dirty="0"/>
          </a:p>
        </p:txBody>
      </p:sp>
      <p:pic>
        <p:nvPicPr>
          <p:cNvPr id="2050" name="Picture 2" descr="C:\Users\IPC\Desktop\joivenes y viejos cuba\el-índice-de-natalidad-está-disminuyendo-y-es-disminución-decreciente-carta-gráfico-del-fertilidad-bajo-negativo-población-14540462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031"/>
          <a:stretch/>
        </p:blipFill>
        <p:spPr bwMode="auto">
          <a:xfrm>
            <a:off x="837745" y="558106"/>
            <a:ext cx="7849055" cy="5098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8121620"/>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PT" dirty="0"/>
          </a:p>
        </p:txBody>
      </p:sp>
      <p:sp>
        <p:nvSpPr>
          <p:cNvPr id="3" name="Marcador de Posição de Conteúdo 2"/>
          <p:cNvSpPr>
            <a:spLocks noGrp="1"/>
          </p:cNvSpPr>
          <p:nvPr>
            <p:ph idx="1"/>
          </p:nvPr>
        </p:nvSpPr>
        <p:spPr>
          <a:xfrm>
            <a:off x="397226" y="4221088"/>
            <a:ext cx="8435280" cy="2304256"/>
          </a:xfrm>
        </p:spPr>
        <p:txBody>
          <a:bodyPr>
            <a:normAutofit/>
          </a:bodyPr>
          <a:lstStyle/>
          <a:p>
            <a:endParaRPr lang="pt-PT" dirty="0"/>
          </a:p>
          <a:p>
            <a:endParaRPr lang="pt-PT" dirty="0"/>
          </a:p>
        </p:txBody>
      </p:sp>
      <p:pic>
        <p:nvPicPr>
          <p:cNvPr id="4" name="Picture 2" descr="C:\Users\IPC\Desktop\envejecimiento\envejecimiento-poblacional-cub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156" y="811858"/>
            <a:ext cx="8358350" cy="4107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830257"/>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7544" y="332656"/>
            <a:ext cx="8229600" cy="998984"/>
          </a:xfrm>
        </p:spPr>
        <p:txBody>
          <a:bodyPr>
            <a:normAutofit fontScale="90000"/>
          </a:bodyPr>
          <a:lstStyle/>
          <a:p>
            <a:r>
              <a:rPr lang="pt-PT" b="1" dirty="0">
                <a:solidFill>
                  <a:schemeClr val="bg1"/>
                </a:solidFill>
              </a:rPr>
              <a:t>Índice de </a:t>
            </a:r>
            <a:r>
              <a:rPr lang="pt-PT" b="1" dirty="0" err="1">
                <a:solidFill>
                  <a:schemeClr val="bg1"/>
                </a:solidFill>
              </a:rPr>
              <a:t>envejecimiento</a:t>
            </a:r>
            <a:r>
              <a:rPr lang="pt-PT" b="1" dirty="0">
                <a:solidFill>
                  <a:schemeClr val="bg1"/>
                </a:solidFill>
              </a:rPr>
              <a:t> </a:t>
            </a:r>
            <a:br>
              <a:rPr lang="pt-PT" dirty="0">
                <a:solidFill>
                  <a:schemeClr val="bg1"/>
                </a:solidFill>
              </a:rPr>
            </a:br>
            <a:endParaRPr lang="pt-PT" dirty="0"/>
          </a:p>
        </p:txBody>
      </p:sp>
      <p:sp>
        <p:nvSpPr>
          <p:cNvPr id="3" name="Marcador de Posição de Conteúdo 2"/>
          <p:cNvSpPr>
            <a:spLocks noGrp="1"/>
          </p:cNvSpPr>
          <p:nvPr>
            <p:ph idx="1"/>
          </p:nvPr>
        </p:nvSpPr>
        <p:spPr>
          <a:xfrm>
            <a:off x="755576" y="5013176"/>
            <a:ext cx="8229600" cy="1656184"/>
          </a:xfrm>
        </p:spPr>
        <p:txBody>
          <a:bodyPr>
            <a:normAutofit/>
          </a:bodyPr>
          <a:lstStyle/>
          <a:p>
            <a:pPr marL="0" indent="0">
              <a:buNone/>
            </a:pPr>
            <a:endParaRPr lang="pt-PT" b="1" dirty="0">
              <a:solidFill>
                <a:schemeClr val="bg1"/>
              </a:solidFill>
            </a:endParaRPr>
          </a:p>
        </p:txBody>
      </p:sp>
      <p:pic>
        <p:nvPicPr>
          <p:cNvPr id="3074" name="Picture 2" descr="C:\Users\IPC\Desktop\joivenes y viejos cuba\kiiiuu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4" y="990724"/>
            <a:ext cx="9177174" cy="48865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069929042"/>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5536" y="332656"/>
            <a:ext cx="8229600" cy="1143000"/>
          </a:xfrm>
        </p:spPr>
        <p:txBody>
          <a:bodyPr>
            <a:noAutofit/>
          </a:bodyPr>
          <a:lstStyle/>
          <a:p>
            <a:r>
              <a:rPr lang="pt-PT" sz="3600" b="1" dirty="0" err="1">
                <a:solidFill>
                  <a:schemeClr val="bg1"/>
                </a:solidFill>
              </a:rPr>
              <a:t>Evolución</a:t>
            </a:r>
            <a:r>
              <a:rPr lang="pt-PT" sz="3600" b="1" dirty="0">
                <a:solidFill>
                  <a:schemeClr val="bg1"/>
                </a:solidFill>
              </a:rPr>
              <a:t> </a:t>
            </a:r>
            <a:r>
              <a:rPr lang="pt-PT" sz="3600" b="1" dirty="0" err="1">
                <a:solidFill>
                  <a:schemeClr val="bg1"/>
                </a:solidFill>
              </a:rPr>
              <a:t>del</a:t>
            </a:r>
            <a:r>
              <a:rPr lang="pt-PT" sz="3600" b="1" dirty="0">
                <a:solidFill>
                  <a:schemeClr val="bg1"/>
                </a:solidFill>
              </a:rPr>
              <a:t> índice de </a:t>
            </a:r>
            <a:r>
              <a:rPr lang="pt-PT" sz="3600" b="1" dirty="0" err="1">
                <a:solidFill>
                  <a:schemeClr val="bg1"/>
                </a:solidFill>
              </a:rPr>
              <a:t>envejecimiento</a:t>
            </a:r>
            <a:r>
              <a:rPr lang="pt-PT" sz="3600" b="1" dirty="0">
                <a:solidFill>
                  <a:schemeClr val="bg1"/>
                </a:solidFill>
              </a:rPr>
              <a:t> </a:t>
            </a:r>
            <a:r>
              <a:rPr lang="pt-PT" sz="3600" b="1" dirty="0" err="1">
                <a:solidFill>
                  <a:schemeClr val="bg1"/>
                </a:solidFill>
              </a:rPr>
              <a:t>en</a:t>
            </a:r>
            <a:r>
              <a:rPr lang="pt-PT" sz="3600" b="1" dirty="0">
                <a:solidFill>
                  <a:schemeClr val="bg1"/>
                </a:solidFill>
              </a:rPr>
              <a:t> Cuba, de 1889 a 2050  </a:t>
            </a:r>
            <a:endParaRPr lang="pt-PT" sz="3600" b="1" dirty="0"/>
          </a:p>
        </p:txBody>
      </p:sp>
      <p:pic>
        <p:nvPicPr>
          <p:cNvPr id="4" name="Marcador de Posição de Conteúdo 3"/>
          <p:cNvPicPr>
            <a:picLocks noGrp="1"/>
          </p:cNvPicPr>
          <p:nvPr>
            <p:ph idx="1"/>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20311" t="26269" r="27720" b="23673"/>
          <a:stretch/>
        </p:blipFill>
        <p:spPr bwMode="auto">
          <a:xfrm>
            <a:off x="179512" y="1844824"/>
            <a:ext cx="8784976" cy="43924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84465341"/>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0" y="2780928"/>
            <a:ext cx="4032448" cy="3375248"/>
          </a:xfrm>
        </p:spPr>
        <p:txBody>
          <a:bodyPr>
            <a:normAutofit/>
          </a:bodyPr>
          <a:lstStyle/>
          <a:p>
            <a:r>
              <a:rPr lang="pt-PT" b="1" dirty="0">
                <a:solidFill>
                  <a:schemeClr val="bg1"/>
                </a:solidFill>
              </a:rPr>
              <a:t>“LA MEMORIA ES UN AGUA QUE SE AGOTA”</a:t>
            </a:r>
            <a:br>
              <a:rPr lang="pt-PT" b="1" dirty="0">
                <a:solidFill>
                  <a:schemeClr val="bg1"/>
                </a:solidFill>
              </a:rPr>
            </a:br>
            <a:r>
              <a:rPr lang="pt-PT" sz="2700" b="1" dirty="0">
                <a:solidFill>
                  <a:schemeClr val="bg1"/>
                </a:solidFill>
              </a:rPr>
              <a:t>Juan Clemente </a:t>
            </a:r>
            <a:r>
              <a:rPr lang="pt-PT" sz="2700" b="1" dirty="0" err="1">
                <a:solidFill>
                  <a:schemeClr val="bg1"/>
                </a:solidFill>
              </a:rPr>
              <a:t>Zenea</a:t>
            </a:r>
            <a:endParaRPr lang="pt-PT" sz="2700" b="1" dirty="0">
              <a:solidFill>
                <a:schemeClr val="bg1"/>
              </a:solidFill>
            </a:endParaRPr>
          </a:p>
        </p:txBody>
      </p:sp>
      <p:pic>
        <p:nvPicPr>
          <p:cNvPr id="2050" name="Picture 2" descr="C:\Users\IPC\Desktop\documentos personales\novasss\collage periodico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7044" y="980728"/>
            <a:ext cx="3874200" cy="5328592"/>
          </a:xfrm>
          <a:prstGeom prst="rect">
            <a:avLst/>
          </a:prstGeom>
          <a:noFill/>
          <a:extLst>
            <a:ext uri="{909E8E84-426E-40DD-AFC4-6F175D3DCCD1}">
              <a14:hiddenFill xmlns:a14="http://schemas.microsoft.com/office/drawing/2010/main">
                <a:solidFill>
                  <a:srgbClr val="FFFFFF"/>
                </a:solidFill>
              </a14:hiddenFill>
            </a:ext>
          </a:extLst>
        </p:spPr>
      </p:pic>
      <p:sp>
        <p:nvSpPr>
          <p:cNvPr id="5" name="Título 1"/>
          <p:cNvSpPr txBox="1">
            <a:spLocks/>
          </p:cNvSpPr>
          <p:nvPr/>
        </p:nvSpPr>
        <p:spPr>
          <a:xfrm>
            <a:off x="457200" y="274638"/>
            <a:ext cx="8229600" cy="571500"/>
          </a:xfrm>
          <a:prstGeom prst="rect">
            <a:avLst/>
          </a:prstGeom>
        </p:spPr>
        <p:txBody>
          <a:bodyPr vert="horz" lIns="91440" tIns="45720" rIns="91440" bIns="45720" rtlCol="0" anchor="ct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PT" b="1" dirty="0" err="1">
                <a:solidFill>
                  <a:schemeClr val="bg1"/>
                </a:solidFill>
              </a:rPr>
              <a:t>Las</a:t>
            </a:r>
            <a:r>
              <a:rPr lang="pt-PT" b="1" dirty="0">
                <a:solidFill>
                  <a:schemeClr val="bg1"/>
                </a:solidFill>
              </a:rPr>
              <a:t> </a:t>
            </a:r>
            <a:r>
              <a:rPr lang="pt-PT" b="1" dirty="0" err="1">
                <a:solidFill>
                  <a:schemeClr val="bg1"/>
                </a:solidFill>
              </a:rPr>
              <a:t>consecuencias</a:t>
            </a:r>
            <a:r>
              <a:rPr lang="pt-PT" b="1" dirty="0">
                <a:solidFill>
                  <a:schemeClr val="bg1"/>
                </a:solidFill>
              </a:rPr>
              <a:t> </a:t>
            </a:r>
            <a:r>
              <a:rPr lang="pt-PT" b="1" dirty="0" err="1">
                <a:solidFill>
                  <a:schemeClr val="bg1"/>
                </a:solidFill>
              </a:rPr>
              <a:t>del</a:t>
            </a:r>
            <a:r>
              <a:rPr lang="pt-PT" b="1" dirty="0">
                <a:solidFill>
                  <a:schemeClr val="bg1"/>
                </a:solidFill>
              </a:rPr>
              <a:t> </a:t>
            </a:r>
            <a:r>
              <a:rPr lang="pt-PT" b="1" dirty="0" err="1">
                <a:solidFill>
                  <a:schemeClr val="bg1"/>
                </a:solidFill>
              </a:rPr>
              <a:t>envejecimiento</a:t>
            </a:r>
            <a:endParaRPr lang="pt-PT" b="1" dirty="0">
              <a:solidFill>
                <a:schemeClr val="bg1"/>
              </a:solidFill>
            </a:endParaRPr>
          </a:p>
        </p:txBody>
      </p:sp>
    </p:spTree>
    <p:extLst>
      <p:ext uri="{BB962C8B-B14F-4D97-AF65-F5344CB8AC3E}">
        <p14:creationId xmlns:p14="http://schemas.microsoft.com/office/powerpoint/2010/main" val="2829400837"/>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7E35E8-7791-4FE9-B5E0-CF041351760D}"/>
              </a:ext>
            </a:extLst>
          </p:cNvPr>
          <p:cNvSpPr>
            <a:spLocks noGrp="1"/>
          </p:cNvSpPr>
          <p:nvPr>
            <p:ph type="title"/>
          </p:nvPr>
        </p:nvSpPr>
        <p:spPr>
          <a:xfrm>
            <a:off x="611560" y="2564904"/>
            <a:ext cx="8229600" cy="1143000"/>
          </a:xfrm>
        </p:spPr>
        <p:txBody>
          <a:bodyPr>
            <a:normAutofit fontScale="90000"/>
          </a:bodyPr>
          <a:lstStyle/>
          <a:p>
            <a:r>
              <a:rPr lang="pt-PT" b="1" dirty="0">
                <a:solidFill>
                  <a:schemeClr val="bg1"/>
                </a:solidFill>
              </a:rPr>
              <a:t>Dos consecuencias notables e influyentes del envejecimiento son:</a:t>
            </a:r>
            <a:endParaRPr lang="en-US" dirty="0"/>
          </a:p>
        </p:txBody>
      </p:sp>
    </p:spTree>
    <p:extLst>
      <p:ext uri="{BB962C8B-B14F-4D97-AF65-F5344CB8AC3E}">
        <p14:creationId xmlns:p14="http://schemas.microsoft.com/office/powerpoint/2010/main" val="3673060301"/>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88640"/>
            <a:ext cx="8229600" cy="1143000"/>
          </a:xfrm>
        </p:spPr>
        <p:txBody>
          <a:bodyPr>
            <a:noAutofit/>
          </a:bodyPr>
          <a:lstStyle/>
          <a:p>
            <a:r>
              <a:rPr lang="pt-PT" sz="3600" b="1" dirty="0">
                <a:solidFill>
                  <a:schemeClr val="bg1"/>
                </a:solidFill>
              </a:rPr>
              <a:t>Reducción  de la movilidad.</a:t>
            </a:r>
            <a:br>
              <a:rPr lang="pt-PT" sz="3600" b="1" dirty="0">
                <a:solidFill>
                  <a:schemeClr val="bg1"/>
                </a:solidFill>
              </a:rPr>
            </a:br>
            <a:endParaRPr lang="pt-PT" sz="3600" b="1" dirty="0">
              <a:solidFill>
                <a:schemeClr val="bg1"/>
              </a:solidFill>
            </a:endParaRPr>
          </a:p>
        </p:txBody>
      </p:sp>
      <p:pic>
        <p:nvPicPr>
          <p:cNvPr id="5" name="Picture 2" descr="C:\Users\IPC\Desktop\envejecimiento\images.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55576" y="1289779"/>
            <a:ext cx="7776864" cy="45105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Título 1"/>
          <p:cNvSpPr txBox="1">
            <a:spLocks/>
          </p:cNvSpPr>
          <p:nvPr/>
        </p:nvSpPr>
        <p:spPr>
          <a:xfrm>
            <a:off x="395536" y="1988840"/>
            <a:ext cx="36004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endParaRPr lang="pt-PT" sz="2800" b="1" dirty="0">
              <a:solidFill>
                <a:schemeClr val="bg1"/>
              </a:solidFill>
            </a:endParaRPr>
          </a:p>
        </p:txBody>
      </p:sp>
      <p:sp>
        <p:nvSpPr>
          <p:cNvPr id="7" name="Título 1"/>
          <p:cNvSpPr txBox="1">
            <a:spLocks/>
          </p:cNvSpPr>
          <p:nvPr/>
        </p:nvSpPr>
        <p:spPr>
          <a:xfrm>
            <a:off x="323528" y="4518248"/>
            <a:ext cx="374441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endParaRPr lang="pt-PT" sz="2800" b="1" dirty="0">
              <a:solidFill>
                <a:schemeClr val="bg1"/>
              </a:solidFill>
            </a:endParaRPr>
          </a:p>
        </p:txBody>
      </p:sp>
    </p:spTree>
    <p:extLst>
      <p:ext uri="{BB962C8B-B14F-4D97-AF65-F5344CB8AC3E}">
        <p14:creationId xmlns:p14="http://schemas.microsoft.com/office/powerpoint/2010/main" val="4168082739"/>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85B8B1-B285-4AD8-B2B7-EF7BD8F85DC4}"/>
              </a:ext>
            </a:extLst>
          </p:cNvPr>
          <p:cNvSpPr>
            <a:spLocks noGrp="1"/>
          </p:cNvSpPr>
          <p:nvPr>
            <p:ph type="title"/>
          </p:nvPr>
        </p:nvSpPr>
        <p:spPr/>
        <p:txBody>
          <a:bodyPr/>
          <a:lstStyle/>
          <a:p>
            <a:r>
              <a:rPr lang="pt-PT" b="1" dirty="0">
                <a:solidFill>
                  <a:schemeClr val="bg1"/>
                </a:solidFill>
              </a:rPr>
              <a:t>Demencias seniles </a:t>
            </a:r>
            <a:endParaRPr lang="en-US" dirty="0"/>
          </a:p>
        </p:txBody>
      </p:sp>
      <p:pic>
        <p:nvPicPr>
          <p:cNvPr id="4" name="Picture 2" descr="C:\Users\IPC\Desktop\envejecimiento\alzheimer-ficha_5ebe6886_1200x630.jpg">
            <a:extLst>
              <a:ext uri="{FF2B5EF4-FFF2-40B4-BE49-F238E27FC236}">
                <a16:creationId xmlns:a16="http://schemas.microsoft.com/office/drawing/2014/main" id="{FE93A487-862B-4910-A94C-775C761B3ECC}"/>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702911"/>
            <a:ext cx="8229600" cy="43205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413831962"/>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IPC\Pictures\imagenes aguilera\imagenes personales aguilera\ggiiffss\gifts animados\arte gif\animated abstract amd geometrical\hipnotiza-0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47617" y="692649"/>
            <a:ext cx="5832695" cy="5616672"/>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331638" y="2759464"/>
            <a:ext cx="6887084" cy="1143000"/>
          </a:xfrm>
        </p:spPr>
        <p:txBody>
          <a:bodyPr>
            <a:noAutofit/>
          </a:bodyPr>
          <a:lstStyle/>
          <a:p>
            <a:pPr lvl="0"/>
            <a:r>
              <a:rPr lang="en-US" sz="5400" b="1" dirty="0" err="1">
                <a:solidFill>
                  <a:schemeClr val="bg1"/>
                </a:solidFill>
              </a:rPr>
              <a:t>Qu</a:t>
            </a:r>
            <a:r>
              <a:rPr lang="pt-PT" sz="5400" b="1" dirty="0">
                <a:solidFill>
                  <a:schemeClr val="bg1"/>
                </a:solidFill>
              </a:rPr>
              <a:t>é</a:t>
            </a:r>
            <a:r>
              <a:rPr lang="en-US" sz="5400" b="1" dirty="0">
                <a:solidFill>
                  <a:schemeClr val="bg1"/>
                </a:solidFill>
              </a:rPr>
              <a:t> </a:t>
            </a:r>
            <a:r>
              <a:rPr lang="en-US" sz="5400" b="1" dirty="0" err="1">
                <a:solidFill>
                  <a:schemeClr val="bg1"/>
                </a:solidFill>
              </a:rPr>
              <a:t>es</a:t>
            </a:r>
            <a:r>
              <a:rPr lang="en-US" sz="5400" b="1" dirty="0">
                <a:solidFill>
                  <a:schemeClr val="bg1"/>
                </a:solidFill>
              </a:rPr>
              <a:t> la </a:t>
            </a:r>
            <a:br>
              <a:rPr lang="en-US" sz="5400" b="1" dirty="0">
                <a:solidFill>
                  <a:schemeClr val="bg1"/>
                </a:solidFill>
              </a:rPr>
            </a:br>
            <a:r>
              <a:rPr lang="en-US" sz="5400" b="1" dirty="0" err="1">
                <a:solidFill>
                  <a:schemeClr val="bg1"/>
                </a:solidFill>
              </a:rPr>
              <a:t>enfermedad</a:t>
            </a:r>
            <a:r>
              <a:rPr lang="en-US" sz="5400" b="1" dirty="0">
                <a:solidFill>
                  <a:schemeClr val="bg1"/>
                </a:solidFill>
              </a:rPr>
              <a:t> o </a:t>
            </a:r>
            <a:br>
              <a:rPr lang="en-US" sz="5400" b="1" dirty="0">
                <a:solidFill>
                  <a:schemeClr val="bg1"/>
                </a:solidFill>
              </a:rPr>
            </a:br>
            <a:r>
              <a:rPr lang="en-US" sz="5400" b="1" dirty="0">
                <a:solidFill>
                  <a:schemeClr val="bg1"/>
                </a:solidFill>
              </a:rPr>
              <a:t>Mal de Alzheimer</a:t>
            </a:r>
            <a:br>
              <a:rPr lang="pt-PT" sz="5400" b="1" dirty="0">
                <a:solidFill>
                  <a:schemeClr val="bg1"/>
                </a:solidFill>
              </a:rPr>
            </a:br>
            <a:br>
              <a:rPr lang="pt-PT" sz="5400" b="1" dirty="0">
                <a:solidFill>
                  <a:schemeClr val="bg1"/>
                </a:solidFill>
              </a:rPr>
            </a:br>
            <a:endParaRPr lang="pt-PT" sz="5400" b="1" dirty="0"/>
          </a:p>
        </p:txBody>
      </p:sp>
      <p:sp>
        <p:nvSpPr>
          <p:cNvPr id="4" name="Rectângulo 3"/>
          <p:cNvSpPr/>
          <p:nvPr/>
        </p:nvSpPr>
        <p:spPr>
          <a:xfrm rot="10800000">
            <a:off x="1331639" y="0"/>
            <a:ext cx="1296144" cy="7017306"/>
          </a:xfrm>
          <a:prstGeom prst="rect">
            <a:avLst/>
          </a:prstGeom>
        </p:spPr>
        <p:txBody>
          <a:bodyPr wrap="square">
            <a:spAutoFit/>
          </a:bodyPr>
          <a:lstStyle/>
          <a:p>
            <a:r>
              <a:rPr lang="pt-PT" sz="45000" b="1" dirty="0">
                <a:solidFill>
                  <a:schemeClr val="bg1"/>
                </a:solidFill>
              </a:rPr>
              <a:t>?</a:t>
            </a:r>
            <a:endParaRPr lang="pt-PT" sz="45000" dirty="0"/>
          </a:p>
        </p:txBody>
      </p:sp>
      <p:sp>
        <p:nvSpPr>
          <p:cNvPr id="5" name="Rectângulo 4"/>
          <p:cNvSpPr/>
          <p:nvPr/>
        </p:nvSpPr>
        <p:spPr>
          <a:xfrm>
            <a:off x="6588224" y="-177689"/>
            <a:ext cx="1296144" cy="7017306"/>
          </a:xfrm>
          <a:prstGeom prst="rect">
            <a:avLst/>
          </a:prstGeom>
        </p:spPr>
        <p:txBody>
          <a:bodyPr wrap="square">
            <a:spAutoFit/>
          </a:bodyPr>
          <a:lstStyle/>
          <a:p>
            <a:r>
              <a:rPr lang="pt-PT" sz="45000" b="1" dirty="0">
                <a:solidFill>
                  <a:schemeClr val="bg1"/>
                </a:solidFill>
              </a:rPr>
              <a:t>?</a:t>
            </a:r>
            <a:endParaRPr lang="pt-PT" sz="45000" dirty="0"/>
          </a:p>
        </p:txBody>
      </p:sp>
    </p:spTree>
    <p:extLst>
      <p:ext uri="{BB962C8B-B14F-4D97-AF65-F5344CB8AC3E}">
        <p14:creationId xmlns:p14="http://schemas.microsoft.com/office/powerpoint/2010/main" val="1117272707"/>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8AF587-F20C-4ED0-B31E-7C2EBDD74876}"/>
              </a:ext>
            </a:extLst>
          </p:cNvPr>
          <p:cNvSpPr>
            <a:spLocks noGrp="1"/>
          </p:cNvSpPr>
          <p:nvPr>
            <p:ph type="title"/>
          </p:nvPr>
        </p:nvSpPr>
        <p:spPr/>
        <p:txBody>
          <a:bodyPr/>
          <a:lstStyle/>
          <a:p>
            <a:r>
              <a:rPr lang="es-MX" b="1" dirty="0">
                <a:solidFill>
                  <a:schemeClr val="bg1"/>
                </a:solidFill>
              </a:rPr>
              <a:t>INTRODUCCI</a:t>
            </a:r>
            <a:r>
              <a:rPr lang="pt-PT" b="1" dirty="0">
                <a:solidFill>
                  <a:schemeClr val="bg1"/>
                </a:solidFill>
              </a:rPr>
              <a:t>Ó</a:t>
            </a:r>
            <a:r>
              <a:rPr lang="es-MX" b="1" dirty="0">
                <a:solidFill>
                  <a:schemeClr val="bg1"/>
                </a:solidFill>
              </a:rPr>
              <a:t>N</a:t>
            </a:r>
            <a:endParaRPr lang="en-US" b="1" dirty="0">
              <a:solidFill>
                <a:schemeClr val="bg1"/>
              </a:solidFill>
            </a:endParaRPr>
          </a:p>
        </p:txBody>
      </p:sp>
      <p:sp>
        <p:nvSpPr>
          <p:cNvPr id="3" name="Marcador de contenido 2">
            <a:extLst>
              <a:ext uri="{FF2B5EF4-FFF2-40B4-BE49-F238E27FC236}">
                <a16:creationId xmlns:a16="http://schemas.microsoft.com/office/drawing/2014/main" id="{AA8C6366-B6DA-47B9-858E-A0AE22AAAE2C}"/>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4165366248"/>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IPC\Pictures\imagenes aguilera\imagenes personales aguilera\ggiiffss\gifts animados\arte gif\animated abstract amd geometrical\hipnotiza-03.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859833" y="-1118815"/>
            <a:ext cx="5544664" cy="9023669"/>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500409" y="198585"/>
            <a:ext cx="8229600" cy="1143000"/>
          </a:xfrm>
        </p:spPr>
        <p:txBody>
          <a:bodyPr/>
          <a:lstStyle/>
          <a:p>
            <a:r>
              <a:rPr lang="en-US" b="1" dirty="0">
                <a:solidFill>
                  <a:schemeClr val="bg1"/>
                </a:solidFill>
              </a:rPr>
              <a:t>La </a:t>
            </a:r>
            <a:r>
              <a:rPr lang="en-US" b="1" dirty="0" err="1">
                <a:solidFill>
                  <a:schemeClr val="bg1"/>
                </a:solidFill>
              </a:rPr>
              <a:t>enfermedad</a:t>
            </a:r>
            <a:r>
              <a:rPr lang="en-US" b="1" dirty="0">
                <a:solidFill>
                  <a:schemeClr val="bg1"/>
                </a:solidFill>
              </a:rPr>
              <a:t> de Alzheimer </a:t>
            </a:r>
            <a:endParaRPr lang="pt-PT" dirty="0"/>
          </a:p>
        </p:txBody>
      </p:sp>
    </p:spTree>
    <p:extLst>
      <p:ext uri="{BB962C8B-B14F-4D97-AF65-F5344CB8AC3E}">
        <p14:creationId xmlns:p14="http://schemas.microsoft.com/office/powerpoint/2010/main" val="1170568469"/>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9552" y="5690663"/>
            <a:ext cx="8229600" cy="1143000"/>
          </a:xfrm>
        </p:spPr>
        <p:txBody>
          <a:bodyPr>
            <a:normAutofit fontScale="90000"/>
          </a:bodyPr>
          <a:lstStyle/>
          <a:p>
            <a:pPr lvl="0"/>
            <a:r>
              <a:rPr lang="en-US" sz="4000" b="1" dirty="0">
                <a:solidFill>
                  <a:schemeClr val="bg1"/>
                </a:solidFill>
              </a:rPr>
              <a:t>El Alzheimer </a:t>
            </a:r>
            <a:r>
              <a:rPr lang="en-US" sz="4000" b="1" dirty="0" err="1">
                <a:solidFill>
                  <a:schemeClr val="bg1"/>
                </a:solidFill>
              </a:rPr>
              <a:t>comienza</a:t>
            </a:r>
            <a:r>
              <a:rPr lang="en-US" sz="4000" b="1" dirty="0">
                <a:solidFill>
                  <a:schemeClr val="bg1"/>
                </a:solidFill>
              </a:rPr>
              <a:t> a </a:t>
            </a:r>
            <a:r>
              <a:rPr lang="en-US" sz="4000" b="1" dirty="0" err="1">
                <a:solidFill>
                  <a:schemeClr val="bg1"/>
                </a:solidFill>
              </a:rPr>
              <a:t>manifestarse</a:t>
            </a:r>
            <a:r>
              <a:rPr lang="en-US" sz="4000" b="1" dirty="0">
                <a:solidFill>
                  <a:schemeClr val="bg1"/>
                </a:solidFill>
              </a:rPr>
              <a:t> </a:t>
            </a:r>
            <a:r>
              <a:rPr lang="en-US" sz="4000" b="1" dirty="0" err="1">
                <a:solidFill>
                  <a:schemeClr val="bg1"/>
                </a:solidFill>
              </a:rPr>
              <a:t>paulatinamente</a:t>
            </a:r>
            <a:r>
              <a:rPr lang="en-US" sz="4000" b="1" dirty="0">
                <a:solidFill>
                  <a:schemeClr val="bg1"/>
                </a:solidFill>
              </a:rPr>
              <a:t>…</a:t>
            </a:r>
            <a:br>
              <a:rPr lang="en-US" dirty="0">
                <a:solidFill>
                  <a:schemeClr val="bg1"/>
                </a:solidFill>
              </a:rPr>
            </a:br>
            <a:endParaRPr lang="pt-PT" dirty="0"/>
          </a:p>
        </p:txBody>
      </p:sp>
      <p:pic>
        <p:nvPicPr>
          <p:cNvPr id="4" name="Picture 2" descr="C:\Users\IPC\Desktop\envejecimiento\alzheimer-ficha_51200x63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188640"/>
            <a:ext cx="7848872" cy="5157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7810392"/>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539552" y="2333114"/>
            <a:ext cx="2232248" cy="369332"/>
          </a:xfrm>
          <a:prstGeom prst="rect">
            <a:avLst/>
          </a:prstGeom>
          <a:noFill/>
        </p:spPr>
        <p:txBody>
          <a:bodyPr wrap="square" rtlCol="0">
            <a:spAutoFit/>
          </a:bodyPr>
          <a:lstStyle/>
          <a:p>
            <a:r>
              <a:rPr lang="pt-PT" b="1" dirty="0" err="1">
                <a:solidFill>
                  <a:schemeClr val="bg1"/>
                </a:solidFill>
              </a:rPr>
              <a:t>Pérdida</a:t>
            </a:r>
            <a:r>
              <a:rPr lang="pt-PT" b="1" dirty="0">
                <a:solidFill>
                  <a:schemeClr val="bg1"/>
                </a:solidFill>
              </a:rPr>
              <a:t> de memoria</a:t>
            </a:r>
          </a:p>
        </p:txBody>
      </p:sp>
      <p:sp>
        <p:nvSpPr>
          <p:cNvPr id="15" name="CaixaDeTexto 14"/>
          <p:cNvSpPr txBox="1"/>
          <p:nvPr/>
        </p:nvSpPr>
        <p:spPr>
          <a:xfrm>
            <a:off x="827584" y="6021288"/>
            <a:ext cx="2232248" cy="369332"/>
          </a:xfrm>
          <a:prstGeom prst="rect">
            <a:avLst/>
          </a:prstGeom>
          <a:noFill/>
        </p:spPr>
        <p:txBody>
          <a:bodyPr wrap="square" rtlCol="0">
            <a:spAutoFit/>
          </a:bodyPr>
          <a:lstStyle/>
          <a:p>
            <a:r>
              <a:rPr lang="pt-PT" b="1" dirty="0" err="1">
                <a:solidFill>
                  <a:schemeClr val="bg1"/>
                </a:solidFill>
              </a:rPr>
              <a:t>Extravío</a:t>
            </a:r>
            <a:r>
              <a:rPr lang="pt-PT" b="1" dirty="0">
                <a:solidFill>
                  <a:schemeClr val="bg1"/>
                </a:solidFill>
              </a:rPr>
              <a:t> de </a:t>
            </a:r>
            <a:r>
              <a:rPr lang="pt-PT" b="1" dirty="0" err="1">
                <a:solidFill>
                  <a:schemeClr val="bg1"/>
                </a:solidFill>
              </a:rPr>
              <a:t>objetos</a:t>
            </a:r>
            <a:endParaRPr lang="pt-PT" b="1" dirty="0">
              <a:solidFill>
                <a:schemeClr val="bg1"/>
              </a:solidFill>
            </a:endParaRPr>
          </a:p>
        </p:txBody>
      </p:sp>
      <p:sp>
        <p:nvSpPr>
          <p:cNvPr id="16" name="CaixaDeTexto 15"/>
          <p:cNvSpPr txBox="1"/>
          <p:nvPr/>
        </p:nvSpPr>
        <p:spPr>
          <a:xfrm>
            <a:off x="539552" y="4077072"/>
            <a:ext cx="2232248" cy="646331"/>
          </a:xfrm>
          <a:prstGeom prst="rect">
            <a:avLst/>
          </a:prstGeom>
          <a:noFill/>
        </p:spPr>
        <p:txBody>
          <a:bodyPr wrap="square" rtlCol="0">
            <a:spAutoFit/>
          </a:bodyPr>
          <a:lstStyle/>
          <a:p>
            <a:pPr algn="ctr"/>
            <a:r>
              <a:rPr lang="pt-PT" b="1" dirty="0" err="1">
                <a:solidFill>
                  <a:schemeClr val="bg1"/>
                </a:solidFill>
              </a:rPr>
              <a:t>Dificultades</a:t>
            </a:r>
            <a:r>
              <a:rPr lang="pt-PT" b="1" dirty="0">
                <a:solidFill>
                  <a:schemeClr val="bg1"/>
                </a:solidFill>
              </a:rPr>
              <a:t> de </a:t>
            </a:r>
            <a:r>
              <a:rPr lang="pt-PT" b="1" dirty="0" err="1">
                <a:solidFill>
                  <a:schemeClr val="bg1"/>
                </a:solidFill>
              </a:rPr>
              <a:t>comunicación</a:t>
            </a:r>
            <a:endParaRPr lang="pt-PT" b="1" dirty="0">
              <a:solidFill>
                <a:schemeClr val="bg1"/>
              </a:solidFill>
            </a:endParaRPr>
          </a:p>
        </p:txBody>
      </p:sp>
      <p:sp>
        <p:nvSpPr>
          <p:cNvPr id="18" name="CaixaDeTexto 17"/>
          <p:cNvSpPr txBox="1"/>
          <p:nvPr/>
        </p:nvSpPr>
        <p:spPr>
          <a:xfrm>
            <a:off x="3635896" y="5517232"/>
            <a:ext cx="2232248" cy="646331"/>
          </a:xfrm>
          <a:prstGeom prst="rect">
            <a:avLst/>
          </a:prstGeom>
          <a:noFill/>
        </p:spPr>
        <p:txBody>
          <a:bodyPr wrap="square" rtlCol="0">
            <a:spAutoFit/>
          </a:bodyPr>
          <a:lstStyle/>
          <a:p>
            <a:pPr algn="ctr"/>
            <a:r>
              <a:rPr lang="pt-PT" b="1" dirty="0" err="1">
                <a:solidFill>
                  <a:schemeClr val="bg1"/>
                </a:solidFill>
              </a:rPr>
              <a:t>Cambios</a:t>
            </a:r>
            <a:r>
              <a:rPr lang="pt-PT" b="1" dirty="0">
                <a:solidFill>
                  <a:schemeClr val="bg1"/>
                </a:solidFill>
              </a:rPr>
              <a:t> </a:t>
            </a:r>
            <a:r>
              <a:rPr lang="pt-PT" b="1" dirty="0" err="1">
                <a:solidFill>
                  <a:schemeClr val="bg1"/>
                </a:solidFill>
              </a:rPr>
              <a:t>conductuales</a:t>
            </a:r>
            <a:endParaRPr lang="pt-PT" b="1" dirty="0">
              <a:solidFill>
                <a:schemeClr val="bg1"/>
              </a:solidFill>
            </a:endParaRPr>
          </a:p>
        </p:txBody>
      </p:sp>
      <p:sp>
        <p:nvSpPr>
          <p:cNvPr id="20" name="CaixaDeTexto 19"/>
          <p:cNvSpPr txBox="1"/>
          <p:nvPr/>
        </p:nvSpPr>
        <p:spPr>
          <a:xfrm>
            <a:off x="6372200" y="5445224"/>
            <a:ext cx="2232248" cy="923330"/>
          </a:xfrm>
          <a:prstGeom prst="rect">
            <a:avLst/>
          </a:prstGeom>
          <a:noFill/>
        </p:spPr>
        <p:txBody>
          <a:bodyPr wrap="square" rtlCol="0">
            <a:spAutoFit/>
          </a:bodyPr>
          <a:lstStyle/>
          <a:p>
            <a:pPr algn="ctr"/>
            <a:r>
              <a:rPr lang="pt-PT" b="1" dirty="0" err="1">
                <a:solidFill>
                  <a:schemeClr val="bg1"/>
                </a:solidFill>
              </a:rPr>
              <a:t>Dificultad</a:t>
            </a:r>
            <a:r>
              <a:rPr lang="pt-PT" b="1" dirty="0">
                <a:solidFill>
                  <a:schemeClr val="bg1"/>
                </a:solidFill>
              </a:rPr>
              <a:t> </a:t>
            </a:r>
            <a:r>
              <a:rPr lang="pt-PT" b="1" dirty="0" err="1">
                <a:solidFill>
                  <a:schemeClr val="bg1"/>
                </a:solidFill>
              </a:rPr>
              <a:t>en</a:t>
            </a:r>
            <a:r>
              <a:rPr lang="pt-PT" b="1" dirty="0">
                <a:solidFill>
                  <a:schemeClr val="bg1"/>
                </a:solidFill>
              </a:rPr>
              <a:t> </a:t>
            </a:r>
            <a:r>
              <a:rPr lang="pt-PT" b="1" dirty="0" err="1">
                <a:solidFill>
                  <a:schemeClr val="bg1"/>
                </a:solidFill>
              </a:rPr>
              <a:t>planificación</a:t>
            </a:r>
            <a:r>
              <a:rPr lang="pt-PT" b="1" dirty="0">
                <a:solidFill>
                  <a:schemeClr val="bg1"/>
                </a:solidFill>
              </a:rPr>
              <a:t> y </a:t>
            </a:r>
            <a:r>
              <a:rPr lang="pt-PT" b="1" dirty="0" err="1">
                <a:solidFill>
                  <a:schemeClr val="bg1"/>
                </a:solidFill>
              </a:rPr>
              <a:t>ejecución</a:t>
            </a:r>
            <a:r>
              <a:rPr lang="pt-PT" b="1" dirty="0">
                <a:solidFill>
                  <a:schemeClr val="bg1"/>
                </a:solidFill>
              </a:rPr>
              <a:t> de </a:t>
            </a:r>
            <a:r>
              <a:rPr lang="pt-PT" b="1" dirty="0" err="1">
                <a:solidFill>
                  <a:schemeClr val="bg1"/>
                </a:solidFill>
              </a:rPr>
              <a:t>tareas</a:t>
            </a:r>
            <a:endParaRPr lang="pt-PT" b="1" dirty="0">
              <a:solidFill>
                <a:schemeClr val="bg1"/>
              </a:solidFill>
            </a:endParaRPr>
          </a:p>
        </p:txBody>
      </p:sp>
      <p:sp>
        <p:nvSpPr>
          <p:cNvPr id="46" name="CaixaDeTexto 45"/>
          <p:cNvSpPr txBox="1"/>
          <p:nvPr/>
        </p:nvSpPr>
        <p:spPr>
          <a:xfrm>
            <a:off x="6471371" y="2348880"/>
            <a:ext cx="2589811" cy="923330"/>
          </a:xfrm>
          <a:prstGeom prst="rect">
            <a:avLst/>
          </a:prstGeom>
          <a:noFill/>
        </p:spPr>
        <p:txBody>
          <a:bodyPr wrap="square" rtlCol="0">
            <a:spAutoFit/>
          </a:bodyPr>
          <a:lstStyle/>
          <a:p>
            <a:pPr algn="ctr"/>
            <a:r>
              <a:rPr lang="pt-PT" b="1" dirty="0" err="1">
                <a:solidFill>
                  <a:schemeClr val="bg1"/>
                </a:solidFill>
              </a:rPr>
              <a:t>Desorientación</a:t>
            </a:r>
            <a:r>
              <a:rPr lang="pt-PT" b="1" dirty="0">
                <a:solidFill>
                  <a:schemeClr val="bg1"/>
                </a:solidFill>
              </a:rPr>
              <a:t> </a:t>
            </a:r>
          </a:p>
          <a:p>
            <a:pPr algn="ctr"/>
            <a:r>
              <a:rPr lang="pt-PT" b="1" dirty="0" err="1">
                <a:solidFill>
                  <a:schemeClr val="bg1"/>
                </a:solidFill>
              </a:rPr>
              <a:t>espacio</a:t>
            </a:r>
            <a:r>
              <a:rPr lang="pt-PT" b="1" dirty="0">
                <a:solidFill>
                  <a:schemeClr val="bg1"/>
                </a:solidFill>
              </a:rPr>
              <a:t>                                                                                                                                                                                                  temporal</a:t>
            </a:r>
          </a:p>
        </p:txBody>
      </p:sp>
      <p:grpSp>
        <p:nvGrpSpPr>
          <p:cNvPr id="27" name="Grupo 26"/>
          <p:cNvGrpSpPr/>
          <p:nvPr/>
        </p:nvGrpSpPr>
        <p:grpSpPr>
          <a:xfrm>
            <a:off x="441421" y="369531"/>
            <a:ext cx="8104855" cy="5491831"/>
            <a:chOff x="413793" y="255320"/>
            <a:chExt cx="8403361" cy="5924505"/>
          </a:xfrm>
        </p:grpSpPr>
        <p:pic>
          <p:nvPicPr>
            <p:cNvPr id="6" name="Picture 2" descr="C:\Users\IPC\Desktop\envejecimiento\ttjbtrtdc55.jpg"/>
            <p:cNvPicPr>
              <a:picLocks noChangeAspect="1" noChangeArrowheads="1"/>
            </p:cNvPicPr>
            <p:nvPr/>
          </p:nvPicPr>
          <p:blipFill rotWithShape="1">
            <a:blip r:embed="rId3">
              <a:extLst>
                <a:ext uri="{28A0092B-C50C-407E-A947-70E740481C1C}">
                  <a14:useLocalDpi xmlns:a14="http://schemas.microsoft.com/office/drawing/2010/main" val="0"/>
                </a:ext>
              </a:extLst>
            </a:blip>
            <a:srcRect l="17545" t="17810" r="16021" b="15067"/>
            <a:stretch/>
          </p:blipFill>
          <p:spPr bwMode="auto">
            <a:xfrm>
              <a:off x="413793" y="2907358"/>
              <a:ext cx="2614836" cy="13762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9" name="Picture 2" descr="C:\Users\IPC\Desktop\images (2).jpe"/>
            <p:cNvPicPr>
              <a:picLocks noChangeAspect="1" noChangeArrowheads="1"/>
            </p:cNvPicPr>
            <p:nvPr/>
          </p:nvPicPr>
          <p:blipFill rotWithShape="1">
            <a:blip r:embed="rId4">
              <a:extLst>
                <a:ext uri="{28A0092B-C50C-407E-A947-70E740481C1C}">
                  <a14:useLocalDpi xmlns:a14="http://schemas.microsoft.com/office/drawing/2010/main" val="0"/>
                </a:ext>
              </a:extLst>
            </a:blip>
            <a:srcRect l="25486" r="25608"/>
            <a:stretch/>
          </p:blipFill>
          <p:spPr bwMode="auto">
            <a:xfrm>
              <a:off x="4239624" y="4131590"/>
              <a:ext cx="1378858" cy="1619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0" name="Picture 5" descr="C:\Users\IPC\Desktop\joivenes y viejos cuba\llavero 1.jpg"/>
            <p:cNvPicPr>
              <a:picLocks noChangeAspect="1" noChangeArrowheads="1"/>
            </p:cNvPicPr>
            <p:nvPr/>
          </p:nvPicPr>
          <p:blipFill rotWithShape="1">
            <a:blip r:embed="rId5">
              <a:extLst>
                <a:ext uri="{28A0092B-C50C-407E-A947-70E740481C1C}">
                  <a14:useLocalDpi xmlns:a14="http://schemas.microsoft.com/office/drawing/2010/main" val="0"/>
                </a:ext>
              </a:extLst>
            </a:blip>
            <a:srcRect b="18434"/>
            <a:stretch/>
          </p:blipFill>
          <p:spPr bwMode="auto">
            <a:xfrm>
              <a:off x="711233" y="4987703"/>
              <a:ext cx="2345060" cy="119212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C:\Users\IPC\Desktop\joivenes y viejos cuba\agenda 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1912" y="3674634"/>
              <a:ext cx="1891482" cy="1986488"/>
            </a:xfrm>
            <a:prstGeom prst="rect">
              <a:avLst/>
            </a:prstGeom>
            <a:noFill/>
            <a:extLst>
              <a:ext uri="{909E8E84-426E-40DD-AFC4-6F175D3DCCD1}">
                <a14:hiddenFill xmlns:a14="http://schemas.microsoft.com/office/drawing/2010/main">
                  <a:solidFill>
                    <a:srgbClr val="FFFFFF"/>
                  </a:solidFill>
                </a14:hiddenFill>
              </a:ext>
            </a:extLst>
          </p:spPr>
        </p:pic>
        <p:cxnSp>
          <p:nvCxnSpPr>
            <p:cNvPr id="50" name="Conexão recta 49"/>
            <p:cNvCxnSpPr/>
            <p:nvPr/>
          </p:nvCxnSpPr>
          <p:spPr>
            <a:xfrm flipV="1">
              <a:off x="3056293" y="3093685"/>
              <a:ext cx="729365" cy="45091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Conexão recta 51"/>
            <p:cNvCxnSpPr/>
            <p:nvPr/>
          </p:nvCxnSpPr>
          <p:spPr>
            <a:xfrm>
              <a:off x="5950134" y="3104059"/>
              <a:ext cx="1097802" cy="66469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Conexão recta 53"/>
            <p:cNvCxnSpPr/>
            <p:nvPr/>
          </p:nvCxnSpPr>
          <p:spPr>
            <a:xfrm flipV="1">
              <a:off x="2943481" y="3145851"/>
              <a:ext cx="1378146" cy="184185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Título 1"/>
            <p:cNvSpPr txBox="1">
              <a:spLocks/>
            </p:cNvSpPr>
            <p:nvPr/>
          </p:nvSpPr>
          <p:spPr>
            <a:xfrm>
              <a:off x="3807865" y="255320"/>
              <a:ext cx="2232248" cy="1134536"/>
            </a:xfrm>
            <a:prstGeom prst="rect">
              <a:avLst/>
            </a:prstGeom>
            <a:ln w="57150">
              <a:solidFill>
                <a:schemeClr val="bg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PT" sz="2800" b="1" dirty="0" err="1">
                  <a:solidFill>
                    <a:schemeClr val="bg1"/>
                  </a:solidFill>
                </a:rPr>
                <a:t>Principales</a:t>
              </a:r>
              <a:r>
                <a:rPr lang="pt-PT" sz="2800" b="1" dirty="0">
                  <a:solidFill>
                    <a:schemeClr val="bg1"/>
                  </a:solidFill>
                </a:rPr>
                <a:t> </a:t>
              </a:r>
              <a:br>
                <a:rPr lang="pt-PT" sz="2800" b="1" dirty="0">
                  <a:solidFill>
                    <a:schemeClr val="bg1"/>
                  </a:solidFill>
                </a:rPr>
              </a:br>
              <a:r>
                <a:rPr lang="pt-PT" sz="2800" b="1" dirty="0" err="1">
                  <a:solidFill>
                    <a:schemeClr val="bg1"/>
                  </a:solidFill>
                </a:rPr>
                <a:t>síntomas</a:t>
              </a:r>
              <a:endParaRPr lang="pt-PT" sz="2800" dirty="0"/>
            </a:p>
          </p:txBody>
        </p:sp>
        <p:pic>
          <p:nvPicPr>
            <p:cNvPr id="56" name="Picture 2" descr="C:\Users\IPC\Desktop\envejecimiento\fotonoticia_20210426080435_42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439" y="807052"/>
              <a:ext cx="1870221" cy="149172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7" descr="C:\Users\IPC\Desktop\joivenes y viejos cuba\desorientado.jpg"/>
            <p:cNvPicPr>
              <a:picLocks noChangeAspect="1" noChangeArrowheads="1"/>
            </p:cNvPicPr>
            <p:nvPr/>
          </p:nvPicPr>
          <p:blipFill rotWithShape="1">
            <a:blip r:embed="rId8">
              <a:extLst>
                <a:ext uri="{28A0092B-C50C-407E-A947-70E740481C1C}">
                  <a14:useLocalDpi xmlns:a14="http://schemas.microsoft.com/office/drawing/2010/main" val="0"/>
                </a:ext>
              </a:extLst>
            </a:blip>
            <a:srcRect b="13777"/>
            <a:stretch/>
          </p:blipFill>
          <p:spPr bwMode="auto">
            <a:xfrm>
              <a:off x="6759812" y="934443"/>
              <a:ext cx="2057342" cy="13528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cxnSp>
          <p:nvCxnSpPr>
            <p:cNvPr id="58" name="Conexão recta 57"/>
            <p:cNvCxnSpPr/>
            <p:nvPr/>
          </p:nvCxnSpPr>
          <p:spPr>
            <a:xfrm>
              <a:off x="4966584" y="3119200"/>
              <a:ext cx="15326" cy="95254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2" descr="C:\Users\IPC\Desktop\envejecimiento\alzaa.jpg"/>
            <p:cNvPicPr>
              <a:picLocks noChangeAspect="1" noChangeArrowheads="1"/>
            </p:cNvPicPr>
            <p:nvPr/>
          </p:nvPicPr>
          <p:blipFill rotWithShape="1">
            <a:blip r:embed="rId9">
              <a:extLst>
                <a:ext uri="{28A0092B-C50C-407E-A947-70E740481C1C}">
                  <a14:useLocalDpi xmlns:a14="http://schemas.microsoft.com/office/drawing/2010/main" val="0"/>
                </a:ext>
              </a:extLst>
            </a:blip>
            <a:srcRect l="8119" r="8119"/>
            <a:stretch/>
          </p:blipFill>
          <p:spPr bwMode="auto">
            <a:xfrm>
              <a:off x="3835528" y="1573573"/>
              <a:ext cx="2232248" cy="1530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cxnSp>
          <p:nvCxnSpPr>
            <p:cNvPr id="60" name="Conexão recta 59"/>
            <p:cNvCxnSpPr/>
            <p:nvPr/>
          </p:nvCxnSpPr>
          <p:spPr>
            <a:xfrm>
              <a:off x="2631324" y="1548211"/>
              <a:ext cx="1204204" cy="66469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Conexão recta 60"/>
            <p:cNvCxnSpPr/>
            <p:nvPr/>
          </p:nvCxnSpPr>
          <p:spPr>
            <a:xfrm flipV="1">
              <a:off x="6044540" y="1655102"/>
              <a:ext cx="729365" cy="45091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24484619"/>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PT" dirty="0"/>
          </a:p>
        </p:txBody>
      </p:sp>
      <p:sp>
        <p:nvSpPr>
          <p:cNvPr id="3" name="Marcador de Posição de Conteúdo 2"/>
          <p:cNvSpPr>
            <a:spLocks noGrp="1"/>
          </p:cNvSpPr>
          <p:nvPr>
            <p:ph idx="1"/>
          </p:nvPr>
        </p:nvSpPr>
        <p:spPr/>
        <p:txBody>
          <a:bodyPr/>
          <a:lstStyle/>
          <a:p>
            <a:endParaRPr lang="pt-PT" dirty="0"/>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290" r="13493" b="4165"/>
          <a:stretch/>
        </p:blipFill>
        <p:spPr bwMode="auto">
          <a:xfrm>
            <a:off x="380286" y="4584"/>
            <a:ext cx="8567363" cy="6304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9717091"/>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PT" dirty="0"/>
          </a:p>
        </p:txBody>
      </p:sp>
      <p:pic>
        <p:nvPicPr>
          <p:cNvPr id="43010" name="Picture 2" descr="C:\Users\IPC\Desktop\envejecimiento\aumento-almzheime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260647"/>
            <a:ext cx="6408712" cy="29794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 name="Picture 2" descr="C:\Users\IPC\Desktop\envejecimiento\WERT.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804503" y="3429000"/>
            <a:ext cx="6359785" cy="29575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733537201"/>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dirty="0" err="1">
                <a:solidFill>
                  <a:schemeClr val="bg1"/>
                </a:solidFill>
              </a:rPr>
              <a:t>Es</a:t>
            </a:r>
            <a:r>
              <a:rPr lang="pt-PT" dirty="0">
                <a:solidFill>
                  <a:schemeClr val="bg1"/>
                </a:solidFill>
              </a:rPr>
              <a:t> una  </a:t>
            </a:r>
            <a:r>
              <a:rPr lang="pt-PT" dirty="0" err="1">
                <a:solidFill>
                  <a:schemeClr val="bg1"/>
                </a:solidFill>
              </a:rPr>
              <a:t>carrera</a:t>
            </a:r>
            <a:r>
              <a:rPr lang="pt-PT" dirty="0">
                <a:solidFill>
                  <a:schemeClr val="bg1"/>
                </a:solidFill>
              </a:rPr>
              <a:t> contra el </a:t>
            </a:r>
            <a:r>
              <a:rPr lang="pt-PT" dirty="0" err="1">
                <a:solidFill>
                  <a:schemeClr val="bg1"/>
                </a:solidFill>
              </a:rPr>
              <a:t>tiempo</a:t>
            </a:r>
            <a:endParaRPr lang="pt-PT" dirty="0">
              <a:solidFill>
                <a:schemeClr val="bg1"/>
              </a:solidFill>
            </a:endParaRPr>
          </a:p>
        </p:txBody>
      </p:sp>
      <p:sp>
        <p:nvSpPr>
          <p:cNvPr id="3" name="Marcador de Posição de Conteúdo 2"/>
          <p:cNvSpPr>
            <a:spLocks noGrp="1"/>
          </p:cNvSpPr>
          <p:nvPr>
            <p:ph idx="1"/>
          </p:nvPr>
        </p:nvSpPr>
        <p:spPr/>
        <p:txBody>
          <a:bodyPr/>
          <a:lstStyle/>
          <a:p>
            <a:endParaRPr lang="pt-PT" dirty="0"/>
          </a:p>
        </p:txBody>
      </p:sp>
      <p:pic>
        <p:nvPicPr>
          <p:cNvPr id="3074" name="Picture 2" descr="C:\Users\IPC\Desktop\envejecimiento\hjhj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584112"/>
            <a:ext cx="7560840" cy="4536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7498320"/>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9367" y="116632"/>
            <a:ext cx="8820472" cy="1143000"/>
          </a:xfrm>
        </p:spPr>
        <p:txBody>
          <a:bodyPr>
            <a:noAutofit/>
          </a:bodyPr>
          <a:lstStyle/>
          <a:p>
            <a:r>
              <a:rPr lang="pt-PT" sz="3600" dirty="0">
                <a:solidFill>
                  <a:schemeClr val="bg1"/>
                </a:solidFill>
              </a:rPr>
              <a:t>Diagnóstico y tratamiento </a:t>
            </a:r>
          </a:p>
        </p:txBody>
      </p:sp>
      <p:pic>
        <p:nvPicPr>
          <p:cNvPr id="6146" name="Picture 2" descr="C:\Users\IPC\Desktop\envejecimiento\sdsfgkj.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580" y="980728"/>
            <a:ext cx="7560840" cy="5077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0196948"/>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562074"/>
          </a:xfrm>
        </p:spPr>
        <p:txBody>
          <a:bodyPr>
            <a:normAutofit fontScale="90000"/>
          </a:bodyPr>
          <a:lstStyle/>
          <a:p>
            <a:r>
              <a:rPr lang="pt-PT" dirty="0">
                <a:solidFill>
                  <a:schemeClr val="bg1"/>
                </a:solidFill>
              </a:rPr>
              <a:t>Acciones </a:t>
            </a:r>
            <a:r>
              <a:rPr lang="pt-PT" dirty="0" err="1">
                <a:solidFill>
                  <a:schemeClr val="bg1"/>
                </a:solidFill>
              </a:rPr>
              <a:t>terapéuticas</a:t>
            </a:r>
            <a:endParaRPr lang="pt-PT" dirty="0">
              <a:solidFill>
                <a:schemeClr val="bg1"/>
              </a:solidFill>
            </a:endParaRPr>
          </a:p>
        </p:txBody>
      </p:sp>
      <p:sp>
        <p:nvSpPr>
          <p:cNvPr id="3" name="Marcador de Posição de Conteúdo 2"/>
          <p:cNvSpPr>
            <a:spLocks noGrp="1"/>
          </p:cNvSpPr>
          <p:nvPr>
            <p:ph idx="1"/>
          </p:nvPr>
        </p:nvSpPr>
        <p:spPr>
          <a:xfrm>
            <a:off x="360227" y="4365104"/>
            <a:ext cx="8229600" cy="1833067"/>
          </a:xfrm>
        </p:spPr>
        <p:txBody>
          <a:bodyPr>
            <a:normAutofit/>
          </a:bodyPr>
          <a:lstStyle/>
          <a:p>
            <a:pPr marL="0" indent="0">
              <a:buNone/>
            </a:pPr>
            <a:endParaRPr lang="pt-PT" b="1" dirty="0">
              <a:solidFill>
                <a:schemeClr val="bg1"/>
              </a:solidFill>
            </a:endParaRPr>
          </a:p>
        </p:txBody>
      </p:sp>
      <p:pic>
        <p:nvPicPr>
          <p:cNvPr id="4" name="Picture 2" descr="C:\Users\IPC\Desktop\envejecimiento\lkjhgfd.jpg"/>
          <p:cNvPicPr>
            <a:picLocks noChangeAspect="1" noChangeArrowheads="1"/>
          </p:cNvPicPr>
          <p:nvPr/>
        </p:nvPicPr>
        <p:blipFill rotWithShape="1">
          <a:blip r:embed="rId3">
            <a:extLst>
              <a:ext uri="{28A0092B-C50C-407E-A947-70E740481C1C}">
                <a14:useLocalDpi xmlns:a14="http://schemas.microsoft.com/office/drawing/2010/main" val="0"/>
              </a:ext>
            </a:extLst>
          </a:blip>
          <a:srcRect l="8258" t="-1957" r="5297" b="1957"/>
          <a:stretch/>
        </p:blipFill>
        <p:spPr bwMode="auto">
          <a:xfrm>
            <a:off x="612399" y="901844"/>
            <a:ext cx="8100392" cy="5296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3320936"/>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C61435-FA3C-4922-AD70-65DB7DF5EFD3}"/>
              </a:ext>
            </a:extLst>
          </p:cNvPr>
          <p:cNvSpPr>
            <a:spLocks noGrp="1"/>
          </p:cNvSpPr>
          <p:nvPr>
            <p:ph type="title"/>
          </p:nvPr>
        </p:nvSpPr>
        <p:spPr>
          <a:xfrm>
            <a:off x="457200" y="116632"/>
            <a:ext cx="8229600" cy="1143000"/>
          </a:xfrm>
        </p:spPr>
        <p:txBody>
          <a:bodyPr/>
          <a:lstStyle/>
          <a:p>
            <a:r>
              <a:rPr lang="pt-PT" b="1" dirty="0">
                <a:solidFill>
                  <a:schemeClr val="bg1"/>
                </a:solidFill>
              </a:rPr>
              <a:t>El papel de la familia </a:t>
            </a:r>
            <a:endParaRPr lang="en-US" dirty="0"/>
          </a:p>
        </p:txBody>
      </p:sp>
      <p:pic>
        <p:nvPicPr>
          <p:cNvPr id="4" name="Picture 2" descr="C:\Users\IPC\Desktop\envejecimiento\tjkuy.jpg">
            <a:extLst>
              <a:ext uri="{FF2B5EF4-FFF2-40B4-BE49-F238E27FC236}">
                <a16:creationId xmlns:a16="http://schemas.microsoft.com/office/drawing/2014/main" id="{9FE6724D-F806-480F-9261-63DCAC733E6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26530" y="1052736"/>
            <a:ext cx="7992888" cy="5318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036160"/>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9552" y="-71058"/>
            <a:ext cx="8229600" cy="835762"/>
          </a:xfrm>
        </p:spPr>
        <p:txBody>
          <a:bodyPr>
            <a:normAutofit/>
          </a:bodyPr>
          <a:lstStyle/>
          <a:p>
            <a:r>
              <a:rPr lang="pt-PT" sz="3200" b="1" dirty="0">
                <a:solidFill>
                  <a:schemeClr val="bg1"/>
                </a:solidFill>
              </a:rPr>
              <a:t>Técnicas de </a:t>
            </a:r>
            <a:r>
              <a:rPr lang="pt-PT" sz="3200" b="1" dirty="0" err="1">
                <a:solidFill>
                  <a:schemeClr val="bg1"/>
                </a:solidFill>
              </a:rPr>
              <a:t>intervención</a:t>
            </a:r>
            <a:r>
              <a:rPr lang="pt-PT" sz="3200" b="1" dirty="0">
                <a:solidFill>
                  <a:schemeClr val="bg1"/>
                </a:solidFill>
              </a:rPr>
              <a:t> cognitiva</a:t>
            </a:r>
          </a:p>
        </p:txBody>
      </p:sp>
      <p:cxnSp>
        <p:nvCxnSpPr>
          <p:cNvPr id="23" name="Conexão recta 22"/>
          <p:cNvCxnSpPr>
            <a:stCxn id="4099" idx="3"/>
            <a:endCxn id="4101" idx="1"/>
          </p:cNvCxnSpPr>
          <p:nvPr/>
        </p:nvCxnSpPr>
        <p:spPr>
          <a:xfrm>
            <a:off x="5682133" y="3097985"/>
            <a:ext cx="829526" cy="30748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126" name="Grupo 4125"/>
          <p:cNvGrpSpPr/>
          <p:nvPr/>
        </p:nvGrpSpPr>
        <p:grpSpPr>
          <a:xfrm>
            <a:off x="361880" y="729123"/>
            <a:ext cx="8522374" cy="5582676"/>
            <a:chOff x="310470" y="729123"/>
            <a:chExt cx="8522374" cy="5582676"/>
          </a:xfrm>
        </p:grpSpPr>
        <p:pic>
          <p:nvPicPr>
            <p:cNvPr id="4098" name="Picture 2" descr="C:\Users\IPC\Desktop\joivenes y viejos cuba\stickers 1.jpg"/>
            <p:cNvPicPr>
              <a:picLocks noChangeAspect="1" noChangeArrowheads="1"/>
            </p:cNvPicPr>
            <p:nvPr/>
          </p:nvPicPr>
          <p:blipFill rotWithShape="1">
            <a:blip r:embed="rId3">
              <a:extLst>
                <a:ext uri="{28A0092B-C50C-407E-A947-70E740481C1C}">
                  <a14:useLocalDpi xmlns:a14="http://schemas.microsoft.com/office/drawing/2010/main" val="0"/>
                </a:ext>
              </a:extLst>
            </a:blip>
            <a:srcRect b="6221"/>
            <a:stretch/>
          </p:blipFill>
          <p:spPr bwMode="auto">
            <a:xfrm>
              <a:off x="874689" y="729123"/>
              <a:ext cx="1333126" cy="1603788"/>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IPC\Desktop\joivenes y viejos cuba\activacion cerebral. 1jpg.jpg"/>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6094" r="16731"/>
            <a:stretch/>
          </p:blipFill>
          <p:spPr bwMode="auto">
            <a:xfrm>
              <a:off x="3401849" y="2214608"/>
              <a:ext cx="2228874" cy="17667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100" name="Picture 4" descr="C:\Users\IPC\Desktop\joivenes y viejos cuba\hgfhjj.jpg"/>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371543" y="4797152"/>
              <a:ext cx="2461301" cy="15146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101" name="Picture 5" descr="C:\Users\IPC\Desktop\joivenes y viejos cuba\musicoterapia 2.jpg"/>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460249" y="2765975"/>
              <a:ext cx="2283890" cy="12789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102" name="Picture 6" descr="C:\Users\IPC\Desktop\joivenes y viejos cuba\reminiscencia 1.jpg"/>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371543" y="766386"/>
              <a:ext cx="2393388" cy="13699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103" name="Picture 7" descr="C:\Users\IPC\Desktop\joivenes y viejos cuba\saddf.jpg"/>
            <p:cNvPicPr>
              <a:picLocks noChangeAspect="1" noChangeArrowheads="1"/>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17622" y="3068960"/>
              <a:ext cx="2199374" cy="12589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CaixaDeTexto 4"/>
            <p:cNvSpPr txBox="1"/>
            <p:nvPr/>
          </p:nvSpPr>
          <p:spPr>
            <a:xfrm>
              <a:off x="521075" y="2276872"/>
              <a:ext cx="1992469" cy="707886"/>
            </a:xfrm>
            <a:prstGeom prst="rect">
              <a:avLst/>
            </a:prstGeom>
            <a:noFill/>
          </p:spPr>
          <p:txBody>
            <a:bodyPr wrap="none" rtlCol="0">
              <a:spAutoFit/>
            </a:bodyPr>
            <a:lstStyle/>
            <a:p>
              <a:pPr algn="ctr"/>
              <a:r>
                <a:rPr lang="pt-PT" sz="2000" b="1" dirty="0" err="1">
                  <a:solidFill>
                    <a:schemeClr val="bg1"/>
                  </a:solidFill>
                </a:rPr>
                <a:t>Ayudas</a:t>
              </a:r>
              <a:r>
                <a:rPr lang="pt-PT" sz="2000" b="1" dirty="0">
                  <a:solidFill>
                    <a:schemeClr val="bg1"/>
                  </a:solidFill>
                </a:rPr>
                <a:t> externas </a:t>
              </a:r>
            </a:p>
            <a:p>
              <a:pPr algn="ctr"/>
              <a:r>
                <a:rPr lang="pt-PT" sz="2000" b="1" dirty="0">
                  <a:solidFill>
                    <a:schemeClr val="bg1"/>
                  </a:solidFill>
                </a:rPr>
                <a:t>a la memoria</a:t>
              </a:r>
            </a:p>
          </p:txBody>
        </p:sp>
        <p:sp>
          <p:nvSpPr>
            <p:cNvPr id="13" name="CaixaDeTexto 12"/>
            <p:cNvSpPr txBox="1"/>
            <p:nvPr/>
          </p:nvSpPr>
          <p:spPr>
            <a:xfrm>
              <a:off x="6700632" y="2132856"/>
              <a:ext cx="1803122" cy="400110"/>
            </a:xfrm>
            <a:prstGeom prst="rect">
              <a:avLst/>
            </a:prstGeom>
            <a:noFill/>
          </p:spPr>
          <p:txBody>
            <a:bodyPr wrap="none" rtlCol="0">
              <a:spAutoFit/>
            </a:bodyPr>
            <a:lstStyle/>
            <a:p>
              <a:pPr algn="ctr"/>
              <a:r>
                <a:rPr lang="pt-PT" sz="2000" b="1" dirty="0" err="1">
                  <a:solidFill>
                    <a:schemeClr val="bg1"/>
                  </a:solidFill>
                </a:rPr>
                <a:t>Reminiscencias</a:t>
              </a:r>
              <a:endParaRPr lang="pt-PT" sz="2000" b="1" dirty="0">
                <a:solidFill>
                  <a:schemeClr val="bg1"/>
                </a:solidFill>
              </a:endParaRPr>
            </a:p>
          </p:txBody>
        </p:sp>
        <p:sp>
          <p:nvSpPr>
            <p:cNvPr id="14" name="CaixaDeTexto 13"/>
            <p:cNvSpPr txBox="1"/>
            <p:nvPr/>
          </p:nvSpPr>
          <p:spPr>
            <a:xfrm>
              <a:off x="3572833" y="4005064"/>
              <a:ext cx="1886905" cy="707886"/>
            </a:xfrm>
            <a:prstGeom prst="rect">
              <a:avLst/>
            </a:prstGeom>
            <a:noFill/>
            <a:ln w="57150">
              <a:solidFill>
                <a:schemeClr val="bg1"/>
              </a:solidFill>
            </a:ln>
          </p:spPr>
          <p:txBody>
            <a:bodyPr wrap="square" rtlCol="0">
              <a:spAutoFit/>
            </a:bodyPr>
            <a:lstStyle/>
            <a:p>
              <a:pPr algn="ctr"/>
              <a:r>
                <a:rPr lang="pt-PT" sz="2000" b="1" dirty="0">
                  <a:solidFill>
                    <a:srgbClr val="FFFF00"/>
                  </a:solidFill>
                </a:rPr>
                <a:t>ACTIVACION </a:t>
              </a:r>
            </a:p>
            <a:p>
              <a:pPr algn="ctr"/>
              <a:r>
                <a:rPr lang="pt-PT" sz="2000" b="1" dirty="0">
                  <a:solidFill>
                    <a:srgbClr val="FFFF00"/>
                  </a:solidFill>
                </a:rPr>
                <a:t>CEREBRAL</a:t>
              </a:r>
            </a:p>
          </p:txBody>
        </p:sp>
        <p:sp>
          <p:nvSpPr>
            <p:cNvPr id="15" name="CaixaDeTexto 14"/>
            <p:cNvSpPr txBox="1"/>
            <p:nvPr/>
          </p:nvSpPr>
          <p:spPr>
            <a:xfrm>
              <a:off x="310470" y="4293096"/>
              <a:ext cx="2307043" cy="400110"/>
            </a:xfrm>
            <a:prstGeom prst="rect">
              <a:avLst/>
            </a:prstGeom>
            <a:noFill/>
          </p:spPr>
          <p:txBody>
            <a:bodyPr wrap="none" rtlCol="0">
              <a:spAutoFit/>
            </a:bodyPr>
            <a:lstStyle/>
            <a:p>
              <a:pPr algn="ctr"/>
              <a:r>
                <a:rPr lang="pt-PT" sz="2000" b="1" dirty="0">
                  <a:solidFill>
                    <a:schemeClr val="bg1"/>
                  </a:solidFill>
                </a:rPr>
                <a:t>Actividades </a:t>
              </a:r>
              <a:r>
                <a:rPr lang="pt-PT" sz="2000" b="1" dirty="0" err="1">
                  <a:solidFill>
                    <a:schemeClr val="bg1"/>
                  </a:solidFill>
                </a:rPr>
                <a:t>sociales</a:t>
              </a:r>
              <a:endParaRPr lang="pt-PT" sz="2000" b="1" dirty="0">
                <a:solidFill>
                  <a:schemeClr val="bg1"/>
                </a:solidFill>
              </a:endParaRPr>
            </a:p>
          </p:txBody>
        </p:sp>
        <p:sp>
          <p:nvSpPr>
            <p:cNvPr id="16" name="CaixaDeTexto 15"/>
            <p:cNvSpPr txBox="1"/>
            <p:nvPr/>
          </p:nvSpPr>
          <p:spPr>
            <a:xfrm>
              <a:off x="6793478" y="4149080"/>
              <a:ext cx="1710276" cy="400110"/>
            </a:xfrm>
            <a:prstGeom prst="rect">
              <a:avLst/>
            </a:prstGeom>
            <a:noFill/>
          </p:spPr>
          <p:txBody>
            <a:bodyPr wrap="none" rtlCol="0">
              <a:spAutoFit/>
            </a:bodyPr>
            <a:lstStyle/>
            <a:p>
              <a:pPr algn="ctr"/>
              <a:r>
                <a:rPr lang="pt-PT" sz="2000" b="1" dirty="0">
                  <a:solidFill>
                    <a:schemeClr val="bg1"/>
                  </a:solidFill>
                </a:rPr>
                <a:t>Musicoterapia</a:t>
              </a:r>
            </a:p>
          </p:txBody>
        </p:sp>
        <p:sp>
          <p:nvSpPr>
            <p:cNvPr id="17" name="CaixaDeTexto 16"/>
            <p:cNvSpPr txBox="1"/>
            <p:nvPr/>
          </p:nvSpPr>
          <p:spPr>
            <a:xfrm>
              <a:off x="5044087" y="5501088"/>
              <a:ext cx="1173270" cy="707886"/>
            </a:xfrm>
            <a:prstGeom prst="rect">
              <a:avLst/>
            </a:prstGeom>
            <a:noFill/>
          </p:spPr>
          <p:txBody>
            <a:bodyPr wrap="none" rtlCol="0">
              <a:spAutoFit/>
            </a:bodyPr>
            <a:lstStyle/>
            <a:p>
              <a:pPr algn="ctr"/>
              <a:r>
                <a:rPr lang="pt-PT" sz="2000" b="1" dirty="0">
                  <a:solidFill>
                    <a:schemeClr val="bg1"/>
                  </a:solidFill>
                </a:rPr>
                <a:t>Ejercicios</a:t>
              </a:r>
            </a:p>
            <a:p>
              <a:pPr algn="ctr"/>
              <a:r>
                <a:rPr lang="pt-PT" sz="2000" b="1" dirty="0">
                  <a:solidFill>
                    <a:schemeClr val="bg1"/>
                  </a:solidFill>
                </a:rPr>
                <a:t> físicos</a:t>
              </a:r>
            </a:p>
          </p:txBody>
        </p:sp>
        <p:cxnSp>
          <p:nvCxnSpPr>
            <p:cNvPr id="7" name="Conexão recta 6"/>
            <p:cNvCxnSpPr>
              <a:stCxn id="4098" idx="3"/>
            </p:cNvCxnSpPr>
            <p:nvPr/>
          </p:nvCxnSpPr>
          <p:spPr>
            <a:xfrm>
              <a:off x="2207815" y="1531017"/>
              <a:ext cx="1194034" cy="71131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Conexão recta 19"/>
            <p:cNvCxnSpPr/>
            <p:nvPr/>
          </p:nvCxnSpPr>
          <p:spPr>
            <a:xfrm flipH="1" flipV="1">
              <a:off x="5621778" y="4005064"/>
              <a:ext cx="740819" cy="81036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Conexão recta 20"/>
            <p:cNvCxnSpPr/>
            <p:nvPr/>
          </p:nvCxnSpPr>
          <p:spPr>
            <a:xfrm flipV="1">
              <a:off x="5630723" y="1552324"/>
              <a:ext cx="731874" cy="66228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exão recta 21"/>
            <p:cNvCxnSpPr/>
            <p:nvPr/>
          </p:nvCxnSpPr>
          <p:spPr>
            <a:xfrm flipV="1">
              <a:off x="2580484" y="3027552"/>
              <a:ext cx="821365" cy="93022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4105" name="Picture 8" descr="C:\Users\IPC\Desktop\joivenes y viejos cuba\orientacion a la realidad 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6248" y="4869160"/>
              <a:ext cx="1977520" cy="13696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cxnSp>
          <p:nvCxnSpPr>
            <p:cNvPr id="49" name="Conexão recta 48"/>
            <p:cNvCxnSpPr/>
            <p:nvPr/>
          </p:nvCxnSpPr>
          <p:spPr>
            <a:xfrm flipV="1">
              <a:off x="2580484" y="3981362"/>
              <a:ext cx="859873" cy="88531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CaixaDeTexto 63"/>
            <p:cNvSpPr txBox="1"/>
            <p:nvPr/>
          </p:nvSpPr>
          <p:spPr>
            <a:xfrm>
              <a:off x="2608273" y="5530499"/>
              <a:ext cx="1492652" cy="707886"/>
            </a:xfrm>
            <a:prstGeom prst="rect">
              <a:avLst/>
            </a:prstGeom>
            <a:noFill/>
          </p:spPr>
          <p:txBody>
            <a:bodyPr wrap="none" rtlCol="0">
              <a:spAutoFit/>
            </a:bodyPr>
            <a:lstStyle/>
            <a:p>
              <a:pPr algn="ctr"/>
              <a:r>
                <a:rPr lang="pt-PT" sz="2000" b="1" dirty="0">
                  <a:solidFill>
                    <a:schemeClr val="bg1"/>
                  </a:solidFill>
                </a:rPr>
                <a:t>Orientación </a:t>
              </a:r>
            </a:p>
            <a:p>
              <a:pPr algn="ctr"/>
              <a:r>
                <a:rPr lang="pt-PT" sz="2000" b="1" dirty="0">
                  <a:solidFill>
                    <a:schemeClr val="bg1"/>
                  </a:solidFill>
                </a:rPr>
                <a:t>a la realidad</a:t>
              </a:r>
            </a:p>
          </p:txBody>
        </p:sp>
      </p:grpSp>
    </p:spTree>
    <p:extLst>
      <p:ext uri="{BB962C8B-B14F-4D97-AF65-F5344CB8AC3E}">
        <p14:creationId xmlns:p14="http://schemas.microsoft.com/office/powerpoint/2010/main" val="1550305571"/>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oz">
            <a:hlinkClick r:id="" action="ppaction://media"/>
            <a:extLst>
              <a:ext uri="{FF2B5EF4-FFF2-40B4-BE49-F238E27FC236}">
                <a16:creationId xmlns:a16="http://schemas.microsoft.com/office/drawing/2014/main" id="{0FADAC8A-336A-44EC-B315-A78898F3CA49}"/>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4368800" y="3659188"/>
            <a:ext cx="406400" cy="406400"/>
          </a:xfrm>
        </p:spPr>
      </p:pic>
      <p:grpSp>
        <p:nvGrpSpPr>
          <p:cNvPr id="7" name="Grupo 6"/>
          <p:cNvGrpSpPr/>
          <p:nvPr/>
        </p:nvGrpSpPr>
        <p:grpSpPr>
          <a:xfrm>
            <a:off x="853426" y="836712"/>
            <a:ext cx="7102949" cy="5537766"/>
            <a:chOff x="784893" y="-56786"/>
            <a:chExt cx="7556336" cy="6338812"/>
          </a:xfrm>
        </p:grpSpPr>
        <p:grpSp>
          <p:nvGrpSpPr>
            <p:cNvPr id="6" name="Grupo 5"/>
            <p:cNvGrpSpPr/>
            <p:nvPr/>
          </p:nvGrpSpPr>
          <p:grpSpPr>
            <a:xfrm>
              <a:off x="784893" y="-56786"/>
              <a:ext cx="7556336" cy="6338812"/>
              <a:chOff x="1115616" y="35417"/>
              <a:chExt cx="7124288" cy="5841856"/>
            </a:xfrm>
          </p:grpSpPr>
          <p:pic>
            <p:nvPicPr>
              <p:cNvPr id="55298" name="Picture 2" descr="C:\Users\IPC\Desktop\envejecimiento\1487767829940.jpg"/>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b="2636"/>
              <a:stretch/>
            </p:blipFill>
            <p:spPr bwMode="auto">
              <a:xfrm>
                <a:off x="1115616" y="35417"/>
                <a:ext cx="7124288" cy="5841856"/>
              </a:xfrm>
              <a:prstGeom prst="rect">
                <a:avLst/>
              </a:prstGeom>
              <a:noFill/>
              <a:extLst>
                <a:ext uri="{909E8E84-426E-40DD-AFC4-6F175D3DCCD1}">
                  <a14:hiddenFill xmlns:a14="http://schemas.microsoft.com/office/drawing/2010/main">
                    <a:solidFill>
                      <a:srgbClr val="FFFFFF"/>
                    </a:solidFill>
                  </a14:hiddenFill>
                </a:ext>
              </a:extLst>
            </p:spPr>
          </p:pic>
          <p:sp>
            <p:nvSpPr>
              <p:cNvPr id="5" name="Rectângulo 4"/>
              <p:cNvSpPr/>
              <p:nvPr/>
            </p:nvSpPr>
            <p:spPr>
              <a:xfrm>
                <a:off x="1187624" y="3140968"/>
                <a:ext cx="4464496" cy="2664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pic>
          <p:nvPicPr>
            <p:cNvPr id="8" name="Picture 2" descr="C:\Users\IPC\Desktop\envejecimiento\fgfh.jpg"/>
            <p:cNvPicPr>
              <a:picLocks noChangeAspect="1" noChangeArrowheads="1"/>
            </p:cNvPicPr>
            <p:nvPr/>
          </p:nvPicPr>
          <p:blipFill rotWithShape="1">
            <a:blip r:embed="rId7">
              <a:extLst>
                <a:ext uri="{28A0092B-C50C-407E-A947-70E740481C1C}">
                  <a14:useLocalDpi xmlns:a14="http://schemas.microsoft.com/office/drawing/2010/main" val="0"/>
                </a:ext>
              </a:extLst>
            </a:blip>
            <a:srcRect l="15014" r="10916"/>
            <a:stretch/>
          </p:blipFill>
          <p:spPr bwMode="auto">
            <a:xfrm>
              <a:off x="1167833" y="3328644"/>
              <a:ext cx="4052239" cy="2404612"/>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ítulo 1"/>
          <p:cNvSpPr>
            <a:spLocks noGrp="1"/>
          </p:cNvSpPr>
          <p:nvPr>
            <p:ph type="title"/>
          </p:nvPr>
        </p:nvSpPr>
        <p:spPr>
          <a:xfrm>
            <a:off x="457200" y="44624"/>
            <a:ext cx="8229600" cy="1143000"/>
          </a:xfrm>
        </p:spPr>
        <p:txBody>
          <a:bodyPr>
            <a:normAutofit/>
          </a:bodyPr>
          <a:lstStyle/>
          <a:p>
            <a:r>
              <a:rPr lang="pt-PT" sz="3600" dirty="0">
                <a:solidFill>
                  <a:schemeClr val="bg1"/>
                </a:solidFill>
              </a:rPr>
              <a:t>El </a:t>
            </a:r>
            <a:r>
              <a:rPr lang="pt-PT" sz="3600" dirty="0" err="1">
                <a:solidFill>
                  <a:schemeClr val="bg1"/>
                </a:solidFill>
              </a:rPr>
              <a:t>envejecimiento</a:t>
            </a:r>
            <a:r>
              <a:rPr lang="pt-PT" sz="3600" dirty="0">
                <a:solidFill>
                  <a:schemeClr val="bg1"/>
                </a:solidFill>
              </a:rPr>
              <a:t>  de la </a:t>
            </a:r>
            <a:r>
              <a:rPr lang="pt-PT" sz="3600" dirty="0" err="1">
                <a:solidFill>
                  <a:schemeClr val="bg1"/>
                </a:solidFill>
              </a:rPr>
              <a:t>poblaci</a:t>
            </a:r>
            <a:r>
              <a:rPr lang="pt-PT" sz="3600" b="1" dirty="0" err="1">
                <a:solidFill>
                  <a:schemeClr val="bg1"/>
                </a:solidFill>
              </a:rPr>
              <a:t>ó</a:t>
            </a:r>
            <a:r>
              <a:rPr lang="pt-PT" sz="3600" dirty="0" err="1">
                <a:solidFill>
                  <a:schemeClr val="bg1"/>
                </a:solidFill>
              </a:rPr>
              <a:t>n</a:t>
            </a:r>
            <a:endParaRPr lang="pt-PT" sz="3600" dirty="0">
              <a:solidFill>
                <a:schemeClr val="bg1"/>
              </a:solidFill>
            </a:endParaRPr>
          </a:p>
        </p:txBody>
      </p:sp>
    </p:spTree>
    <p:extLst>
      <p:ext uri="{BB962C8B-B14F-4D97-AF65-F5344CB8AC3E}">
        <p14:creationId xmlns:p14="http://schemas.microsoft.com/office/powerpoint/2010/main" val="1417712690"/>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41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9461" y="2457376"/>
            <a:ext cx="3638520" cy="652934"/>
          </a:xfrm>
        </p:spPr>
        <p:txBody>
          <a:bodyPr>
            <a:normAutofit/>
          </a:bodyPr>
          <a:lstStyle/>
          <a:p>
            <a:r>
              <a:rPr lang="pt-PT" sz="2800" b="1" dirty="0" err="1">
                <a:solidFill>
                  <a:schemeClr val="bg1"/>
                </a:solidFill>
              </a:rPr>
              <a:t>Las</a:t>
            </a:r>
            <a:r>
              <a:rPr lang="pt-PT" sz="2800" b="1" dirty="0">
                <a:solidFill>
                  <a:schemeClr val="bg1"/>
                </a:solidFill>
              </a:rPr>
              <a:t> actividades </a:t>
            </a:r>
            <a:r>
              <a:rPr lang="pt-PT" sz="2800" b="1" dirty="0" err="1">
                <a:solidFill>
                  <a:schemeClr val="bg1"/>
                </a:solidFill>
              </a:rPr>
              <a:t>sociales</a:t>
            </a:r>
            <a:endParaRPr lang="pt-PT" sz="2800" b="1" dirty="0"/>
          </a:p>
        </p:txBody>
      </p:sp>
      <p:pic>
        <p:nvPicPr>
          <p:cNvPr id="58370" name="Picture 2" descr="C:\Users\IPC\Desktop\envejecimiento\ancianos-cuba-longevidad-f-granmacu-archiv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072" y="450503"/>
            <a:ext cx="3100867" cy="19783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IPC\Desktop\envejecimiento\eeub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258" y="3429000"/>
            <a:ext cx="4009461" cy="2294477"/>
          </a:xfrm>
          <a:prstGeom prst="rect">
            <a:avLst/>
          </a:prstGeom>
          <a:noFill/>
          <a:extLst>
            <a:ext uri="{909E8E84-426E-40DD-AFC4-6F175D3DCCD1}">
              <a14:hiddenFill xmlns:a14="http://schemas.microsoft.com/office/drawing/2010/main">
                <a:solidFill>
                  <a:srgbClr val="FFFFFF"/>
                </a:solidFill>
              </a14:hiddenFill>
            </a:ext>
          </a:extLst>
        </p:spPr>
      </p:pic>
      <p:sp>
        <p:nvSpPr>
          <p:cNvPr id="4" name="Rectângulo 3"/>
          <p:cNvSpPr/>
          <p:nvPr/>
        </p:nvSpPr>
        <p:spPr>
          <a:xfrm>
            <a:off x="971600" y="5773906"/>
            <a:ext cx="2711448" cy="523220"/>
          </a:xfrm>
          <a:prstGeom prst="rect">
            <a:avLst/>
          </a:prstGeom>
        </p:spPr>
        <p:txBody>
          <a:bodyPr wrap="none">
            <a:spAutoFit/>
          </a:bodyPr>
          <a:lstStyle/>
          <a:p>
            <a:r>
              <a:rPr lang="pt-PT" sz="2800" b="1" dirty="0">
                <a:solidFill>
                  <a:schemeClr val="bg1"/>
                </a:solidFill>
              </a:rPr>
              <a:t>La musicoterapia</a:t>
            </a:r>
            <a:endParaRPr lang="pt-PT" sz="2800" b="1" dirty="0"/>
          </a:p>
        </p:txBody>
      </p:sp>
      <p:pic>
        <p:nvPicPr>
          <p:cNvPr id="7" name="Picture 2" descr="C:\Users\IPC\Desktop\envejecimiento\anciano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7" y="472808"/>
            <a:ext cx="3039819" cy="1984568"/>
          </a:xfrm>
          <a:prstGeom prst="rect">
            <a:avLst/>
          </a:prstGeom>
          <a:noFill/>
          <a:extLst>
            <a:ext uri="{909E8E84-426E-40DD-AFC4-6F175D3DCCD1}">
              <a14:hiddenFill xmlns:a14="http://schemas.microsoft.com/office/drawing/2010/main">
                <a:solidFill>
                  <a:srgbClr val="FFFFFF"/>
                </a:solidFill>
              </a14:hiddenFill>
            </a:ext>
          </a:extLst>
        </p:spPr>
      </p:pic>
      <p:sp>
        <p:nvSpPr>
          <p:cNvPr id="6" name="Rectângulo 5"/>
          <p:cNvSpPr/>
          <p:nvPr/>
        </p:nvSpPr>
        <p:spPr>
          <a:xfrm>
            <a:off x="4860032" y="2564904"/>
            <a:ext cx="3141822" cy="523220"/>
          </a:xfrm>
          <a:prstGeom prst="rect">
            <a:avLst/>
          </a:prstGeom>
        </p:spPr>
        <p:txBody>
          <a:bodyPr wrap="none">
            <a:spAutoFit/>
          </a:bodyPr>
          <a:lstStyle/>
          <a:p>
            <a:r>
              <a:rPr lang="pt-PT" sz="2800" b="1" dirty="0">
                <a:solidFill>
                  <a:schemeClr val="bg1"/>
                </a:solidFill>
              </a:rPr>
              <a:t>Los ejercicios físicos</a:t>
            </a:r>
            <a:endParaRPr lang="pt-PT" sz="2800" b="1" dirty="0"/>
          </a:p>
        </p:txBody>
      </p:sp>
      <p:pic>
        <p:nvPicPr>
          <p:cNvPr id="9" name="Picture 2" descr="C:\Users\IPC\Desktop\envejecimiento\unname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3813" y="3406671"/>
            <a:ext cx="4043172" cy="2297975"/>
          </a:xfrm>
          <a:prstGeom prst="rect">
            <a:avLst/>
          </a:prstGeom>
          <a:noFill/>
          <a:extLst>
            <a:ext uri="{909E8E84-426E-40DD-AFC4-6F175D3DCCD1}">
              <a14:hiddenFill xmlns:a14="http://schemas.microsoft.com/office/drawing/2010/main">
                <a:solidFill>
                  <a:srgbClr val="FFFFFF"/>
                </a:solidFill>
              </a14:hiddenFill>
            </a:ext>
          </a:extLst>
        </p:spPr>
      </p:pic>
      <p:sp>
        <p:nvSpPr>
          <p:cNvPr id="8" name="Rectângulo 7"/>
          <p:cNvSpPr/>
          <p:nvPr/>
        </p:nvSpPr>
        <p:spPr>
          <a:xfrm>
            <a:off x="5148064" y="5792902"/>
            <a:ext cx="2931380" cy="523220"/>
          </a:xfrm>
          <a:prstGeom prst="rect">
            <a:avLst/>
          </a:prstGeom>
        </p:spPr>
        <p:txBody>
          <a:bodyPr wrap="none">
            <a:spAutoFit/>
          </a:bodyPr>
          <a:lstStyle/>
          <a:p>
            <a:r>
              <a:rPr lang="pt-PT" sz="2800" b="1" dirty="0" err="1">
                <a:solidFill>
                  <a:schemeClr val="bg1"/>
                </a:solidFill>
              </a:rPr>
              <a:t>Las</a:t>
            </a:r>
            <a:r>
              <a:rPr lang="pt-PT" sz="2800" b="1" dirty="0">
                <a:solidFill>
                  <a:schemeClr val="bg1"/>
                </a:solidFill>
              </a:rPr>
              <a:t> </a:t>
            </a:r>
            <a:r>
              <a:rPr lang="pt-PT" sz="2800" b="1" dirty="0" err="1">
                <a:solidFill>
                  <a:schemeClr val="bg1"/>
                </a:solidFill>
              </a:rPr>
              <a:t>reminiscencias</a:t>
            </a:r>
            <a:endParaRPr lang="pt-PT" sz="2800" b="1" dirty="0"/>
          </a:p>
        </p:txBody>
      </p:sp>
    </p:spTree>
    <p:extLst>
      <p:ext uri="{BB962C8B-B14F-4D97-AF65-F5344CB8AC3E}">
        <p14:creationId xmlns:p14="http://schemas.microsoft.com/office/powerpoint/2010/main" val="2949222253"/>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p:cNvSpPr>
            <a:spLocks noGrp="1"/>
          </p:cNvSpPr>
          <p:nvPr>
            <p:ph idx="1"/>
          </p:nvPr>
        </p:nvSpPr>
        <p:spPr>
          <a:xfrm>
            <a:off x="346554" y="3861048"/>
            <a:ext cx="8208912" cy="2058963"/>
          </a:xfrm>
        </p:spPr>
        <p:txBody>
          <a:bodyPr>
            <a:normAutofit/>
          </a:bodyPr>
          <a:lstStyle/>
          <a:p>
            <a:pPr marL="0" indent="0">
              <a:buNone/>
            </a:pPr>
            <a:endParaRPr lang="pt-PT" b="1" dirty="0">
              <a:solidFill>
                <a:schemeClr val="bg1"/>
              </a:solidFill>
            </a:endParaRPr>
          </a:p>
        </p:txBody>
      </p:sp>
      <p:pic>
        <p:nvPicPr>
          <p:cNvPr id="5122" name="Picture 2" descr="C:\Users\IPC\Desktop\joivenes y viejos cuba\orientacion a la realidad 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656"/>
          <a:stretch/>
        </p:blipFill>
        <p:spPr bwMode="auto">
          <a:xfrm>
            <a:off x="613096" y="476672"/>
            <a:ext cx="8208912" cy="56789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284610845"/>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3F82A1-81E5-47A4-96B6-A592A6177284}"/>
              </a:ext>
            </a:extLst>
          </p:cNvPr>
          <p:cNvSpPr>
            <a:spLocks noGrp="1"/>
          </p:cNvSpPr>
          <p:nvPr>
            <p:ph type="title"/>
          </p:nvPr>
        </p:nvSpPr>
        <p:spPr/>
        <p:txBody>
          <a:bodyPr/>
          <a:lstStyle/>
          <a:p>
            <a:endParaRPr lang="en-US" dirty="0"/>
          </a:p>
        </p:txBody>
      </p:sp>
      <p:pic>
        <p:nvPicPr>
          <p:cNvPr id="4" name="Picture 3" descr="C:\Users\IPC\Desktop\joivenes y viejos cuba\desorientado.jpg">
            <a:extLst>
              <a:ext uri="{FF2B5EF4-FFF2-40B4-BE49-F238E27FC236}">
                <a16:creationId xmlns:a16="http://schemas.microsoft.com/office/drawing/2014/main" id="{808A56C2-96B2-4755-A81E-8200EE930BB4}"/>
              </a:ext>
            </a:extLst>
          </p:cNvPr>
          <p:cNvPicPr>
            <a:picLocks noGrp="1" noChangeAspect="1" noChangeArrowheads="1"/>
          </p:cNvPicPr>
          <p:nvPr>
            <p:ph idx="1"/>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b="19430"/>
          <a:stretch/>
        </p:blipFill>
        <p:spPr bwMode="auto">
          <a:xfrm>
            <a:off x="899592" y="548680"/>
            <a:ext cx="7931224" cy="48734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704521103"/>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PT" b="1" dirty="0">
                <a:solidFill>
                  <a:schemeClr val="bg1"/>
                </a:solidFill>
              </a:rPr>
              <a:t>Papel de la arquitectura y el </a:t>
            </a:r>
            <a:r>
              <a:rPr lang="pt-PT" b="1" dirty="0" err="1">
                <a:solidFill>
                  <a:schemeClr val="bg1"/>
                </a:solidFill>
              </a:rPr>
              <a:t>diseño</a:t>
            </a:r>
            <a:endParaRPr lang="pt-PT" b="1" dirty="0">
              <a:solidFill>
                <a:schemeClr val="bg1"/>
              </a:solidFill>
            </a:endParaRPr>
          </a:p>
        </p:txBody>
      </p:sp>
      <p:sp>
        <p:nvSpPr>
          <p:cNvPr id="3" name="Marcador de Posição de Conteúdo 2"/>
          <p:cNvSpPr>
            <a:spLocks noGrp="1"/>
          </p:cNvSpPr>
          <p:nvPr>
            <p:ph idx="1"/>
          </p:nvPr>
        </p:nvSpPr>
        <p:spPr/>
        <p:txBody>
          <a:bodyPr/>
          <a:lstStyle/>
          <a:p>
            <a:endParaRPr lang="pt-PT"/>
          </a:p>
        </p:txBody>
      </p:sp>
      <p:pic>
        <p:nvPicPr>
          <p:cNvPr id="45059" name="Picture 3" descr="C:\Users\IPC\Desktop\envejecimiento\asdfghjkpoiuyt.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43608" y="1556792"/>
            <a:ext cx="6942732" cy="4561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2988976"/>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862103" y="4653136"/>
            <a:ext cx="3970784" cy="811941"/>
          </a:xfrm>
        </p:spPr>
        <p:txBody>
          <a:bodyPr>
            <a:normAutofit fontScale="90000"/>
          </a:bodyPr>
          <a:lstStyle/>
          <a:p>
            <a:pPr lvl="0" algn="l"/>
            <a:r>
              <a:rPr lang="en-US" b="1" dirty="0" err="1">
                <a:solidFill>
                  <a:schemeClr val="bg1"/>
                </a:solidFill>
              </a:rPr>
              <a:t>Escalas</a:t>
            </a:r>
            <a:r>
              <a:rPr lang="en-US" b="1" dirty="0">
                <a:solidFill>
                  <a:schemeClr val="bg1"/>
                </a:solidFill>
              </a:rPr>
              <a:t> de </a:t>
            </a:r>
            <a:r>
              <a:rPr lang="en-US" b="1" dirty="0" err="1">
                <a:solidFill>
                  <a:schemeClr val="bg1"/>
                </a:solidFill>
              </a:rPr>
              <a:t>intervenci</a:t>
            </a:r>
            <a:r>
              <a:rPr lang="pt-PT" dirty="0">
                <a:solidFill>
                  <a:schemeClr val="bg1"/>
                </a:solidFill>
              </a:rPr>
              <a:t>ó</a:t>
            </a:r>
            <a:r>
              <a:rPr lang="en-US" b="1" dirty="0">
                <a:solidFill>
                  <a:schemeClr val="bg1"/>
                </a:solidFill>
              </a:rPr>
              <a:t>n</a:t>
            </a:r>
            <a:br>
              <a:rPr lang="pt-PT" b="1" dirty="0">
                <a:solidFill>
                  <a:schemeClr val="bg1"/>
                </a:solidFill>
              </a:rPr>
            </a:br>
            <a:endParaRPr lang="pt-PT" dirty="0"/>
          </a:p>
        </p:txBody>
      </p:sp>
      <p:pic>
        <p:nvPicPr>
          <p:cNvPr id="4" name="Picture 2" descr="C:\Users\IPC\Pictures\imagenes aguilera\imagenes personales aguilera\ggiiffss\gifts animados\arte gif\Drawing gif\wheel 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32656"/>
            <a:ext cx="4114800" cy="5979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311676"/>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p:cNvSpPr>
            <a:spLocks noGrp="1"/>
          </p:cNvSpPr>
          <p:nvPr>
            <p:ph idx="1"/>
          </p:nvPr>
        </p:nvSpPr>
        <p:spPr>
          <a:xfrm>
            <a:off x="1056828" y="548680"/>
            <a:ext cx="7547619" cy="6021201"/>
          </a:xfrm>
        </p:spPr>
        <p:txBody>
          <a:bodyPr>
            <a:normAutofit/>
          </a:bodyPr>
          <a:lstStyle/>
          <a:p>
            <a:pPr marL="0" indent="0" algn="ctr">
              <a:buNone/>
            </a:pPr>
            <a:r>
              <a:rPr lang="pt-PT" b="1" dirty="0">
                <a:solidFill>
                  <a:schemeClr val="bg1"/>
                </a:solidFill>
              </a:rPr>
              <a:t>Escala urbanística (Planificaciones </a:t>
            </a:r>
          </a:p>
          <a:p>
            <a:pPr marL="0" indent="0" algn="ctr">
              <a:buNone/>
            </a:pPr>
            <a:r>
              <a:rPr lang="pt-PT" b="1" dirty="0">
                <a:solidFill>
                  <a:schemeClr val="bg1"/>
                </a:solidFill>
              </a:rPr>
              <a:t>Locales y Nacionales)</a:t>
            </a:r>
          </a:p>
          <a:p>
            <a:pPr marL="0" indent="0" algn="r">
              <a:buNone/>
            </a:pPr>
            <a:endParaRPr lang="pt-PT" b="1" dirty="0">
              <a:solidFill>
                <a:schemeClr val="bg1"/>
              </a:solidFill>
            </a:endParaRPr>
          </a:p>
          <a:p>
            <a:pPr marL="0" indent="0" algn="r">
              <a:buNone/>
            </a:pPr>
            <a:endParaRPr lang="pt-PT" b="1" dirty="0">
              <a:solidFill>
                <a:schemeClr val="bg1"/>
              </a:solidFill>
            </a:endParaRPr>
          </a:p>
          <a:p>
            <a:pPr marL="0" indent="0" algn="r">
              <a:buNone/>
            </a:pPr>
            <a:endParaRPr lang="pt-PT" b="1" dirty="0">
              <a:solidFill>
                <a:schemeClr val="bg1"/>
              </a:solidFill>
            </a:endParaRPr>
          </a:p>
          <a:p>
            <a:pPr marL="0" indent="0" algn="r">
              <a:buNone/>
            </a:pPr>
            <a:endParaRPr lang="pt-PT" b="1" dirty="0">
              <a:solidFill>
                <a:schemeClr val="bg1"/>
              </a:solidFill>
            </a:endParaRPr>
          </a:p>
          <a:p>
            <a:pPr marL="0" indent="0" algn="r">
              <a:buNone/>
            </a:pPr>
            <a:endParaRPr lang="pt-PT" b="1" dirty="0">
              <a:solidFill>
                <a:schemeClr val="bg1"/>
              </a:solidFill>
            </a:endParaRPr>
          </a:p>
          <a:p>
            <a:endParaRPr lang="pt-PT" dirty="0"/>
          </a:p>
        </p:txBody>
      </p:sp>
      <p:sp>
        <p:nvSpPr>
          <p:cNvPr id="4" name="Seta para a direita 3"/>
          <p:cNvSpPr/>
          <p:nvPr/>
        </p:nvSpPr>
        <p:spPr>
          <a:xfrm>
            <a:off x="4139952" y="2636912"/>
            <a:ext cx="1296144" cy="1008112"/>
          </a:xfrm>
          <a:prstGeom prst="rightArrow">
            <a:avLst/>
          </a:prstGeom>
          <a:solidFill>
            <a:srgbClr val="FF0000"/>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 name="Título 1"/>
          <p:cNvSpPr txBox="1">
            <a:spLocks/>
          </p:cNvSpPr>
          <p:nvPr/>
        </p:nvSpPr>
        <p:spPr>
          <a:xfrm>
            <a:off x="200054" y="548680"/>
            <a:ext cx="1419617"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PT" sz="8000" b="1" dirty="0">
                <a:solidFill>
                  <a:schemeClr val="bg1"/>
                </a:solidFill>
              </a:rPr>
              <a:t>1</a:t>
            </a:r>
            <a:endParaRPr lang="pt-PT" sz="8000" dirty="0"/>
          </a:p>
        </p:txBody>
      </p:sp>
      <p:sp>
        <p:nvSpPr>
          <p:cNvPr id="11" name="Título 1"/>
          <p:cNvSpPr txBox="1">
            <a:spLocks/>
          </p:cNvSpPr>
          <p:nvPr/>
        </p:nvSpPr>
        <p:spPr>
          <a:xfrm>
            <a:off x="179512" y="4734272"/>
            <a:ext cx="87444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pt-PT" sz="5400" dirty="0"/>
          </a:p>
        </p:txBody>
      </p:sp>
      <p:pic>
        <p:nvPicPr>
          <p:cNvPr id="12" name="Picture 4" descr="C:\Users\IPC\Desktop\documentos personales\imagenes en doc personales\imagenes artic urb AL contemp\art03-imagen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1956887"/>
            <a:ext cx="5688632" cy="4352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39647"/>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9512" y="2541863"/>
            <a:ext cx="874440" cy="1143000"/>
          </a:xfrm>
        </p:spPr>
        <p:txBody>
          <a:bodyPr>
            <a:noAutofit/>
          </a:bodyPr>
          <a:lstStyle/>
          <a:p>
            <a:r>
              <a:rPr lang="pt-PT" sz="8000" b="1" dirty="0">
                <a:solidFill>
                  <a:schemeClr val="bg1"/>
                </a:solidFill>
              </a:rPr>
              <a:t>2</a:t>
            </a:r>
            <a:endParaRPr lang="pt-PT" sz="8000" dirty="0"/>
          </a:p>
        </p:txBody>
      </p:sp>
      <p:sp>
        <p:nvSpPr>
          <p:cNvPr id="3" name="Marcador de Posição de Conteúdo 2"/>
          <p:cNvSpPr>
            <a:spLocks noGrp="1"/>
          </p:cNvSpPr>
          <p:nvPr>
            <p:ph idx="1"/>
          </p:nvPr>
        </p:nvSpPr>
        <p:spPr>
          <a:xfrm>
            <a:off x="1053952" y="260648"/>
            <a:ext cx="7848872" cy="1670054"/>
          </a:xfrm>
        </p:spPr>
        <p:txBody>
          <a:bodyPr>
            <a:normAutofit fontScale="25000" lnSpcReduction="20000"/>
          </a:bodyPr>
          <a:lstStyle/>
          <a:p>
            <a:pPr marL="0" indent="0" algn="r">
              <a:buNone/>
            </a:pPr>
            <a:endParaRPr lang="pt-PT" b="1" dirty="0">
              <a:solidFill>
                <a:schemeClr val="bg1"/>
              </a:solidFill>
            </a:endParaRPr>
          </a:p>
          <a:p>
            <a:pPr marL="0" indent="0" algn="r">
              <a:buNone/>
            </a:pPr>
            <a:endParaRPr lang="pt-PT" b="1" dirty="0">
              <a:solidFill>
                <a:schemeClr val="bg1"/>
              </a:solidFill>
            </a:endParaRPr>
          </a:p>
          <a:p>
            <a:pPr marL="0" indent="0" algn="r">
              <a:buNone/>
            </a:pPr>
            <a:endParaRPr lang="pt-PT" b="1" dirty="0">
              <a:solidFill>
                <a:schemeClr val="bg1"/>
              </a:solidFill>
            </a:endParaRPr>
          </a:p>
          <a:p>
            <a:pPr marL="0" indent="0" algn="r">
              <a:buNone/>
            </a:pPr>
            <a:endParaRPr lang="pt-PT" sz="11100" b="1" dirty="0">
              <a:solidFill>
                <a:schemeClr val="bg1"/>
              </a:solidFill>
            </a:endParaRPr>
          </a:p>
          <a:p>
            <a:pPr marL="0" indent="0">
              <a:buNone/>
            </a:pPr>
            <a:r>
              <a:rPr lang="pt-PT" sz="11100" b="1" dirty="0">
                <a:solidFill>
                  <a:schemeClr val="bg1"/>
                </a:solidFill>
              </a:rPr>
              <a:t> </a:t>
            </a:r>
            <a:r>
              <a:rPr lang="pt-PT" sz="16000" b="1" dirty="0">
                <a:solidFill>
                  <a:schemeClr val="bg1"/>
                </a:solidFill>
              </a:rPr>
              <a:t>Escala Intermedia (Arquitectura) </a:t>
            </a:r>
          </a:p>
          <a:p>
            <a:pPr marL="0" indent="0" algn="r">
              <a:buNone/>
            </a:pPr>
            <a:endParaRPr lang="pt-PT" b="1" dirty="0">
              <a:solidFill>
                <a:schemeClr val="bg1"/>
              </a:solidFill>
            </a:endParaRPr>
          </a:p>
          <a:p>
            <a:pPr marL="0" indent="0" algn="r">
              <a:buNone/>
            </a:pPr>
            <a:endParaRPr lang="pt-PT" b="1" dirty="0">
              <a:solidFill>
                <a:schemeClr val="bg1"/>
              </a:solidFill>
            </a:endParaRPr>
          </a:p>
          <a:p>
            <a:pPr marL="0" indent="0" algn="r">
              <a:buNone/>
            </a:pPr>
            <a:endParaRPr lang="pt-PT" b="1" dirty="0">
              <a:solidFill>
                <a:schemeClr val="bg1"/>
              </a:solidFill>
            </a:endParaRPr>
          </a:p>
          <a:p>
            <a:pPr marL="0" indent="0" algn="r">
              <a:buNone/>
            </a:pPr>
            <a:r>
              <a:rPr lang="pt-PT" b="1" dirty="0">
                <a:solidFill>
                  <a:schemeClr val="bg1"/>
                </a:solidFill>
              </a:rPr>
              <a:t>)</a:t>
            </a:r>
          </a:p>
          <a:p>
            <a:endParaRPr lang="pt-PT" dirty="0"/>
          </a:p>
        </p:txBody>
      </p:sp>
      <p:pic>
        <p:nvPicPr>
          <p:cNvPr id="2051" name="Picture 3" descr="C:\Users\IPC\Desktop\Alzheimer y ciudd\is.j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6772" y="2040551"/>
            <a:ext cx="6179604" cy="3751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2127010"/>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p:cNvSpPr>
            <a:spLocks noGrp="1"/>
          </p:cNvSpPr>
          <p:nvPr>
            <p:ph idx="1"/>
          </p:nvPr>
        </p:nvSpPr>
        <p:spPr>
          <a:xfrm>
            <a:off x="467544" y="2521965"/>
            <a:ext cx="4464496" cy="1814070"/>
          </a:xfrm>
        </p:spPr>
        <p:txBody>
          <a:bodyPr>
            <a:normAutofit fontScale="32500" lnSpcReduction="20000"/>
          </a:bodyPr>
          <a:lstStyle/>
          <a:p>
            <a:pPr marL="0" indent="0">
              <a:buNone/>
            </a:pPr>
            <a:endParaRPr lang="pt-PT" sz="8400" b="1" dirty="0">
              <a:solidFill>
                <a:schemeClr val="bg1"/>
              </a:solidFill>
            </a:endParaRPr>
          </a:p>
          <a:p>
            <a:pPr marL="0" indent="0" algn="r">
              <a:buNone/>
            </a:pPr>
            <a:r>
              <a:rPr lang="pt-PT" sz="8400" b="1" dirty="0">
                <a:solidFill>
                  <a:schemeClr val="bg1"/>
                </a:solidFill>
              </a:rPr>
              <a:t>Escala  de </a:t>
            </a:r>
            <a:r>
              <a:rPr lang="pt-PT" sz="8400" b="1" dirty="0" err="1">
                <a:solidFill>
                  <a:schemeClr val="bg1"/>
                </a:solidFill>
              </a:rPr>
              <a:t>diseño</a:t>
            </a:r>
            <a:r>
              <a:rPr lang="pt-PT" sz="8400" b="1" dirty="0">
                <a:solidFill>
                  <a:schemeClr val="bg1"/>
                </a:solidFill>
              </a:rPr>
              <a:t> de industrial </a:t>
            </a:r>
          </a:p>
          <a:p>
            <a:pPr marL="0" indent="0" algn="r">
              <a:buNone/>
            </a:pPr>
            <a:r>
              <a:rPr lang="pt-PT" sz="8400" b="1" dirty="0">
                <a:solidFill>
                  <a:schemeClr val="bg1"/>
                </a:solidFill>
              </a:rPr>
              <a:t>(</a:t>
            </a:r>
            <a:r>
              <a:rPr lang="pt-PT" sz="8400" b="1" dirty="0" err="1">
                <a:solidFill>
                  <a:schemeClr val="bg1"/>
                </a:solidFill>
              </a:rPr>
              <a:t>equipamiento</a:t>
            </a:r>
            <a:r>
              <a:rPr lang="pt-PT" sz="8400" b="1" dirty="0">
                <a:solidFill>
                  <a:schemeClr val="bg1"/>
                </a:solidFill>
              </a:rPr>
              <a:t>, uso </a:t>
            </a:r>
            <a:r>
              <a:rPr lang="pt-PT" sz="8400" b="1" dirty="0" err="1">
                <a:solidFill>
                  <a:schemeClr val="bg1"/>
                </a:solidFill>
              </a:rPr>
              <a:t>del</a:t>
            </a:r>
            <a:r>
              <a:rPr lang="pt-PT" sz="8400" b="1" dirty="0">
                <a:solidFill>
                  <a:schemeClr val="bg1"/>
                </a:solidFill>
              </a:rPr>
              <a:t> color, </a:t>
            </a:r>
            <a:r>
              <a:rPr lang="pt-PT" sz="8400" b="1" dirty="0" err="1">
                <a:solidFill>
                  <a:schemeClr val="bg1"/>
                </a:solidFill>
              </a:rPr>
              <a:t>mobiliario</a:t>
            </a:r>
            <a:r>
              <a:rPr lang="pt-PT" sz="8400" b="1" dirty="0">
                <a:solidFill>
                  <a:schemeClr val="bg1"/>
                </a:solidFill>
              </a:rPr>
              <a:t>  y </a:t>
            </a:r>
            <a:r>
              <a:rPr lang="pt-PT" sz="8400" b="1" dirty="0" err="1">
                <a:solidFill>
                  <a:schemeClr val="bg1"/>
                </a:solidFill>
              </a:rPr>
              <a:t>señalética</a:t>
            </a:r>
            <a:r>
              <a:rPr lang="pt-PT" sz="8400" b="1" dirty="0">
                <a:solidFill>
                  <a:schemeClr val="bg1"/>
                </a:solidFill>
              </a:rPr>
              <a:t>)</a:t>
            </a:r>
          </a:p>
          <a:p>
            <a:endParaRPr lang="pt-PT" dirty="0"/>
          </a:p>
        </p:txBody>
      </p:sp>
      <p:pic>
        <p:nvPicPr>
          <p:cNvPr id="2050" name="Picture 2" descr="C:\Users\IPC\Desktop\Alzheimer y ciudd\diseño cocina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1117" y="641450"/>
            <a:ext cx="3949121" cy="5265494"/>
          </a:xfrm>
          <a:prstGeom prst="rect">
            <a:avLst/>
          </a:prstGeom>
          <a:noFill/>
          <a:extLst>
            <a:ext uri="{909E8E84-426E-40DD-AFC4-6F175D3DCCD1}">
              <a14:hiddenFill xmlns:a14="http://schemas.microsoft.com/office/drawing/2010/main">
                <a:solidFill>
                  <a:srgbClr val="FFFFFF"/>
                </a:solidFill>
              </a14:hiddenFill>
            </a:ext>
          </a:extLst>
        </p:spPr>
      </p:pic>
      <p:sp>
        <p:nvSpPr>
          <p:cNvPr id="11" name="Título 1"/>
          <p:cNvSpPr txBox="1">
            <a:spLocks/>
          </p:cNvSpPr>
          <p:nvPr/>
        </p:nvSpPr>
        <p:spPr>
          <a:xfrm>
            <a:off x="477173" y="1556792"/>
            <a:ext cx="87444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PT" sz="8000" b="1" dirty="0">
                <a:solidFill>
                  <a:schemeClr val="bg1"/>
                </a:solidFill>
              </a:rPr>
              <a:t>3</a:t>
            </a:r>
            <a:endParaRPr lang="pt-PT" sz="8000" dirty="0"/>
          </a:p>
        </p:txBody>
      </p:sp>
    </p:spTree>
    <p:extLst>
      <p:ext uri="{BB962C8B-B14F-4D97-AF65-F5344CB8AC3E}">
        <p14:creationId xmlns:p14="http://schemas.microsoft.com/office/powerpoint/2010/main" val="517349368"/>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PT" dirty="0"/>
          </a:p>
        </p:txBody>
      </p:sp>
      <p:sp>
        <p:nvSpPr>
          <p:cNvPr id="3" name="Marcador de Posição de Conteúdo 2"/>
          <p:cNvSpPr>
            <a:spLocks noGrp="1"/>
          </p:cNvSpPr>
          <p:nvPr>
            <p:ph idx="1"/>
          </p:nvPr>
        </p:nvSpPr>
        <p:spPr>
          <a:xfrm>
            <a:off x="518864" y="5400600"/>
            <a:ext cx="8229600" cy="1196752"/>
          </a:xfrm>
        </p:spPr>
        <p:txBody>
          <a:bodyPr>
            <a:normAutofit/>
          </a:bodyPr>
          <a:lstStyle/>
          <a:p>
            <a:pPr marL="0" lvl="0" indent="0">
              <a:buNone/>
            </a:pPr>
            <a:r>
              <a:rPr lang="en-US" b="1" dirty="0">
                <a:solidFill>
                  <a:schemeClr val="bg1"/>
                </a:solidFill>
              </a:rPr>
              <a:t>           </a:t>
            </a:r>
            <a:r>
              <a:rPr lang="en-US" b="1" dirty="0" err="1">
                <a:solidFill>
                  <a:schemeClr val="bg1"/>
                </a:solidFill>
              </a:rPr>
              <a:t>Sobre</a:t>
            </a:r>
            <a:r>
              <a:rPr lang="en-US" b="1" dirty="0">
                <a:solidFill>
                  <a:schemeClr val="bg1"/>
                </a:solidFill>
              </a:rPr>
              <a:t> </a:t>
            </a:r>
            <a:r>
              <a:rPr lang="en-US" b="1" dirty="0" err="1">
                <a:solidFill>
                  <a:schemeClr val="bg1"/>
                </a:solidFill>
              </a:rPr>
              <a:t>todo</a:t>
            </a:r>
            <a:r>
              <a:rPr lang="en-US" b="1" dirty="0">
                <a:solidFill>
                  <a:schemeClr val="bg1"/>
                </a:solidFill>
              </a:rPr>
              <a:t> en el  </a:t>
            </a:r>
            <a:r>
              <a:rPr lang="es-ES" b="1" dirty="0">
                <a:solidFill>
                  <a:schemeClr val="bg1"/>
                </a:solidFill>
              </a:rPr>
              <a:t>á</a:t>
            </a:r>
            <a:r>
              <a:rPr lang="en-US" b="1" dirty="0" err="1">
                <a:solidFill>
                  <a:schemeClr val="bg1"/>
                </a:solidFill>
              </a:rPr>
              <a:t>mbito</a:t>
            </a:r>
            <a:r>
              <a:rPr lang="en-US" b="1" dirty="0">
                <a:solidFill>
                  <a:schemeClr val="bg1"/>
                </a:solidFill>
              </a:rPr>
              <a:t> </a:t>
            </a:r>
            <a:r>
              <a:rPr lang="en-US" b="1" dirty="0" err="1">
                <a:solidFill>
                  <a:schemeClr val="bg1"/>
                </a:solidFill>
              </a:rPr>
              <a:t>doméstico</a:t>
            </a:r>
            <a:r>
              <a:rPr lang="en-US" b="1" dirty="0">
                <a:solidFill>
                  <a:schemeClr val="bg1"/>
                </a:solidFill>
              </a:rPr>
              <a:t>. </a:t>
            </a:r>
            <a:endParaRPr lang="pt-PT" b="1" dirty="0">
              <a:solidFill>
                <a:schemeClr val="bg1"/>
              </a:solidFill>
            </a:endParaRPr>
          </a:p>
        </p:txBody>
      </p:sp>
      <p:pic>
        <p:nvPicPr>
          <p:cNvPr id="5122" name="Picture 2" descr="C:\Users\IPC\Pictures\imagenes aguilera\imagenes personales aguilera\ggiiffss\gifts animados\arte gif\pasillo infinito.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4672" y="725701"/>
            <a:ext cx="7327728" cy="4503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7946865"/>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850106"/>
          </a:xfrm>
        </p:spPr>
        <p:txBody>
          <a:bodyPr/>
          <a:lstStyle/>
          <a:p>
            <a:r>
              <a:rPr lang="pt-PT" dirty="0">
                <a:solidFill>
                  <a:schemeClr val="bg1"/>
                </a:solidFill>
              </a:rPr>
              <a:t>Experiencias </a:t>
            </a:r>
            <a:r>
              <a:rPr lang="pt-PT" dirty="0" err="1">
                <a:solidFill>
                  <a:schemeClr val="bg1"/>
                </a:solidFill>
              </a:rPr>
              <a:t>internacionales</a:t>
            </a:r>
            <a:endParaRPr lang="pt-PT" dirty="0"/>
          </a:p>
        </p:txBody>
      </p:sp>
      <p:pic>
        <p:nvPicPr>
          <p:cNvPr id="4" name="Picture 8" descr="C:\Users\IPC\Desktop\Alzheimer y ciudd\anciano - Buscar con Google45- detalle 1.jpg"/>
          <p:cNvPicPr>
            <a:picLocks noChangeAspect="1" noChangeArrowheads="1"/>
          </p:cNvPicPr>
          <p:nvPr/>
        </p:nvPicPr>
        <p:blipFill rotWithShape="1">
          <a:blip r:embed="rId3">
            <a:extLst>
              <a:ext uri="{28A0092B-C50C-407E-A947-70E740481C1C}">
                <a14:useLocalDpi xmlns:a14="http://schemas.microsoft.com/office/drawing/2010/main" val="0"/>
              </a:ext>
            </a:extLst>
          </a:blip>
          <a:srcRect l="3320" t="3300" r="3640" b="4402"/>
          <a:stretch/>
        </p:blipFill>
        <p:spPr bwMode="auto">
          <a:xfrm>
            <a:off x="1907704" y="1124744"/>
            <a:ext cx="5904656" cy="5115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526581"/>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PT"/>
              <a:t>El proceso de envejecimiento paulatino </a:t>
            </a:r>
            <a:endParaRPr lang="pt-PT" dirty="0"/>
          </a:p>
        </p:txBody>
      </p:sp>
      <p:sp>
        <p:nvSpPr>
          <p:cNvPr id="3" name="Marcador de Posição de Conteúdo 2"/>
          <p:cNvSpPr>
            <a:spLocks noGrp="1"/>
          </p:cNvSpPr>
          <p:nvPr>
            <p:ph idx="1"/>
          </p:nvPr>
        </p:nvSpPr>
        <p:spPr/>
        <p:txBody>
          <a:bodyPr/>
          <a:lstStyle/>
          <a:p>
            <a:r>
              <a:rPr lang="pt-PT"/>
              <a:t>. </a:t>
            </a:r>
          </a:p>
          <a:p>
            <a:endParaRPr lang="pt-PT" dirty="0"/>
          </a:p>
        </p:txBody>
      </p:sp>
      <p:pic>
        <p:nvPicPr>
          <p:cNvPr id="1027" name="Picture 3" descr="C:\Users\IPC\Desktop\envejecimiento\gek.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83568" y="1124744"/>
            <a:ext cx="8229600" cy="49377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257924958"/>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PT" dirty="0"/>
          </a:p>
        </p:txBody>
      </p:sp>
      <p:sp>
        <p:nvSpPr>
          <p:cNvPr id="3" name="Marcador de Posição de Conteúdo 2"/>
          <p:cNvSpPr>
            <a:spLocks noGrp="1"/>
          </p:cNvSpPr>
          <p:nvPr>
            <p:ph idx="1"/>
          </p:nvPr>
        </p:nvSpPr>
        <p:spPr>
          <a:xfrm>
            <a:off x="323528" y="3933056"/>
            <a:ext cx="8327776" cy="1981537"/>
          </a:xfrm>
        </p:spPr>
        <p:txBody>
          <a:bodyPr>
            <a:noAutofit/>
          </a:bodyPr>
          <a:lstStyle/>
          <a:p>
            <a:endParaRPr lang="es-ES" dirty="0">
              <a:solidFill>
                <a:schemeClr val="bg1"/>
              </a:solidFill>
            </a:endParaRPr>
          </a:p>
        </p:txBody>
      </p:sp>
      <p:pic>
        <p:nvPicPr>
          <p:cNvPr id="5" name="Picture 2" descr="C:\Users\IPC\Desktop\envejecimiento\arq alz 3.jpg"/>
          <p:cNvPicPr>
            <a:picLocks noChangeAspect="1" noChangeArrowheads="1"/>
          </p:cNvPicPr>
          <p:nvPr/>
        </p:nvPicPr>
        <p:blipFill rotWithShape="1">
          <a:blip r:embed="rId3">
            <a:extLst>
              <a:ext uri="{28A0092B-C50C-407E-A947-70E740481C1C}">
                <a14:useLocalDpi xmlns:a14="http://schemas.microsoft.com/office/drawing/2010/main" val="0"/>
              </a:ext>
            </a:extLst>
          </a:blip>
          <a:srcRect t="14090" b="16860"/>
          <a:stretch/>
        </p:blipFill>
        <p:spPr bwMode="auto">
          <a:xfrm>
            <a:off x="713531" y="586000"/>
            <a:ext cx="7716938" cy="5328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5663687"/>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3200" b="1" dirty="0">
                <a:solidFill>
                  <a:schemeClr val="bg1"/>
                </a:solidFill>
              </a:rPr>
              <a:t>Se impone mejorar el sistema de información sobre las necesidades de las personas </a:t>
            </a:r>
            <a:endParaRPr lang="pt-PT" sz="3200" b="1" dirty="0"/>
          </a:p>
        </p:txBody>
      </p:sp>
      <p:sp>
        <p:nvSpPr>
          <p:cNvPr id="3" name="Marcador de Posição de Conteúdo 2"/>
          <p:cNvSpPr>
            <a:spLocks noGrp="1"/>
          </p:cNvSpPr>
          <p:nvPr>
            <p:ph idx="1"/>
          </p:nvPr>
        </p:nvSpPr>
        <p:spPr>
          <a:xfrm>
            <a:off x="4489648" y="2027981"/>
            <a:ext cx="4474840" cy="4497363"/>
          </a:xfrm>
        </p:spPr>
        <p:txBody>
          <a:bodyPr>
            <a:normAutofit/>
          </a:bodyPr>
          <a:lstStyle/>
          <a:p>
            <a:endParaRPr lang="pt-PT" dirty="0"/>
          </a:p>
        </p:txBody>
      </p:sp>
      <p:pic>
        <p:nvPicPr>
          <p:cNvPr id="4" name="Picture 2" descr="C:\Users\IPC\Desktop\envejecimiento\nhbgv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1740" y="1538453"/>
            <a:ext cx="4680520" cy="4659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574096"/>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43608" y="37388"/>
            <a:ext cx="7571184" cy="1143000"/>
          </a:xfrm>
        </p:spPr>
        <p:txBody>
          <a:bodyPr>
            <a:normAutofit/>
          </a:bodyPr>
          <a:lstStyle/>
          <a:p>
            <a:pPr algn="l"/>
            <a:r>
              <a:rPr lang="es-ES" dirty="0">
                <a:solidFill>
                  <a:schemeClr val="bg1"/>
                </a:solidFill>
              </a:rPr>
              <a:t>Identificando las necesidades </a:t>
            </a:r>
            <a:endParaRPr lang="pt-PT" dirty="0"/>
          </a:p>
        </p:txBody>
      </p:sp>
      <p:sp>
        <p:nvSpPr>
          <p:cNvPr id="3" name="Marcador de Posição de Conteúdo 2"/>
          <p:cNvSpPr>
            <a:spLocks noGrp="1"/>
          </p:cNvSpPr>
          <p:nvPr>
            <p:ph idx="1"/>
          </p:nvPr>
        </p:nvSpPr>
        <p:spPr>
          <a:xfrm>
            <a:off x="498376" y="4293096"/>
            <a:ext cx="8291264" cy="2365723"/>
          </a:xfrm>
        </p:spPr>
        <p:txBody>
          <a:bodyPr>
            <a:normAutofit/>
          </a:bodyPr>
          <a:lstStyle/>
          <a:p>
            <a:endParaRPr lang="es-ES" dirty="0">
              <a:solidFill>
                <a:schemeClr val="bg1"/>
              </a:solidFill>
            </a:endParaRPr>
          </a:p>
        </p:txBody>
      </p:sp>
      <p:pic>
        <p:nvPicPr>
          <p:cNvPr id="9218" name="Picture 2" descr="C:\Users\IPC\Desktop\mas para el ptt\nmn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636" y="1412776"/>
            <a:ext cx="6696744" cy="5041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7090191"/>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065712" y="3150458"/>
            <a:ext cx="3754760" cy="562074"/>
          </a:xfrm>
        </p:spPr>
        <p:txBody>
          <a:bodyPr>
            <a:normAutofit fontScale="90000"/>
          </a:bodyPr>
          <a:lstStyle/>
          <a:p>
            <a:r>
              <a:rPr lang="pt-PT" dirty="0">
                <a:solidFill>
                  <a:schemeClr val="bg1"/>
                </a:solidFill>
              </a:rPr>
              <a:t>Generalidades y singularidades</a:t>
            </a:r>
          </a:p>
        </p:txBody>
      </p:sp>
      <p:sp>
        <p:nvSpPr>
          <p:cNvPr id="3" name="Marcador de Posição de Conteúdo 2"/>
          <p:cNvSpPr>
            <a:spLocks noGrp="1"/>
          </p:cNvSpPr>
          <p:nvPr>
            <p:ph idx="1"/>
          </p:nvPr>
        </p:nvSpPr>
        <p:spPr>
          <a:xfrm>
            <a:off x="4211960" y="1245270"/>
            <a:ext cx="4608512" cy="4934524"/>
          </a:xfrm>
        </p:spPr>
        <p:txBody>
          <a:bodyPr>
            <a:normAutofit/>
          </a:bodyPr>
          <a:lstStyle/>
          <a:p>
            <a:endParaRPr lang="es-ES" dirty="0">
              <a:solidFill>
                <a:schemeClr val="bg1"/>
              </a:solidFill>
            </a:endParaRPr>
          </a:p>
          <a:p>
            <a:endParaRPr lang="pt-PT" dirty="0"/>
          </a:p>
        </p:txBody>
      </p:sp>
      <p:pic>
        <p:nvPicPr>
          <p:cNvPr id="5" name="Picture 6" descr="C:\Users\IPC\Desktop\documentos personales\imagenes en doc personales\arquitectura ideas\como se proyecta una vivienda.Moia\reducidas\img136 - Cópia.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25365" y="188378"/>
            <a:ext cx="4418643" cy="6273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59504"/>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PT" dirty="0"/>
          </a:p>
        </p:txBody>
      </p:sp>
      <p:pic>
        <p:nvPicPr>
          <p:cNvPr id="1026" name="Picture 2"/>
          <p:cNvPicPr>
            <a:picLocks noGrp="1" noChangeAspect="1" noChangeArrowheads="1"/>
          </p:cNvPicPr>
          <p:nvPr>
            <p:ph idx="1"/>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b="4826"/>
          <a:stretch/>
        </p:blipFill>
        <p:spPr bwMode="auto">
          <a:xfrm>
            <a:off x="395536" y="354565"/>
            <a:ext cx="3744416" cy="5954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2000" y="1484784"/>
            <a:ext cx="3976687"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003473"/>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3476" y="5449788"/>
            <a:ext cx="8229600" cy="1143000"/>
          </a:xfrm>
        </p:spPr>
        <p:txBody>
          <a:bodyPr/>
          <a:lstStyle/>
          <a:p>
            <a:r>
              <a:rPr lang="pt-PT" dirty="0">
                <a:solidFill>
                  <a:schemeClr val="bg1"/>
                </a:solidFill>
              </a:rPr>
              <a:t>La </a:t>
            </a:r>
            <a:r>
              <a:rPr lang="pt-PT" dirty="0" err="1">
                <a:solidFill>
                  <a:schemeClr val="bg1"/>
                </a:solidFill>
              </a:rPr>
              <a:t>diversidad</a:t>
            </a:r>
            <a:r>
              <a:rPr lang="pt-PT" dirty="0">
                <a:solidFill>
                  <a:schemeClr val="bg1"/>
                </a:solidFill>
              </a:rPr>
              <a:t> de ambientes</a:t>
            </a:r>
            <a:endParaRPr lang="pt-PT" dirty="0"/>
          </a:p>
        </p:txBody>
      </p:sp>
      <p:sp>
        <p:nvSpPr>
          <p:cNvPr id="3" name="Marcador de Posição de Conteúdo 2"/>
          <p:cNvSpPr>
            <a:spLocks noGrp="1"/>
          </p:cNvSpPr>
          <p:nvPr>
            <p:ph idx="1"/>
          </p:nvPr>
        </p:nvSpPr>
        <p:spPr/>
        <p:txBody>
          <a:bodyPr/>
          <a:lstStyle/>
          <a:p>
            <a:endParaRPr lang="pt-PT" dirty="0"/>
          </a:p>
        </p:txBody>
      </p:sp>
      <p:pic>
        <p:nvPicPr>
          <p:cNvPr id="33794" name="Picture 2" descr="C:\Users\IPC\Desktop\envejecimiento\i6ujt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548680"/>
            <a:ext cx="6633273" cy="49685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299578320"/>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5212" y="-125971"/>
            <a:ext cx="8229600" cy="1143000"/>
          </a:xfrm>
        </p:spPr>
        <p:txBody>
          <a:bodyPr/>
          <a:lstStyle/>
          <a:p>
            <a:r>
              <a:rPr lang="es-ES" dirty="0">
                <a:solidFill>
                  <a:schemeClr val="bg1"/>
                </a:solidFill>
              </a:rPr>
              <a:t>Conjuntos habitacionales </a:t>
            </a:r>
            <a:endParaRPr lang="pt-PT" dirty="0"/>
          </a:p>
        </p:txBody>
      </p:sp>
      <p:sp>
        <p:nvSpPr>
          <p:cNvPr id="3" name="Marcador de Posição de Conteúdo 2"/>
          <p:cNvSpPr>
            <a:spLocks noGrp="1"/>
          </p:cNvSpPr>
          <p:nvPr>
            <p:ph idx="1"/>
          </p:nvPr>
        </p:nvSpPr>
        <p:spPr>
          <a:xfrm>
            <a:off x="0" y="4221088"/>
            <a:ext cx="9144000" cy="1905075"/>
          </a:xfrm>
        </p:spPr>
        <p:txBody>
          <a:bodyPr>
            <a:normAutofit/>
          </a:bodyPr>
          <a:lstStyle/>
          <a:p>
            <a:pPr marL="0" indent="0">
              <a:buNone/>
            </a:pPr>
            <a:r>
              <a:rPr lang="es-ES" sz="2800" dirty="0">
                <a:solidFill>
                  <a:schemeClr val="bg1"/>
                </a:solidFill>
              </a:rPr>
              <a:t>es</a:t>
            </a:r>
            <a:endParaRPr lang="pt-PT" sz="2800" dirty="0"/>
          </a:p>
        </p:txBody>
      </p:sp>
      <p:pic>
        <p:nvPicPr>
          <p:cNvPr id="38914" name="Picture 2" descr="C:\Users\IPC\Desktop\envejecimiento\axosintitulos_forCrop.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55576" y="758257"/>
            <a:ext cx="7488832" cy="55105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821311872"/>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PT" dirty="0"/>
          </a:p>
        </p:txBody>
      </p:sp>
      <p:sp>
        <p:nvSpPr>
          <p:cNvPr id="3" name="Marcador de Posição de Conteúdo 2"/>
          <p:cNvSpPr>
            <a:spLocks noGrp="1"/>
          </p:cNvSpPr>
          <p:nvPr>
            <p:ph idx="1"/>
          </p:nvPr>
        </p:nvSpPr>
        <p:spPr>
          <a:xfrm>
            <a:off x="457200" y="4221088"/>
            <a:ext cx="8229600" cy="1905075"/>
          </a:xfrm>
        </p:spPr>
        <p:txBody>
          <a:bodyPr>
            <a:normAutofit/>
          </a:bodyPr>
          <a:lstStyle/>
          <a:p>
            <a:pPr marL="0" indent="0">
              <a:buNone/>
            </a:pPr>
            <a:endParaRPr lang="pt-PT" dirty="0"/>
          </a:p>
        </p:txBody>
      </p:sp>
      <p:pic>
        <p:nvPicPr>
          <p:cNvPr id="19458" name="Picture 2" descr="C:\Users\IPC\Desktop\envejecimiento\WhatsAppImage2019-04-11at18.11.32-2_NoticiaAmpliada.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4172" y="732391"/>
            <a:ext cx="8975655" cy="4954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014234"/>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7544" y="4221088"/>
            <a:ext cx="8496944" cy="2016224"/>
          </a:xfrm>
        </p:spPr>
        <p:txBody>
          <a:bodyPr>
            <a:noAutofit/>
          </a:bodyPr>
          <a:lstStyle/>
          <a:p>
            <a:pPr algn="l"/>
            <a:endParaRPr lang="pt-PT" sz="2800" dirty="0"/>
          </a:p>
        </p:txBody>
      </p:sp>
      <p:pic>
        <p:nvPicPr>
          <p:cNvPr id="5" name="Picture 2" descr="C:\Users\IPC\Desktop\envejecimiento\WhatsAppImage2019-04-11at18.11.32_forCrop.jpg"/>
          <p:cNvPicPr>
            <a:picLocks noGrp="1" noChangeAspect="1" noChangeArrowheads="1"/>
          </p:cNvPicPr>
          <p:nvPr>
            <p:ph idx="1"/>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4623" t="2029" r="13873" b="18369"/>
          <a:stretch/>
        </p:blipFill>
        <p:spPr bwMode="auto">
          <a:xfrm>
            <a:off x="323528" y="596321"/>
            <a:ext cx="2920924" cy="31823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 name="Picture 3" descr="C:\Users\IPC\Desktop\documentos personales\imagenes en doc personales\imagenes artic urb AL contemp\Daniel-Hopkinson-300x197.jpg">
            <a:extLst>
              <a:ext uri="{FF2B5EF4-FFF2-40B4-BE49-F238E27FC236}">
                <a16:creationId xmlns:a16="http://schemas.microsoft.com/office/drawing/2014/main" id="{5A70B426-4765-4E8A-96C5-71E0117F27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872" y="596320"/>
            <a:ext cx="5598317" cy="3182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7528170"/>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36680" y="706686"/>
            <a:ext cx="4699816" cy="5314602"/>
          </a:xfrm>
        </p:spPr>
        <p:txBody>
          <a:bodyPr>
            <a:normAutofit/>
          </a:bodyPr>
          <a:lstStyle/>
          <a:p>
            <a:pPr algn="l"/>
            <a:endParaRPr lang="pt-PT" sz="3100" dirty="0"/>
          </a:p>
        </p:txBody>
      </p:sp>
      <p:pic>
        <p:nvPicPr>
          <p:cNvPr id="11266" name="Picture 2" descr="C:\Users\IPC\Desktop\Cosas de Trabajo\Alzheimer y ciudd\planta 1.png"/>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96452" y="69299"/>
            <a:ext cx="6188765" cy="6106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7057240"/>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16632"/>
            <a:ext cx="8229600" cy="562074"/>
          </a:xfrm>
        </p:spPr>
        <p:txBody>
          <a:bodyPr>
            <a:normAutofit fontScale="90000"/>
          </a:bodyPr>
          <a:lstStyle/>
          <a:p>
            <a:r>
              <a:rPr lang="pt-PT" b="1" dirty="0" err="1">
                <a:solidFill>
                  <a:schemeClr val="bg1"/>
                </a:solidFill>
              </a:rPr>
              <a:t>Envejecimiento</a:t>
            </a:r>
            <a:endParaRPr lang="pt-PT" b="1" dirty="0"/>
          </a:p>
        </p:txBody>
      </p:sp>
      <p:sp>
        <p:nvSpPr>
          <p:cNvPr id="3" name="Marcador de Posição de Conteúdo 2"/>
          <p:cNvSpPr>
            <a:spLocks noGrp="1"/>
          </p:cNvSpPr>
          <p:nvPr>
            <p:ph idx="1"/>
          </p:nvPr>
        </p:nvSpPr>
        <p:spPr>
          <a:xfrm>
            <a:off x="251520" y="4536256"/>
            <a:ext cx="8964488" cy="1845072"/>
          </a:xfrm>
        </p:spPr>
        <p:txBody>
          <a:bodyPr>
            <a:normAutofit/>
          </a:bodyPr>
          <a:lstStyle/>
          <a:p>
            <a:pPr marL="0" indent="0">
              <a:buNone/>
            </a:pPr>
            <a:endParaRPr lang="pt-PT" sz="2800" b="1" dirty="0">
              <a:solidFill>
                <a:schemeClr val="bg1"/>
              </a:solidFill>
            </a:endParaRPr>
          </a:p>
        </p:txBody>
      </p:sp>
      <p:pic>
        <p:nvPicPr>
          <p:cNvPr id="4" name="Picture 2" descr="C:\Users\IPC\Desktop\envejecimiento\familia-completa.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272" y="764703"/>
            <a:ext cx="9090728" cy="60756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838585495"/>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3568" y="2636912"/>
            <a:ext cx="8229600" cy="1143000"/>
          </a:xfrm>
        </p:spPr>
        <p:txBody>
          <a:bodyPr>
            <a:normAutofit fontScale="90000"/>
          </a:bodyPr>
          <a:lstStyle/>
          <a:p>
            <a:r>
              <a:rPr lang="pt-PT" b="1" dirty="0" err="1">
                <a:solidFill>
                  <a:schemeClr val="bg1"/>
                </a:solidFill>
              </a:rPr>
              <a:t>Las</a:t>
            </a:r>
            <a:r>
              <a:rPr lang="pt-PT" b="1" dirty="0">
                <a:solidFill>
                  <a:schemeClr val="bg1"/>
                </a:solidFill>
              </a:rPr>
              <a:t> </a:t>
            </a:r>
            <a:r>
              <a:rPr lang="pt-PT" b="1" dirty="0" err="1">
                <a:solidFill>
                  <a:schemeClr val="bg1"/>
                </a:solidFill>
              </a:rPr>
              <a:t>barreras</a:t>
            </a:r>
            <a:r>
              <a:rPr lang="pt-PT" b="1" dirty="0">
                <a:solidFill>
                  <a:schemeClr val="bg1"/>
                </a:solidFill>
              </a:rPr>
              <a:t> arquitectónicas:</a:t>
            </a:r>
            <a:br>
              <a:rPr lang="pt-PT" b="1" dirty="0">
                <a:solidFill>
                  <a:schemeClr val="bg1"/>
                </a:solidFill>
              </a:rPr>
            </a:br>
            <a:r>
              <a:rPr lang="pt-PT" b="1" dirty="0">
                <a:solidFill>
                  <a:schemeClr val="bg1"/>
                </a:solidFill>
              </a:rPr>
              <a:t>Una agravante  presente</a:t>
            </a:r>
          </a:p>
        </p:txBody>
      </p:sp>
      <p:sp>
        <p:nvSpPr>
          <p:cNvPr id="3" name="Marcador de Posição de Conteúdo 2"/>
          <p:cNvSpPr>
            <a:spLocks noGrp="1"/>
          </p:cNvSpPr>
          <p:nvPr>
            <p:ph idx="1"/>
          </p:nvPr>
        </p:nvSpPr>
        <p:spPr>
          <a:xfrm>
            <a:off x="457200" y="4941168"/>
            <a:ext cx="8229600" cy="1184995"/>
          </a:xfrm>
        </p:spPr>
        <p:txBody>
          <a:bodyPr/>
          <a:lstStyle/>
          <a:p>
            <a:endParaRPr lang="pt-PT" dirty="0"/>
          </a:p>
        </p:txBody>
      </p:sp>
    </p:spTree>
    <p:extLst>
      <p:ext uri="{BB962C8B-B14F-4D97-AF65-F5344CB8AC3E}">
        <p14:creationId xmlns:p14="http://schemas.microsoft.com/office/powerpoint/2010/main" val="3590362910"/>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91873" y="3717032"/>
            <a:ext cx="3970784" cy="1143000"/>
          </a:xfrm>
        </p:spPr>
        <p:txBody>
          <a:bodyPr>
            <a:normAutofit fontScale="90000"/>
          </a:bodyPr>
          <a:lstStyle/>
          <a:p>
            <a:pPr algn="r"/>
            <a:r>
              <a:rPr lang="pt-PT" b="1" dirty="0" err="1">
                <a:solidFill>
                  <a:schemeClr val="bg1"/>
                </a:solidFill>
              </a:rPr>
              <a:t>Barreras</a:t>
            </a:r>
            <a:r>
              <a:rPr lang="pt-PT" b="1" dirty="0">
                <a:solidFill>
                  <a:schemeClr val="bg1"/>
                </a:solidFill>
              </a:rPr>
              <a:t> arquitectónicas </a:t>
            </a:r>
            <a:r>
              <a:rPr lang="pt-PT" b="1" dirty="0" err="1">
                <a:solidFill>
                  <a:schemeClr val="bg1"/>
                </a:solidFill>
              </a:rPr>
              <a:t>en</a:t>
            </a:r>
            <a:r>
              <a:rPr lang="pt-PT" b="1" dirty="0">
                <a:solidFill>
                  <a:schemeClr val="bg1"/>
                </a:solidFill>
              </a:rPr>
              <a:t> el </a:t>
            </a:r>
            <a:r>
              <a:rPr lang="pt-PT" b="1" dirty="0" err="1">
                <a:solidFill>
                  <a:schemeClr val="bg1"/>
                </a:solidFill>
              </a:rPr>
              <a:t>hogar</a:t>
            </a:r>
            <a:br>
              <a:rPr lang="pt-PT" dirty="0">
                <a:solidFill>
                  <a:schemeClr val="bg1"/>
                </a:solidFill>
              </a:rPr>
            </a:br>
            <a:endParaRPr lang="pt-PT" dirty="0"/>
          </a:p>
        </p:txBody>
      </p:sp>
      <p:pic>
        <p:nvPicPr>
          <p:cNvPr id="4" name="Picture 2" descr="C:\Users\IPC\Desktop\Alzheimer y ciudd\barrera arq 8.jpe"/>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6000"/>
                    </a14:imgEffect>
                  </a14:imgLayer>
                </a14:imgProps>
              </a:ext>
              <a:ext uri="{28A0092B-C50C-407E-A947-70E740481C1C}">
                <a14:useLocalDpi xmlns:a14="http://schemas.microsoft.com/office/drawing/2010/main" val="0"/>
              </a:ext>
            </a:extLst>
          </a:blip>
          <a:srcRect r="9173"/>
          <a:stretch/>
        </p:blipFill>
        <p:spPr bwMode="auto">
          <a:xfrm>
            <a:off x="4572000" y="188640"/>
            <a:ext cx="4123374" cy="6194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6732777"/>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PT" dirty="0"/>
          </a:p>
        </p:txBody>
      </p:sp>
      <p:sp>
        <p:nvSpPr>
          <p:cNvPr id="3" name="Marcador de Posição de Conteúdo 2"/>
          <p:cNvSpPr>
            <a:spLocks noGrp="1"/>
          </p:cNvSpPr>
          <p:nvPr>
            <p:ph idx="1"/>
          </p:nvPr>
        </p:nvSpPr>
        <p:spPr>
          <a:xfrm>
            <a:off x="4402832" y="1738216"/>
            <a:ext cx="4283968" cy="4387947"/>
          </a:xfrm>
        </p:spPr>
        <p:txBody>
          <a:bodyPr>
            <a:normAutofit/>
          </a:bodyPr>
          <a:lstStyle/>
          <a:p>
            <a:endParaRPr lang="pt-PT" dirty="0"/>
          </a:p>
        </p:txBody>
      </p:sp>
      <p:pic>
        <p:nvPicPr>
          <p:cNvPr id="5" name="Imagen 4">
            <a:extLst>
              <a:ext uri="{FF2B5EF4-FFF2-40B4-BE49-F238E27FC236}">
                <a16:creationId xmlns:a16="http://schemas.microsoft.com/office/drawing/2014/main" id="{8017A549-FBD2-4070-8FD5-FE66B0E76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191021"/>
            <a:ext cx="6488320" cy="5935141"/>
          </a:xfrm>
          <a:prstGeom prst="rect">
            <a:avLst/>
          </a:prstGeom>
        </p:spPr>
      </p:pic>
    </p:spTree>
    <p:extLst>
      <p:ext uri="{BB962C8B-B14F-4D97-AF65-F5344CB8AC3E}">
        <p14:creationId xmlns:p14="http://schemas.microsoft.com/office/powerpoint/2010/main" val="1243212372"/>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58556" y="1124744"/>
            <a:ext cx="4860032" cy="1143000"/>
          </a:xfrm>
        </p:spPr>
        <p:txBody>
          <a:bodyPr>
            <a:normAutofit/>
          </a:bodyPr>
          <a:lstStyle/>
          <a:p>
            <a:pPr algn="l"/>
            <a:r>
              <a:rPr lang="pt-PT" sz="2800" b="1" dirty="0" err="1">
                <a:solidFill>
                  <a:schemeClr val="bg1"/>
                </a:solidFill>
              </a:rPr>
              <a:t>Escaleras</a:t>
            </a:r>
            <a:r>
              <a:rPr lang="pt-PT" sz="2800" b="1" dirty="0">
                <a:solidFill>
                  <a:schemeClr val="bg1"/>
                </a:solidFill>
              </a:rPr>
              <a:t> y desniveles </a:t>
            </a:r>
            <a:r>
              <a:rPr lang="pt-PT" sz="2800" b="1" dirty="0" err="1">
                <a:solidFill>
                  <a:schemeClr val="bg1"/>
                </a:solidFill>
              </a:rPr>
              <a:t>insalvables</a:t>
            </a:r>
            <a:endParaRPr lang="pt-PT" sz="2800" b="1" dirty="0"/>
          </a:p>
        </p:txBody>
      </p:sp>
      <p:pic>
        <p:nvPicPr>
          <p:cNvPr id="5" name="Picture 6" descr="C:\Users\IPC\Desktop\Alzheimer y ciudd\barrera arq 6.jpe"/>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68000"/>
                    </a14:imgEffect>
                  </a14:imgLayer>
                </a14:imgProps>
              </a:ext>
              <a:ext uri="{28A0092B-C50C-407E-A947-70E740481C1C}">
                <a14:useLocalDpi xmlns:a14="http://schemas.microsoft.com/office/drawing/2010/main" val="0"/>
              </a:ext>
            </a:extLst>
          </a:blip>
          <a:srcRect l="3404" r="10605"/>
          <a:stretch/>
        </p:blipFill>
        <p:spPr bwMode="auto">
          <a:xfrm>
            <a:off x="345271" y="548680"/>
            <a:ext cx="2731605" cy="16457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C:\Users\IPC\Desktop\Alzheimer y ciudd\barrera arq 7.j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271" y="2420888"/>
            <a:ext cx="2727382" cy="1991092"/>
          </a:xfrm>
          <a:prstGeom prst="rect">
            <a:avLst/>
          </a:prstGeom>
          <a:noFill/>
          <a:extLst>
            <a:ext uri="{909E8E84-426E-40DD-AFC4-6F175D3DCCD1}">
              <a14:hiddenFill xmlns:a14="http://schemas.microsoft.com/office/drawing/2010/main">
                <a:solidFill>
                  <a:srgbClr val="FFFFFF"/>
                </a:solidFill>
              </a14:hiddenFill>
            </a:ext>
          </a:extLst>
        </p:spPr>
      </p:pic>
      <p:sp>
        <p:nvSpPr>
          <p:cNvPr id="8" name="Título 1"/>
          <p:cNvSpPr txBox="1">
            <a:spLocks/>
          </p:cNvSpPr>
          <p:nvPr/>
        </p:nvSpPr>
        <p:spPr>
          <a:xfrm>
            <a:off x="5962794" y="2564905"/>
            <a:ext cx="2641654" cy="2138545"/>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t-PT" sz="2800" b="1" dirty="0">
                <a:solidFill>
                  <a:schemeClr val="bg1"/>
                </a:solidFill>
              </a:rPr>
              <a:t>Rampas </a:t>
            </a:r>
            <a:r>
              <a:rPr lang="pt-PT" sz="2800" b="1" dirty="0" err="1">
                <a:solidFill>
                  <a:schemeClr val="bg1"/>
                </a:solidFill>
              </a:rPr>
              <a:t>con</a:t>
            </a:r>
            <a:r>
              <a:rPr lang="pt-PT" sz="2800" b="1" dirty="0">
                <a:solidFill>
                  <a:schemeClr val="bg1"/>
                </a:solidFill>
              </a:rPr>
              <a:t> </a:t>
            </a:r>
            <a:r>
              <a:rPr lang="pt-PT" sz="2800" b="1" dirty="0" err="1">
                <a:solidFill>
                  <a:schemeClr val="bg1"/>
                </a:solidFill>
              </a:rPr>
              <a:t>mucha</a:t>
            </a:r>
            <a:r>
              <a:rPr lang="pt-PT" sz="2800" b="1" dirty="0">
                <a:solidFill>
                  <a:schemeClr val="bg1"/>
                </a:solidFill>
              </a:rPr>
              <a:t> </a:t>
            </a:r>
            <a:r>
              <a:rPr lang="pt-PT" sz="2800" b="1" dirty="0" err="1">
                <a:solidFill>
                  <a:schemeClr val="bg1"/>
                </a:solidFill>
              </a:rPr>
              <a:t>pendiente</a:t>
            </a:r>
            <a:r>
              <a:rPr lang="pt-PT" sz="2800" b="1" dirty="0">
                <a:solidFill>
                  <a:schemeClr val="bg1"/>
                </a:solidFill>
              </a:rPr>
              <a:t>,  demasiado largas o mal </a:t>
            </a:r>
            <a:r>
              <a:rPr lang="pt-PT" sz="2800" b="1" dirty="0" err="1">
                <a:solidFill>
                  <a:schemeClr val="bg1"/>
                </a:solidFill>
              </a:rPr>
              <a:t>ejecutadas</a:t>
            </a:r>
            <a:endParaRPr lang="pt-PT" sz="2800" b="1" dirty="0"/>
          </a:p>
        </p:txBody>
      </p:sp>
      <p:pic>
        <p:nvPicPr>
          <p:cNvPr id="9" name="Picture 5" descr="C:\Users\IPC\Desktop\Alzheimer y ciudd\barrera arq 5.jp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4581128"/>
            <a:ext cx="2451547" cy="1829231"/>
          </a:xfrm>
          <a:prstGeom prst="rect">
            <a:avLst/>
          </a:prstGeom>
          <a:noFill/>
          <a:extLst>
            <a:ext uri="{909E8E84-426E-40DD-AFC4-6F175D3DCCD1}">
              <a14:hiddenFill xmlns:a14="http://schemas.microsoft.com/office/drawing/2010/main">
                <a:solidFill>
                  <a:srgbClr val="FFFFFF"/>
                </a:solidFill>
              </a14:hiddenFill>
            </a:ext>
          </a:extLst>
        </p:spPr>
      </p:pic>
      <p:sp>
        <p:nvSpPr>
          <p:cNvPr id="10" name="Rectângulo 9"/>
          <p:cNvSpPr/>
          <p:nvPr/>
        </p:nvSpPr>
        <p:spPr>
          <a:xfrm>
            <a:off x="5436096" y="5445224"/>
            <a:ext cx="3365788" cy="954107"/>
          </a:xfrm>
          <a:prstGeom prst="rect">
            <a:avLst/>
          </a:prstGeom>
        </p:spPr>
        <p:txBody>
          <a:bodyPr wrap="square">
            <a:spAutoFit/>
          </a:bodyPr>
          <a:lstStyle/>
          <a:p>
            <a:r>
              <a:rPr lang="pt-PT" sz="2800" b="1" dirty="0">
                <a:solidFill>
                  <a:schemeClr val="bg1"/>
                </a:solidFill>
              </a:rPr>
              <a:t>Obstáculos </a:t>
            </a:r>
            <a:r>
              <a:rPr lang="pt-PT" sz="2800" b="1" dirty="0" err="1">
                <a:solidFill>
                  <a:schemeClr val="bg1"/>
                </a:solidFill>
              </a:rPr>
              <a:t>en</a:t>
            </a:r>
            <a:r>
              <a:rPr lang="pt-PT" sz="2800" b="1" dirty="0">
                <a:solidFill>
                  <a:schemeClr val="bg1"/>
                </a:solidFill>
              </a:rPr>
              <a:t> </a:t>
            </a:r>
            <a:r>
              <a:rPr lang="pt-PT" sz="2800" b="1" dirty="0" err="1">
                <a:solidFill>
                  <a:schemeClr val="bg1"/>
                </a:solidFill>
              </a:rPr>
              <a:t>las</a:t>
            </a:r>
            <a:r>
              <a:rPr lang="pt-PT" sz="2800" b="1" dirty="0">
                <a:solidFill>
                  <a:schemeClr val="bg1"/>
                </a:solidFill>
              </a:rPr>
              <a:t> aceras</a:t>
            </a:r>
            <a:endParaRPr lang="pt-PT" sz="2800" b="1" dirty="0"/>
          </a:p>
        </p:txBody>
      </p:sp>
      <p:pic>
        <p:nvPicPr>
          <p:cNvPr id="11" name="Picture 4" descr="santa clara may 09 176"/>
          <p:cNvPicPr>
            <a:picLocks noGrp="1" noChangeAspect="1" noChangeArrowheads="1"/>
          </p:cNvPicPr>
          <p:nvPr>
            <p:ph idx="1"/>
          </p:nvPr>
        </p:nvPicPr>
        <p:blipFill>
          <a:blip r:embed="rId7" cstate="print">
            <a:extLst>
              <a:ext uri="{28A0092B-C50C-407E-A947-70E740481C1C}">
                <a14:useLocalDpi xmlns:a14="http://schemas.microsoft.com/office/drawing/2010/main" val="0"/>
              </a:ext>
            </a:extLst>
          </a:blip>
          <a:srcRect/>
          <a:stretch>
            <a:fillRect/>
          </a:stretch>
        </p:blipFill>
        <p:spPr>
          <a:xfrm>
            <a:off x="2842459" y="4581128"/>
            <a:ext cx="2359273" cy="176945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4" descr="santa clara may 09 09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76876" y="2420888"/>
            <a:ext cx="2719259" cy="2040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589690"/>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p:cNvSpPr>
            <a:spLocks noGrp="1"/>
          </p:cNvSpPr>
          <p:nvPr>
            <p:ph idx="1"/>
          </p:nvPr>
        </p:nvSpPr>
        <p:spPr>
          <a:xfrm>
            <a:off x="457200" y="5157192"/>
            <a:ext cx="8363272" cy="1368152"/>
          </a:xfrm>
        </p:spPr>
        <p:txBody>
          <a:bodyPr>
            <a:normAutofit/>
          </a:bodyPr>
          <a:lstStyle/>
          <a:p>
            <a:pPr marL="0" indent="0">
              <a:buNone/>
            </a:pPr>
            <a:endParaRPr lang="pt-PT" sz="2400" dirty="0"/>
          </a:p>
        </p:txBody>
      </p:sp>
      <p:pic>
        <p:nvPicPr>
          <p:cNvPr id="54274" name="Picture 2" descr="C:\Users\IPC\Desktop\envejecimiento\5fad45d0422d6.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541" y="728700"/>
            <a:ext cx="8109931" cy="5400600"/>
          </a:xfrm>
          <a:prstGeom prst="rect">
            <a:avLst/>
          </a:prstGeom>
          <a:noFill/>
          <a:extLst>
            <a:ext uri="{909E8E84-426E-40DD-AFC4-6F175D3DCCD1}">
              <a14:hiddenFill xmlns:a14="http://schemas.microsoft.com/office/drawing/2010/main">
                <a:solidFill>
                  <a:srgbClr val="FFFFFF"/>
                </a:solidFill>
              </a14:hiddenFill>
            </a:ext>
          </a:extLst>
        </p:spPr>
      </p:pic>
      <p:sp>
        <p:nvSpPr>
          <p:cNvPr id="5" name="Título 1">
            <a:extLst>
              <a:ext uri="{FF2B5EF4-FFF2-40B4-BE49-F238E27FC236}">
                <a16:creationId xmlns:a16="http://schemas.microsoft.com/office/drawing/2014/main" id="{C3BC949D-20E9-47CC-A5D1-51F754E2FC98}"/>
              </a:ext>
            </a:extLst>
          </p:cNvPr>
          <p:cNvSpPr>
            <a:spLocks noGrp="1"/>
          </p:cNvSpPr>
          <p:nvPr>
            <p:ph type="title"/>
          </p:nvPr>
        </p:nvSpPr>
        <p:spPr>
          <a:xfrm>
            <a:off x="457200" y="-171400"/>
            <a:ext cx="8229600" cy="1143000"/>
          </a:xfrm>
        </p:spPr>
        <p:txBody>
          <a:bodyPr/>
          <a:lstStyle/>
          <a:p>
            <a:r>
              <a:rPr lang="pt-PT" dirty="0" err="1">
                <a:solidFill>
                  <a:schemeClr val="bg1"/>
                </a:solidFill>
              </a:rPr>
              <a:t>Trabajar</a:t>
            </a:r>
            <a:r>
              <a:rPr lang="pt-PT" dirty="0">
                <a:solidFill>
                  <a:schemeClr val="bg1"/>
                </a:solidFill>
              </a:rPr>
              <a:t> sobre </a:t>
            </a:r>
            <a:r>
              <a:rPr lang="pt-PT" dirty="0" err="1">
                <a:solidFill>
                  <a:schemeClr val="bg1"/>
                </a:solidFill>
              </a:rPr>
              <a:t>los</a:t>
            </a:r>
            <a:r>
              <a:rPr lang="pt-PT" dirty="0">
                <a:solidFill>
                  <a:schemeClr val="bg1"/>
                </a:solidFill>
              </a:rPr>
              <a:t> sentidos</a:t>
            </a:r>
          </a:p>
        </p:txBody>
      </p:sp>
    </p:spTree>
    <p:extLst>
      <p:ext uri="{BB962C8B-B14F-4D97-AF65-F5344CB8AC3E}">
        <p14:creationId xmlns:p14="http://schemas.microsoft.com/office/powerpoint/2010/main" val="3356620883"/>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IPC\Desktop\envejecimiento\ERTYUI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03004"/>
            <a:ext cx="8701256" cy="5790291"/>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Posição de Conteúdo 2"/>
          <p:cNvSpPr>
            <a:spLocks noGrp="1"/>
          </p:cNvSpPr>
          <p:nvPr>
            <p:ph idx="1"/>
          </p:nvPr>
        </p:nvSpPr>
        <p:spPr>
          <a:xfrm>
            <a:off x="457200" y="4950296"/>
            <a:ext cx="8507288" cy="1575048"/>
          </a:xfrm>
        </p:spPr>
        <p:txBody>
          <a:bodyPr>
            <a:normAutofit/>
          </a:bodyPr>
          <a:lstStyle/>
          <a:p>
            <a:endParaRPr lang="pt-PT" dirty="0"/>
          </a:p>
        </p:txBody>
      </p:sp>
      <p:sp>
        <p:nvSpPr>
          <p:cNvPr id="4" name="Título 3">
            <a:extLst>
              <a:ext uri="{FF2B5EF4-FFF2-40B4-BE49-F238E27FC236}">
                <a16:creationId xmlns:a16="http://schemas.microsoft.com/office/drawing/2014/main" id="{B7C2A127-04A3-4BEC-8EEF-B3C76EA27743}"/>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2348298376"/>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C:\Users\IPC\Desktop\envejecimiento\_rz500.1524367892_archive_jardines_terapeuticos__espacios_verdes_para_lograr_el_bienest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41" y="188640"/>
            <a:ext cx="9270492" cy="6192688"/>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344016" y="5085184"/>
            <a:ext cx="8548464" cy="1143000"/>
          </a:xfrm>
        </p:spPr>
        <p:txBody>
          <a:bodyPr>
            <a:noAutofit/>
          </a:bodyPr>
          <a:lstStyle/>
          <a:p>
            <a:pPr algn="l"/>
            <a:endParaRPr lang="pt-PT" sz="2800" dirty="0">
              <a:solidFill>
                <a:schemeClr val="bg1"/>
              </a:solidFill>
            </a:endParaRPr>
          </a:p>
        </p:txBody>
      </p:sp>
      <p:sp>
        <p:nvSpPr>
          <p:cNvPr id="3" name="Marcador de Posição de Conteúdo 2"/>
          <p:cNvSpPr>
            <a:spLocks noGrp="1"/>
          </p:cNvSpPr>
          <p:nvPr>
            <p:ph idx="1"/>
          </p:nvPr>
        </p:nvSpPr>
        <p:spPr>
          <a:xfrm>
            <a:off x="457200" y="1600201"/>
            <a:ext cx="7283152" cy="3052936"/>
          </a:xfrm>
        </p:spPr>
        <p:txBody>
          <a:bodyPr/>
          <a:lstStyle/>
          <a:p>
            <a:endParaRPr lang="pt-PT" dirty="0"/>
          </a:p>
        </p:txBody>
      </p:sp>
    </p:spTree>
    <p:extLst>
      <p:ext uri="{BB962C8B-B14F-4D97-AF65-F5344CB8AC3E}">
        <p14:creationId xmlns:p14="http://schemas.microsoft.com/office/powerpoint/2010/main" val="3664411139"/>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814952"/>
          </a:xfrm>
        </p:spPr>
        <p:txBody>
          <a:bodyPr>
            <a:normAutofit/>
          </a:bodyPr>
          <a:lstStyle/>
          <a:p>
            <a:r>
              <a:rPr lang="pt-PT" sz="2800" b="1" dirty="0">
                <a:solidFill>
                  <a:schemeClr val="bg1"/>
                </a:solidFill>
              </a:rPr>
              <a:t>El uso  del color y la gráfica</a:t>
            </a:r>
            <a:endParaRPr lang="pt-PT" sz="2800" b="1" dirty="0"/>
          </a:p>
        </p:txBody>
      </p:sp>
      <p:sp>
        <p:nvSpPr>
          <p:cNvPr id="3" name="Marcador de Posição de Conteúdo 2"/>
          <p:cNvSpPr>
            <a:spLocks noGrp="1"/>
          </p:cNvSpPr>
          <p:nvPr>
            <p:ph idx="1"/>
          </p:nvPr>
        </p:nvSpPr>
        <p:spPr/>
        <p:txBody>
          <a:bodyPr/>
          <a:lstStyle/>
          <a:p>
            <a:endParaRPr lang="pt-PT" dirty="0"/>
          </a:p>
        </p:txBody>
      </p:sp>
      <p:pic>
        <p:nvPicPr>
          <p:cNvPr id="41986" name="Picture 2" descr="C:\Users\IPC\Desktop\envejecimiento\chorley-hospital-730x5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089590"/>
            <a:ext cx="6953250" cy="523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832985"/>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PT" dirty="0"/>
          </a:p>
        </p:txBody>
      </p:sp>
      <p:sp>
        <p:nvSpPr>
          <p:cNvPr id="3" name="Marcador de Posição de Conteúdo 2"/>
          <p:cNvSpPr>
            <a:spLocks noGrp="1"/>
          </p:cNvSpPr>
          <p:nvPr>
            <p:ph idx="1"/>
          </p:nvPr>
        </p:nvSpPr>
        <p:spPr>
          <a:xfrm>
            <a:off x="457200" y="5381175"/>
            <a:ext cx="8229600" cy="744988"/>
          </a:xfrm>
        </p:spPr>
        <p:txBody>
          <a:bodyPr>
            <a:noAutofit/>
          </a:bodyPr>
          <a:lstStyle/>
          <a:p>
            <a:pPr marL="0" indent="0">
              <a:buNone/>
            </a:pPr>
            <a:endParaRPr lang="pt-PT" sz="2400" dirty="0">
              <a:solidFill>
                <a:schemeClr val="bg1"/>
              </a:solidFill>
            </a:endParaRPr>
          </a:p>
        </p:txBody>
      </p:sp>
      <p:pic>
        <p:nvPicPr>
          <p:cNvPr id="31746" name="Picture 2" descr="C:\Users\IPC\Desktop\envejecimiento\hfjkj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524747"/>
            <a:ext cx="7718786" cy="51365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87886769"/>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dirty="0"/>
              <a:t>   </a:t>
            </a:r>
          </a:p>
        </p:txBody>
      </p:sp>
      <p:pic>
        <p:nvPicPr>
          <p:cNvPr id="60418" name="Picture 2" descr="C:\Users\IPC\Desktop\envejecimiento\vd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1357" y="749066"/>
            <a:ext cx="7514243" cy="4624150"/>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a:extLst>
              <a:ext uri="{FF2B5EF4-FFF2-40B4-BE49-F238E27FC236}">
                <a16:creationId xmlns:a16="http://schemas.microsoft.com/office/drawing/2014/main" id="{03162CB3-C61A-4CF8-ADA1-0F2F9544A20C}"/>
              </a:ext>
            </a:extLst>
          </p:cNvPr>
          <p:cNvSpPr txBox="1">
            <a:spLocks/>
          </p:cNvSpPr>
          <p:nvPr/>
        </p:nvSpPr>
        <p:spPr>
          <a:xfrm>
            <a:off x="539552" y="4347991"/>
            <a:ext cx="8229600" cy="81495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pt-PT" sz="2800" b="1" dirty="0"/>
          </a:p>
        </p:txBody>
      </p:sp>
    </p:spTree>
    <p:extLst>
      <p:ext uri="{BB962C8B-B14F-4D97-AF65-F5344CB8AC3E}">
        <p14:creationId xmlns:p14="http://schemas.microsoft.com/office/powerpoint/2010/main" val="3417478157"/>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8271"/>
            <a:ext cx="8229600" cy="634082"/>
          </a:xfrm>
        </p:spPr>
        <p:txBody>
          <a:bodyPr>
            <a:normAutofit fontScale="90000"/>
          </a:bodyPr>
          <a:lstStyle/>
          <a:p>
            <a:r>
              <a:rPr lang="pt-PT" dirty="0" err="1">
                <a:solidFill>
                  <a:schemeClr val="bg1"/>
                </a:solidFill>
              </a:rPr>
              <a:t>Envejecimiento</a:t>
            </a:r>
            <a:endParaRPr lang="pt-PT" dirty="0"/>
          </a:p>
        </p:txBody>
      </p:sp>
      <p:pic>
        <p:nvPicPr>
          <p:cNvPr id="4" name="Picture 2" descr="C:\Users\IPC\Desktop\envejecimiento\JREW.jpg"/>
          <p:cNvPicPr>
            <a:picLocks noGrp="1" noChangeAspect="1" noChangeArrowheads="1"/>
          </p:cNvPicPr>
          <p:nvPr>
            <p:ph idx="1"/>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11230"/>
          <a:stretch/>
        </p:blipFill>
        <p:spPr bwMode="auto">
          <a:xfrm>
            <a:off x="82026" y="692695"/>
            <a:ext cx="9061974" cy="5231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2365339"/>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A95E17-925C-45A8-8129-7236999E24DA}"/>
              </a:ext>
            </a:extLst>
          </p:cNvPr>
          <p:cNvSpPr>
            <a:spLocks noGrp="1"/>
          </p:cNvSpPr>
          <p:nvPr>
            <p:ph type="title"/>
          </p:nvPr>
        </p:nvSpPr>
        <p:spPr>
          <a:xfrm>
            <a:off x="2310251" y="116632"/>
            <a:ext cx="8589640" cy="1143000"/>
          </a:xfrm>
        </p:spPr>
        <p:txBody>
          <a:bodyPr>
            <a:noAutofit/>
          </a:bodyPr>
          <a:lstStyle/>
          <a:p>
            <a:pPr algn="l"/>
            <a:r>
              <a:rPr lang="es-MX" b="1" dirty="0">
                <a:solidFill>
                  <a:schemeClr val="bg1"/>
                </a:solidFill>
              </a:rPr>
              <a:t>Caos urbano</a:t>
            </a:r>
            <a:endParaRPr lang="en-US" b="1" dirty="0">
              <a:solidFill>
                <a:schemeClr val="bg1"/>
              </a:solidFill>
            </a:endParaRPr>
          </a:p>
        </p:txBody>
      </p:sp>
      <p:pic>
        <p:nvPicPr>
          <p:cNvPr id="5" name="Marcador de contenido 4">
            <a:extLst>
              <a:ext uri="{FF2B5EF4-FFF2-40B4-BE49-F238E27FC236}">
                <a16:creationId xmlns:a16="http://schemas.microsoft.com/office/drawing/2014/main" id="{EF5B14A9-5484-40C7-92A1-E48EE4B0F92F}"/>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05" y="1916832"/>
            <a:ext cx="4536504" cy="3024336"/>
          </a:xfrm>
        </p:spPr>
      </p:pic>
      <p:pic>
        <p:nvPicPr>
          <p:cNvPr id="6" name="Marcador de contenido 4">
            <a:extLst>
              <a:ext uri="{FF2B5EF4-FFF2-40B4-BE49-F238E27FC236}">
                <a16:creationId xmlns:a16="http://schemas.microsoft.com/office/drawing/2014/main" id="{F8A2EA03-C738-4505-9A86-0E54932A3D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7716" y="1916832"/>
            <a:ext cx="4530056" cy="3003624"/>
          </a:xfrm>
          <a:prstGeom prst="rect">
            <a:avLst/>
          </a:prstGeom>
        </p:spPr>
      </p:pic>
    </p:spTree>
    <p:extLst>
      <p:ext uri="{BB962C8B-B14F-4D97-AF65-F5344CB8AC3E}">
        <p14:creationId xmlns:p14="http://schemas.microsoft.com/office/powerpoint/2010/main" val="3903334724"/>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9FB19F-2232-4785-8E0E-92FEBA34ADB0}"/>
              </a:ext>
            </a:extLst>
          </p:cNvPr>
          <p:cNvSpPr>
            <a:spLocks noGrp="1"/>
          </p:cNvSpPr>
          <p:nvPr>
            <p:ph type="title"/>
          </p:nvPr>
        </p:nvSpPr>
        <p:spPr>
          <a:xfrm>
            <a:off x="572132" y="4725144"/>
            <a:ext cx="8229600" cy="1143000"/>
          </a:xfrm>
        </p:spPr>
        <p:txBody>
          <a:bodyPr>
            <a:noAutofit/>
          </a:bodyPr>
          <a:lstStyle/>
          <a:p>
            <a:endParaRPr lang="en-US" sz="2800" dirty="0"/>
          </a:p>
        </p:txBody>
      </p:sp>
      <p:pic>
        <p:nvPicPr>
          <p:cNvPr id="5" name="Marcador de contenido 4">
            <a:extLst>
              <a:ext uri="{FF2B5EF4-FFF2-40B4-BE49-F238E27FC236}">
                <a16:creationId xmlns:a16="http://schemas.microsoft.com/office/drawing/2014/main" id="{D38CE385-40CE-41C3-9C0F-5C7C0C9C18B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55576" y="20311"/>
            <a:ext cx="8046156" cy="4525963"/>
          </a:xfrm>
        </p:spPr>
      </p:pic>
    </p:spTree>
    <p:extLst>
      <p:ext uri="{BB962C8B-B14F-4D97-AF65-F5344CB8AC3E}">
        <p14:creationId xmlns:p14="http://schemas.microsoft.com/office/powerpoint/2010/main" val="3680579601"/>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65BA27-F77D-4D74-AF9C-9F6BCC5230AD}"/>
              </a:ext>
            </a:extLst>
          </p:cNvPr>
          <p:cNvSpPr>
            <a:spLocks noGrp="1"/>
          </p:cNvSpPr>
          <p:nvPr>
            <p:ph type="title"/>
          </p:nvPr>
        </p:nvSpPr>
        <p:spPr/>
        <p:txBody>
          <a:bodyPr/>
          <a:lstStyle/>
          <a:p>
            <a:endParaRPr lang="en-US" dirty="0"/>
          </a:p>
        </p:txBody>
      </p:sp>
      <p:pic>
        <p:nvPicPr>
          <p:cNvPr id="5" name="Marcador de contenido 4">
            <a:extLst>
              <a:ext uri="{FF2B5EF4-FFF2-40B4-BE49-F238E27FC236}">
                <a16:creationId xmlns:a16="http://schemas.microsoft.com/office/drawing/2014/main" id="{E4FAB55B-075B-47C0-9371-81F7C9C4F1F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5576" y="301183"/>
            <a:ext cx="7200800" cy="5400600"/>
          </a:xfrm>
        </p:spPr>
      </p:pic>
    </p:spTree>
    <p:extLst>
      <p:ext uri="{BB962C8B-B14F-4D97-AF65-F5344CB8AC3E}">
        <p14:creationId xmlns:p14="http://schemas.microsoft.com/office/powerpoint/2010/main" val="3989161005"/>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1CD155A8-CB60-4364-8BE3-B8605EFBA47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8993" y="767894"/>
            <a:ext cx="4313007" cy="3243550"/>
          </a:xfrm>
        </p:spPr>
      </p:pic>
      <p:pic>
        <p:nvPicPr>
          <p:cNvPr id="7" name="Imagen 6">
            <a:extLst>
              <a:ext uri="{FF2B5EF4-FFF2-40B4-BE49-F238E27FC236}">
                <a16:creationId xmlns:a16="http://schemas.microsoft.com/office/drawing/2014/main" id="{C0AFCE65-C91D-4861-9089-025755651A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6" y="764704"/>
            <a:ext cx="4320480" cy="3240360"/>
          </a:xfrm>
          <a:prstGeom prst="rect">
            <a:avLst/>
          </a:prstGeom>
        </p:spPr>
      </p:pic>
      <p:sp>
        <p:nvSpPr>
          <p:cNvPr id="6" name="Título 1">
            <a:extLst>
              <a:ext uri="{FF2B5EF4-FFF2-40B4-BE49-F238E27FC236}">
                <a16:creationId xmlns:a16="http://schemas.microsoft.com/office/drawing/2014/main" id="{0878C02F-AC54-4F4C-B5E8-B66A1A265049}"/>
              </a:ext>
            </a:extLst>
          </p:cNvPr>
          <p:cNvSpPr>
            <a:spLocks noGrp="1"/>
          </p:cNvSpPr>
          <p:nvPr>
            <p:ph type="title"/>
          </p:nvPr>
        </p:nvSpPr>
        <p:spPr>
          <a:xfrm>
            <a:off x="457200" y="4878288"/>
            <a:ext cx="8229600" cy="1143000"/>
          </a:xfrm>
        </p:spPr>
        <p:txBody>
          <a:bodyPr>
            <a:normAutofit/>
          </a:bodyPr>
          <a:lstStyle/>
          <a:p>
            <a:endParaRPr lang="pt-PT" sz="2800" b="1" dirty="0"/>
          </a:p>
        </p:txBody>
      </p:sp>
      <p:sp>
        <p:nvSpPr>
          <p:cNvPr id="8" name="Título 1">
            <a:extLst>
              <a:ext uri="{FF2B5EF4-FFF2-40B4-BE49-F238E27FC236}">
                <a16:creationId xmlns:a16="http://schemas.microsoft.com/office/drawing/2014/main" id="{26C5B271-1B94-4B29-993C-5D9EC9E8D804}"/>
              </a:ext>
            </a:extLst>
          </p:cNvPr>
          <p:cNvSpPr txBox="1">
            <a:spLocks/>
          </p:cNvSpPr>
          <p:nvPr/>
        </p:nvSpPr>
        <p:spPr>
          <a:xfrm>
            <a:off x="1582232" y="3933056"/>
            <a:ext cx="1666528" cy="81495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PT" sz="2800" b="1" dirty="0">
                <a:solidFill>
                  <a:schemeClr val="bg1"/>
                </a:solidFill>
              </a:rPr>
              <a:t>Antes </a:t>
            </a:r>
            <a:endParaRPr lang="pt-PT" sz="2800" b="1" dirty="0"/>
          </a:p>
        </p:txBody>
      </p:sp>
      <p:sp>
        <p:nvSpPr>
          <p:cNvPr id="9" name="Título 1">
            <a:extLst>
              <a:ext uri="{FF2B5EF4-FFF2-40B4-BE49-F238E27FC236}">
                <a16:creationId xmlns:a16="http://schemas.microsoft.com/office/drawing/2014/main" id="{C1C07B0E-15E9-4F65-8BF3-E2F7EBB6638C}"/>
              </a:ext>
            </a:extLst>
          </p:cNvPr>
          <p:cNvSpPr txBox="1">
            <a:spLocks/>
          </p:cNvSpPr>
          <p:nvPr/>
        </p:nvSpPr>
        <p:spPr>
          <a:xfrm>
            <a:off x="6156176" y="3933056"/>
            <a:ext cx="1666528" cy="81495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PT" sz="2800" b="1" dirty="0">
                <a:solidFill>
                  <a:schemeClr val="bg1"/>
                </a:solidFill>
              </a:rPr>
              <a:t>Después </a:t>
            </a:r>
            <a:endParaRPr lang="pt-PT" sz="2800" b="1" dirty="0"/>
          </a:p>
        </p:txBody>
      </p:sp>
    </p:spTree>
    <p:extLst>
      <p:ext uri="{BB962C8B-B14F-4D97-AF65-F5344CB8AC3E}">
        <p14:creationId xmlns:p14="http://schemas.microsoft.com/office/powerpoint/2010/main" val="979772208"/>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E6E92C89-78F8-42C7-A99B-ACEBB61C023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4016" y="1844824"/>
            <a:ext cx="4355976" cy="3266982"/>
          </a:xfrm>
        </p:spPr>
      </p:pic>
      <p:pic>
        <p:nvPicPr>
          <p:cNvPr id="7" name="Imagen 6">
            <a:extLst>
              <a:ext uri="{FF2B5EF4-FFF2-40B4-BE49-F238E27FC236}">
                <a16:creationId xmlns:a16="http://schemas.microsoft.com/office/drawing/2014/main" id="{EA914812-E61C-45BF-B1A5-EF49202C79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4008" y="1844824"/>
            <a:ext cx="4355976" cy="3266982"/>
          </a:xfrm>
          <a:prstGeom prst="rect">
            <a:avLst/>
          </a:prstGeom>
        </p:spPr>
      </p:pic>
      <p:sp>
        <p:nvSpPr>
          <p:cNvPr id="6" name="Título 1">
            <a:extLst>
              <a:ext uri="{FF2B5EF4-FFF2-40B4-BE49-F238E27FC236}">
                <a16:creationId xmlns:a16="http://schemas.microsoft.com/office/drawing/2014/main" id="{CE900F92-C494-4979-963F-140C65AB706C}"/>
              </a:ext>
            </a:extLst>
          </p:cNvPr>
          <p:cNvSpPr txBox="1">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pt-PT" sz="2800" dirty="0"/>
          </a:p>
        </p:txBody>
      </p:sp>
    </p:spTree>
    <p:extLst>
      <p:ext uri="{BB962C8B-B14F-4D97-AF65-F5344CB8AC3E}">
        <p14:creationId xmlns:p14="http://schemas.microsoft.com/office/powerpoint/2010/main" val="2955049274"/>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634082"/>
          </a:xfrm>
        </p:spPr>
        <p:txBody>
          <a:bodyPr>
            <a:normAutofit fontScale="90000"/>
          </a:bodyPr>
          <a:lstStyle/>
          <a:p>
            <a:r>
              <a:rPr lang="pt-PT" b="1" dirty="0">
                <a:solidFill>
                  <a:schemeClr val="bg1"/>
                </a:solidFill>
              </a:rPr>
              <a:t>CONCLUSIONES</a:t>
            </a:r>
            <a:endParaRPr lang="pt-PT" dirty="0"/>
          </a:p>
        </p:txBody>
      </p:sp>
      <p:sp>
        <p:nvSpPr>
          <p:cNvPr id="3" name="Marcador de Posição de Conteúdo 2"/>
          <p:cNvSpPr>
            <a:spLocks noGrp="1"/>
          </p:cNvSpPr>
          <p:nvPr>
            <p:ph idx="1"/>
          </p:nvPr>
        </p:nvSpPr>
        <p:spPr>
          <a:xfrm>
            <a:off x="734888" y="912168"/>
            <a:ext cx="8229600" cy="5544616"/>
          </a:xfrm>
        </p:spPr>
        <p:txBody>
          <a:bodyPr>
            <a:normAutofit fontScale="62500" lnSpcReduction="20000"/>
          </a:bodyPr>
          <a:lstStyle/>
          <a:p>
            <a:pPr marL="0" marR="42863" lvl="0" indent="0" algn="just" eaLnBrk="0" fontAlgn="base" hangingPunct="0">
              <a:spcBef>
                <a:spcPct val="0"/>
              </a:spcBef>
              <a:spcAft>
                <a:spcPct val="0"/>
              </a:spcAft>
              <a:buSzPts val="1000"/>
              <a:buNone/>
            </a:pPr>
            <a:endParaRPr lang="pt-PT" sz="3300" dirty="0">
              <a:solidFill>
                <a:schemeClr val="bg1"/>
              </a:solidFill>
            </a:endParaRPr>
          </a:p>
          <a:p>
            <a:pPr marL="0" marR="42863" lvl="0" indent="0" algn="just" eaLnBrk="0" fontAlgn="base" hangingPunct="0">
              <a:spcBef>
                <a:spcPct val="0"/>
              </a:spcBef>
              <a:spcAft>
                <a:spcPct val="0"/>
              </a:spcAft>
              <a:buSzPts val="1000"/>
              <a:buNone/>
            </a:pPr>
            <a:r>
              <a:rPr lang="pt-PT" sz="3300" dirty="0">
                <a:solidFill>
                  <a:schemeClr val="bg1"/>
                </a:solidFill>
              </a:rPr>
              <a:t>La finalidad de este documento es llamar la atención sobre el impacto de la arquitectura en la mejora de las condiciones para enfrentar los  desafíos que presentan los cambios demográficos en la sociedad de hoy</a:t>
            </a:r>
          </a:p>
          <a:p>
            <a:pPr marR="42863" lvl="0" algn="just" eaLnBrk="0" fontAlgn="base" hangingPunct="0">
              <a:spcBef>
                <a:spcPct val="0"/>
              </a:spcBef>
              <a:spcAft>
                <a:spcPct val="0"/>
              </a:spcAft>
              <a:buSzPts val="1000"/>
            </a:pPr>
            <a:endParaRPr lang="pt-PT" sz="3300" dirty="0">
              <a:solidFill>
                <a:schemeClr val="bg1"/>
              </a:solidFill>
            </a:endParaRPr>
          </a:p>
          <a:p>
            <a:pPr marL="0" indent="0">
              <a:buNone/>
            </a:pPr>
            <a:endParaRPr lang="pt-PT" sz="3300" dirty="0">
              <a:solidFill>
                <a:schemeClr val="bg1"/>
              </a:solidFill>
            </a:endParaRPr>
          </a:p>
          <a:p>
            <a:pPr marL="0" indent="0">
              <a:buNone/>
            </a:pPr>
            <a:r>
              <a:rPr lang="pt-PT" sz="3300" dirty="0">
                <a:solidFill>
                  <a:schemeClr val="bg1"/>
                </a:solidFill>
              </a:rPr>
              <a:t>Otro de sus  propósitos de es llamar la atención sobre responsabilidad </a:t>
            </a:r>
            <a:r>
              <a:rPr lang="es-ES" sz="3300" dirty="0">
                <a:solidFill>
                  <a:schemeClr val="bg1"/>
                </a:solidFill>
              </a:rPr>
              <a:t>social de la Universidad para, desde la docencia e investigaciones, ser consecuente con su papel de formar arquitectos comprometidos con un hábitat inclusivo </a:t>
            </a:r>
            <a:r>
              <a:rPr lang="es-ES" sz="3300" dirty="0"/>
              <a:t>y sostenible.</a:t>
            </a:r>
            <a:endParaRPr lang="en-US" sz="3300" dirty="0"/>
          </a:p>
          <a:p>
            <a:pPr marR="42863" lvl="0" algn="just" eaLnBrk="0" fontAlgn="base" hangingPunct="0">
              <a:spcBef>
                <a:spcPct val="0"/>
              </a:spcBef>
              <a:spcAft>
                <a:spcPct val="0"/>
              </a:spcAft>
              <a:buSzPts val="1000"/>
            </a:pPr>
            <a:endParaRPr lang="pt-PT" sz="3300" dirty="0">
              <a:solidFill>
                <a:schemeClr val="bg1"/>
              </a:solidFill>
            </a:endParaRPr>
          </a:p>
          <a:p>
            <a:pPr marL="0" marR="42863" lvl="0" indent="0" algn="just" eaLnBrk="0" fontAlgn="base" hangingPunct="0">
              <a:spcBef>
                <a:spcPct val="0"/>
              </a:spcBef>
              <a:spcAft>
                <a:spcPct val="0"/>
              </a:spcAft>
              <a:buSzPts val="1000"/>
              <a:buNone/>
            </a:pPr>
            <a:endParaRPr lang="pt-PT" sz="3300" dirty="0">
              <a:solidFill>
                <a:schemeClr val="bg1"/>
              </a:solidFill>
            </a:endParaRPr>
          </a:p>
          <a:p>
            <a:pPr marL="0" marR="42863" lvl="0" indent="0" algn="just" eaLnBrk="0" fontAlgn="base" hangingPunct="0">
              <a:spcBef>
                <a:spcPct val="0"/>
              </a:spcBef>
              <a:spcAft>
                <a:spcPct val="0"/>
              </a:spcAft>
              <a:buSzPts val="1000"/>
              <a:buNone/>
            </a:pPr>
            <a:endParaRPr lang="pt-PT" sz="3300" dirty="0">
              <a:solidFill>
                <a:schemeClr val="bg1"/>
              </a:solidFill>
            </a:endParaRPr>
          </a:p>
          <a:p>
            <a:pPr marL="0" marR="42863" lvl="0" indent="0" algn="just" eaLnBrk="0" fontAlgn="base" hangingPunct="0">
              <a:spcBef>
                <a:spcPct val="0"/>
              </a:spcBef>
              <a:spcAft>
                <a:spcPct val="0"/>
              </a:spcAft>
              <a:buSzPts val="1000"/>
              <a:buNone/>
            </a:pPr>
            <a:endParaRPr lang="pt-PT" sz="3300" dirty="0">
              <a:solidFill>
                <a:schemeClr val="bg1"/>
              </a:solidFill>
            </a:endParaRPr>
          </a:p>
          <a:p>
            <a:pPr marL="0" marR="42863" lvl="0" indent="0" algn="just" eaLnBrk="0" fontAlgn="base" hangingPunct="0">
              <a:spcBef>
                <a:spcPct val="0"/>
              </a:spcBef>
              <a:spcAft>
                <a:spcPct val="0"/>
              </a:spcAft>
              <a:buSzPts val="1000"/>
              <a:buNone/>
            </a:pPr>
            <a:r>
              <a:rPr lang="pt-PT" sz="3300" dirty="0">
                <a:solidFill>
                  <a:schemeClr val="bg1"/>
                </a:solidFill>
              </a:rPr>
              <a:t>Se debe  hacer </a:t>
            </a:r>
            <a:r>
              <a:rPr lang="es-ES" sz="3600" dirty="0">
                <a:solidFill>
                  <a:schemeClr val="bg1"/>
                </a:solidFill>
              </a:rPr>
              <a:t>é</a:t>
            </a:r>
            <a:r>
              <a:rPr lang="pt-PT" sz="3300" dirty="0">
                <a:solidFill>
                  <a:schemeClr val="bg1"/>
                </a:solidFill>
              </a:rPr>
              <a:t>nfasis en la integración de la  población adulta mayor en la sociedad. A este propósito  debe contribuir el reordenamiento urbano, en la medida en que proporcione seguridad , facilite la orientación e garantice espacios adecuados para el encuentro y permanencia  de este grupo etario</a:t>
            </a:r>
            <a:endParaRPr lang="es-ES" altLang="pt-BR" sz="3300" dirty="0">
              <a:solidFill>
                <a:schemeClr val="bg1"/>
              </a:solidFill>
              <a:latin typeface="Arial" panose="020B0604020202020204" pitchFamily="34" charset="0"/>
            </a:endParaRPr>
          </a:p>
          <a:p>
            <a:endParaRPr lang="pt-PT" dirty="0">
              <a:solidFill>
                <a:schemeClr val="bg1"/>
              </a:solidFill>
            </a:endParaRPr>
          </a:p>
        </p:txBody>
      </p:sp>
      <p:sp>
        <p:nvSpPr>
          <p:cNvPr id="4" name="Rectângulo 3"/>
          <p:cNvSpPr/>
          <p:nvPr/>
        </p:nvSpPr>
        <p:spPr>
          <a:xfrm>
            <a:off x="338754" y="1064930"/>
            <a:ext cx="444352" cy="707886"/>
          </a:xfrm>
          <a:prstGeom prst="rect">
            <a:avLst/>
          </a:prstGeom>
        </p:spPr>
        <p:txBody>
          <a:bodyPr wrap="none">
            <a:spAutoFit/>
          </a:bodyPr>
          <a:lstStyle/>
          <a:p>
            <a:r>
              <a:rPr lang="pt-PT" sz="4000" b="1" dirty="0">
                <a:solidFill>
                  <a:schemeClr val="bg1"/>
                </a:solidFill>
              </a:rPr>
              <a:t>1</a:t>
            </a:r>
            <a:endParaRPr lang="pt-PT" sz="4000" b="1" dirty="0"/>
          </a:p>
        </p:txBody>
      </p:sp>
      <p:sp>
        <p:nvSpPr>
          <p:cNvPr id="5" name="Rectângulo 4"/>
          <p:cNvSpPr/>
          <p:nvPr/>
        </p:nvSpPr>
        <p:spPr>
          <a:xfrm>
            <a:off x="338754" y="2433082"/>
            <a:ext cx="444352" cy="707886"/>
          </a:xfrm>
          <a:prstGeom prst="rect">
            <a:avLst/>
          </a:prstGeom>
        </p:spPr>
        <p:txBody>
          <a:bodyPr wrap="none">
            <a:spAutoFit/>
          </a:bodyPr>
          <a:lstStyle/>
          <a:p>
            <a:r>
              <a:rPr lang="pt-PT" sz="4000" b="1" dirty="0">
                <a:solidFill>
                  <a:schemeClr val="bg1"/>
                </a:solidFill>
              </a:rPr>
              <a:t>2</a:t>
            </a:r>
            <a:endParaRPr lang="pt-PT" sz="4000" b="1" dirty="0"/>
          </a:p>
        </p:txBody>
      </p:sp>
      <p:sp>
        <p:nvSpPr>
          <p:cNvPr id="6" name="Rectângulo 5"/>
          <p:cNvSpPr/>
          <p:nvPr/>
        </p:nvSpPr>
        <p:spPr>
          <a:xfrm>
            <a:off x="338754" y="4521314"/>
            <a:ext cx="444352" cy="707886"/>
          </a:xfrm>
          <a:prstGeom prst="rect">
            <a:avLst/>
          </a:prstGeom>
        </p:spPr>
        <p:txBody>
          <a:bodyPr wrap="none">
            <a:spAutoFit/>
          </a:bodyPr>
          <a:lstStyle/>
          <a:p>
            <a:r>
              <a:rPr lang="pt-PT" sz="4000" b="1" dirty="0">
                <a:solidFill>
                  <a:schemeClr val="bg1"/>
                </a:solidFill>
              </a:rPr>
              <a:t>3</a:t>
            </a:r>
            <a:endParaRPr lang="pt-PT" sz="4000" b="1" dirty="0"/>
          </a:p>
        </p:txBody>
      </p:sp>
    </p:spTree>
    <p:extLst>
      <p:ext uri="{BB962C8B-B14F-4D97-AF65-F5344CB8AC3E}">
        <p14:creationId xmlns:p14="http://schemas.microsoft.com/office/powerpoint/2010/main" val="2151156285"/>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634082"/>
          </a:xfrm>
        </p:spPr>
        <p:txBody>
          <a:bodyPr>
            <a:normAutofit fontScale="90000"/>
          </a:bodyPr>
          <a:lstStyle/>
          <a:p>
            <a:r>
              <a:rPr lang="pt-PT" b="1" dirty="0">
                <a:solidFill>
                  <a:schemeClr val="bg1"/>
                </a:solidFill>
              </a:rPr>
              <a:t>RECOMENDACIONES</a:t>
            </a:r>
            <a:endParaRPr lang="pt-PT" dirty="0"/>
          </a:p>
        </p:txBody>
      </p:sp>
      <p:sp>
        <p:nvSpPr>
          <p:cNvPr id="3" name="Marcador de Posição de Conteúdo 2"/>
          <p:cNvSpPr>
            <a:spLocks noGrp="1"/>
          </p:cNvSpPr>
          <p:nvPr>
            <p:ph idx="1"/>
          </p:nvPr>
        </p:nvSpPr>
        <p:spPr>
          <a:xfrm>
            <a:off x="545704" y="980728"/>
            <a:ext cx="8346776" cy="5145435"/>
          </a:xfrm>
        </p:spPr>
        <p:txBody>
          <a:bodyPr>
            <a:normAutofit fontScale="85000" lnSpcReduction="20000"/>
          </a:bodyPr>
          <a:lstStyle/>
          <a:p>
            <a:pPr marL="0" indent="0" algn="just">
              <a:buNone/>
            </a:pPr>
            <a:r>
              <a:rPr lang="pt-PT" b="1" dirty="0">
                <a:solidFill>
                  <a:schemeClr val="bg1"/>
                </a:solidFill>
              </a:rPr>
              <a:t>Incluir el tema de modelación de la arquitectura y de  espacios en la ciudad para personas con Alzheimer dentro de el repertorio temático de los proyectos de arquitectura que se imparten a partir del tercer año en esta Carrera.</a:t>
            </a:r>
          </a:p>
          <a:p>
            <a:pPr algn="just"/>
            <a:endParaRPr lang="pt-PT" b="1" dirty="0">
              <a:solidFill>
                <a:schemeClr val="bg1"/>
              </a:solidFill>
            </a:endParaRPr>
          </a:p>
          <a:p>
            <a:pPr marL="0" indent="0" algn="just">
              <a:buNone/>
            </a:pPr>
            <a:r>
              <a:rPr lang="pt-PT" b="1" dirty="0">
                <a:solidFill>
                  <a:schemeClr val="bg1"/>
                </a:solidFill>
              </a:rPr>
              <a:t>Proponer este tema como potencial problemática para futuros  Trabajos de Diploma .</a:t>
            </a:r>
          </a:p>
          <a:p>
            <a:pPr algn="just"/>
            <a:endParaRPr lang="pt-PT" b="1" dirty="0">
              <a:solidFill>
                <a:schemeClr val="bg1"/>
              </a:solidFill>
            </a:endParaRPr>
          </a:p>
          <a:p>
            <a:pPr marL="0" indent="0" algn="just">
              <a:buNone/>
            </a:pPr>
            <a:r>
              <a:rPr lang="pt-PT" b="1" dirty="0">
                <a:solidFill>
                  <a:schemeClr val="bg1"/>
                </a:solidFill>
              </a:rPr>
              <a:t>Incluir el tema  como un acápite dentro de la línea de investigación de Arquitectura, e integrar a ella un Grupo de Trabajo Científico a tenor con los propósitos de la Nueva Agenda Urbana, y los objetivos hacia el 2030</a:t>
            </a:r>
            <a:endParaRPr lang="pt-PT" dirty="0"/>
          </a:p>
        </p:txBody>
      </p:sp>
      <p:sp>
        <p:nvSpPr>
          <p:cNvPr id="5" name="Rectângulo 4"/>
          <p:cNvSpPr/>
          <p:nvPr/>
        </p:nvSpPr>
        <p:spPr>
          <a:xfrm>
            <a:off x="179512" y="836712"/>
            <a:ext cx="444352" cy="707886"/>
          </a:xfrm>
          <a:prstGeom prst="rect">
            <a:avLst/>
          </a:prstGeom>
        </p:spPr>
        <p:txBody>
          <a:bodyPr wrap="none">
            <a:spAutoFit/>
          </a:bodyPr>
          <a:lstStyle/>
          <a:p>
            <a:r>
              <a:rPr lang="pt-PT" sz="4000" b="1" dirty="0">
                <a:solidFill>
                  <a:schemeClr val="bg1"/>
                </a:solidFill>
              </a:rPr>
              <a:t>1</a:t>
            </a:r>
            <a:endParaRPr lang="pt-PT" sz="4000" b="1" dirty="0"/>
          </a:p>
        </p:txBody>
      </p:sp>
      <p:sp>
        <p:nvSpPr>
          <p:cNvPr id="6" name="Rectângulo 5"/>
          <p:cNvSpPr/>
          <p:nvPr/>
        </p:nvSpPr>
        <p:spPr>
          <a:xfrm>
            <a:off x="179512" y="2996952"/>
            <a:ext cx="444352" cy="707886"/>
          </a:xfrm>
          <a:prstGeom prst="rect">
            <a:avLst/>
          </a:prstGeom>
        </p:spPr>
        <p:txBody>
          <a:bodyPr wrap="none">
            <a:spAutoFit/>
          </a:bodyPr>
          <a:lstStyle/>
          <a:p>
            <a:r>
              <a:rPr lang="pt-PT" sz="4000" b="1" dirty="0">
                <a:solidFill>
                  <a:schemeClr val="bg1"/>
                </a:solidFill>
              </a:rPr>
              <a:t>2</a:t>
            </a:r>
            <a:endParaRPr lang="pt-PT" sz="4000" b="1" dirty="0"/>
          </a:p>
        </p:txBody>
      </p:sp>
      <p:sp>
        <p:nvSpPr>
          <p:cNvPr id="7" name="Rectângulo 6"/>
          <p:cNvSpPr/>
          <p:nvPr/>
        </p:nvSpPr>
        <p:spPr>
          <a:xfrm>
            <a:off x="167208" y="4149080"/>
            <a:ext cx="444352" cy="707886"/>
          </a:xfrm>
          <a:prstGeom prst="rect">
            <a:avLst/>
          </a:prstGeom>
        </p:spPr>
        <p:txBody>
          <a:bodyPr wrap="none">
            <a:spAutoFit/>
          </a:bodyPr>
          <a:lstStyle/>
          <a:p>
            <a:r>
              <a:rPr lang="pt-PT" sz="4000" b="1" dirty="0">
                <a:solidFill>
                  <a:schemeClr val="bg1"/>
                </a:solidFill>
              </a:rPr>
              <a:t>3</a:t>
            </a:r>
            <a:endParaRPr lang="pt-PT" sz="4000" b="1" dirty="0"/>
          </a:p>
        </p:txBody>
      </p:sp>
    </p:spTree>
    <p:extLst>
      <p:ext uri="{BB962C8B-B14F-4D97-AF65-F5344CB8AC3E}">
        <p14:creationId xmlns:p14="http://schemas.microsoft.com/office/powerpoint/2010/main" val="3596784875"/>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332656"/>
            <a:ext cx="8229600" cy="346050"/>
          </a:xfrm>
        </p:spPr>
        <p:txBody>
          <a:bodyPr>
            <a:normAutofit fontScale="90000"/>
          </a:bodyPr>
          <a:lstStyle/>
          <a:p>
            <a:r>
              <a:rPr lang="pt-PT" sz="2800" dirty="0">
                <a:solidFill>
                  <a:schemeClr val="bg1"/>
                </a:solidFill>
              </a:rPr>
              <a:t>Fuentes consultadas</a:t>
            </a:r>
            <a:endParaRPr lang="pt-PT" sz="2800" dirty="0"/>
          </a:p>
        </p:txBody>
      </p:sp>
      <p:sp>
        <p:nvSpPr>
          <p:cNvPr id="3" name="Marcador de Posição de Conteúdo 2"/>
          <p:cNvSpPr>
            <a:spLocks noGrp="1"/>
          </p:cNvSpPr>
          <p:nvPr>
            <p:ph idx="1"/>
          </p:nvPr>
        </p:nvSpPr>
        <p:spPr>
          <a:xfrm>
            <a:off x="323528" y="836712"/>
            <a:ext cx="8711142" cy="5030019"/>
          </a:xfrm>
        </p:spPr>
        <p:txBody>
          <a:bodyPr>
            <a:normAutofit lnSpcReduction="10000"/>
          </a:bodyPr>
          <a:lstStyle/>
          <a:p>
            <a:r>
              <a:rPr lang="pt-PT" sz="1800" dirty="0">
                <a:solidFill>
                  <a:schemeClr val="bg1"/>
                </a:solidFill>
              </a:rPr>
              <a:t>Arquitectura para el alzheimer, ¿Residencia o viviendas adaptables</a:t>
            </a:r>
            <a:r>
              <a:rPr lang="en-US" sz="1800" dirty="0">
                <a:solidFill>
                  <a:schemeClr val="bg1"/>
                </a:solidFill>
              </a:rPr>
              <a:t>?</a:t>
            </a:r>
            <a:r>
              <a:rPr lang="pt-PT" sz="1800" dirty="0">
                <a:solidFill>
                  <a:schemeClr val="bg1"/>
                </a:solidFill>
              </a:rPr>
              <a:t>.Experiencias nacionales e internacionales : Trabajo Fin de Grado junio, 2016, Autor: Romero Vergara, Guadalupe.Universidad de Sevilla. Departamento de Proyectos Arquitectónicos.</a:t>
            </a:r>
          </a:p>
          <a:p>
            <a:r>
              <a:rPr lang="pt-PT" sz="1800" dirty="0">
                <a:solidFill>
                  <a:schemeClr val="bg1"/>
                </a:solidFill>
              </a:rPr>
              <a:t>Título original: El vínculo de la contaminación en la ciudad y nuestra salud. Jueves, 9 febrero 2017 </a:t>
            </a:r>
          </a:p>
          <a:p>
            <a:r>
              <a:rPr lang="pt-PT" sz="1800" dirty="0">
                <a:solidFill>
                  <a:schemeClr val="bg1"/>
                </a:solidFill>
              </a:rPr>
              <a:t>La arquitectura se vuelca en los enfermos de Alzheimer. </a:t>
            </a:r>
            <a:r>
              <a:rPr lang="pt-PT" sz="1600" dirty="0">
                <a:solidFill>
                  <a:schemeClr val="bg1"/>
                </a:solidFill>
              </a:rPr>
              <a:t>http://www.elmundo.es/elmundosalud/2011/09/23/neurociencia/1316796637.html .</a:t>
            </a:r>
            <a:r>
              <a:rPr lang="pt-PT" sz="1800" dirty="0">
                <a:solidFill>
                  <a:schemeClr val="bg1"/>
                </a:solidFill>
              </a:rPr>
              <a:t>María Sánchez-Monge | Madrid Actualizado lunes 26/09/2011 08:49 horas</a:t>
            </a:r>
          </a:p>
          <a:p>
            <a:r>
              <a:rPr lang="es-MX" sz="1700" dirty="0">
                <a:solidFill>
                  <a:schemeClr val="bg1"/>
                </a:solidFill>
              </a:rPr>
              <a:t>El diseño, herramienta del caos para la ciudad. Mario Fernando Uribe Orozco.</a:t>
            </a:r>
            <a:r>
              <a:rPr lang="en-US" sz="1700" dirty="0">
                <a:solidFill>
                  <a:schemeClr val="bg1"/>
                </a:solidFill>
              </a:rPr>
              <a:t> </a:t>
            </a:r>
            <a:r>
              <a:rPr lang="es-MX" sz="1600" u="sng" dirty="0">
                <a:solidFill>
                  <a:schemeClr val="bg1"/>
                </a:solidFill>
                <a:hlinkClick r:id="rId2">
                  <a:extLst>
                    <a:ext uri="{A12FA001-AC4F-418D-AE19-62706E023703}">
                      <ahyp:hlinkClr xmlns:ahyp="http://schemas.microsoft.com/office/drawing/2018/hyperlinkcolor" val="tx"/>
                    </a:ext>
                  </a:extLst>
                </a:hlinkClick>
              </a:rPr>
              <a:t>https://blogs.iadb.org/transporte/es/el-diseno-herramienta-del-caos-para-la-ciudad/</a:t>
            </a:r>
            <a:endParaRPr lang="pt-PT" sz="1800" u="sng" dirty="0">
              <a:solidFill>
                <a:schemeClr val="bg1"/>
              </a:solidFill>
            </a:endParaRPr>
          </a:p>
          <a:p>
            <a:r>
              <a:rPr lang="es-MX" sz="1800" dirty="0">
                <a:solidFill>
                  <a:schemeClr val="bg1"/>
                </a:solidFill>
              </a:rPr>
              <a:t>Nuestras calles lo necesitan</a:t>
            </a:r>
            <a:r>
              <a:rPr lang="en-US" sz="1800" dirty="0">
                <a:solidFill>
                  <a:schemeClr val="bg1"/>
                </a:solidFill>
              </a:rPr>
              <a:t>.</a:t>
            </a:r>
            <a:r>
              <a:rPr lang="es-MX" sz="1800" dirty="0">
                <a:solidFill>
                  <a:schemeClr val="bg1"/>
                </a:solidFill>
              </a:rPr>
              <a:t>August 26, 2021 </a:t>
            </a:r>
            <a:r>
              <a:rPr lang="es-MX" sz="1800" dirty="0" err="1">
                <a:solidFill>
                  <a:schemeClr val="bg1"/>
                </a:solidFill>
              </a:rPr>
              <a:t>Krishan</a:t>
            </a:r>
            <a:r>
              <a:rPr lang="es-MX" sz="1800" dirty="0">
                <a:solidFill>
                  <a:schemeClr val="bg1"/>
                </a:solidFill>
              </a:rPr>
              <a:t> Barr Rosso</a:t>
            </a:r>
            <a:r>
              <a:rPr lang="es-MX" sz="1800" u="sng" dirty="0">
                <a:solidFill>
                  <a:schemeClr val="bg1"/>
                </a:solidFill>
              </a:rPr>
              <a:t>. </a:t>
            </a:r>
            <a:r>
              <a:rPr lang="es-MX" sz="1600" u="sng" dirty="0">
                <a:solidFill>
                  <a:schemeClr val="bg1"/>
                </a:solidFill>
                <a:hlinkClick r:id="rId3">
                  <a:extLst>
                    <a:ext uri="{A12FA001-AC4F-418D-AE19-62706E023703}">
                      <ahyp:hlinkClr xmlns:ahyp="http://schemas.microsoft.com/office/drawing/2018/hyperlinkcolor" val="tx"/>
                    </a:ext>
                  </a:extLst>
                </a:hlinkClick>
              </a:rPr>
              <a:t>https://blogs.iadb.org/transporte/es/nuestras-calles-lo-necesitan/</a:t>
            </a:r>
            <a:endParaRPr lang="es-MX" sz="1600" u="sng" dirty="0">
              <a:solidFill>
                <a:schemeClr val="bg1"/>
              </a:solidFill>
            </a:endParaRPr>
          </a:p>
          <a:p>
            <a:r>
              <a:rPr lang="es-ES" sz="1600" dirty="0">
                <a:solidFill>
                  <a:schemeClr val="bg1"/>
                </a:solidFill>
              </a:rPr>
              <a:t>Manual de Diseño Urbano / compilado por Daniel G. </a:t>
            </a:r>
            <a:r>
              <a:rPr lang="es-ES" sz="1600" dirty="0" err="1">
                <a:solidFill>
                  <a:schemeClr val="bg1"/>
                </a:solidFill>
              </a:rPr>
              <a:t>Chain</a:t>
            </a:r>
            <a:r>
              <a:rPr lang="es-ES" sz="1600" dirty="0">
                <a:solidFill>
                  <a:schemeClr val="bg1"/>
                </a:solidFill>
              </a:rPr>
              <a:t>. - 1a ed.  Ministerio de Desarrollo Urbano del Gobierno de la Ciudad Autónoma de Buenos Aires, 2015.  152 p. : </a:t>
            </a:r>
            <a:r>
              <a:rPr lang="es-ES" sz="1600" dirty="0" err="1">
                <a:solidFill>
                  <a:schemeClr val="bg1"/>
                </a:solidFill>
              </a:rPr>
              <a:t>il.</a:t>
            </a:r>
            <a:r>
              <a:rPr lang="es-ES" sz="1600" dirty="0">
                <a:solidFill>
                  <a:schemeClr val="bg1"/>
                </a:solidFill>
              </a:rPr>
              <a:t> ; 20x27 cm. ISBN 978-987-29897-6-7 </a:t>
            </a:r>
          </a:p>
          <a:p>
            <a:r>
              <a:rPr lang="es-ES" sz="1800" dirty="0">
                <a:solidFill>
                  <a:schemeClr val="bg1"/>
                </a:solidFill>
              </a:rPr>
              <a:t>El envejecimiento de la población . Cuba y sus territorios 2020. Oficina Nacional de estadísticas e Información. Edición julio 2021.Correo electrónico: difusion@onei.gob.cu </a:t>
            </a:r>
          </a:p>
          <a:p>
            <a:r>
              <a:rPr lang="es-ES" sz="1800" dirty="0">
                <a:solidFill>
                  <a:schemeClr val="bg1"/>
                </a:solidFill>
              </a:rPr>
              <a:t>Nueva Agenda Urbana . © 2017 Naciones Unidas. Español 2017. </a:t>
            </a:r>
            <a:r>
              <a:rPr lang="es-ES" sz="1600" dirty="0">
                <a:solidFill>
                  <a:schemeClr val="bg1"/>
                </a:solidFill>
              </a:rPr>
              <a:t>ISBN: 978-92-1-132736-6</a:t>
            </a:r>
          </a:p>
          <a:p>
            <a:pPr marL="0" indent="0">
              <a:buNone/>
            </a:pPr>
            <a:endParaRPr lang="en-US" sz="1800" dirty="0">
              <a:solidFill>
                <a:schemeClr val="bg1"/>
              </a:solidFill>
            </a:endParaRPr>
          </a:p>
        </p:txBody>
      </p:sp>
    </p:spTree>
    <p:extLst>
      <p:ext uri="{BB962C8B-B14F-4D97-AF65-F5344CB8AC3E}">
        <p14:creationId xmlns:p14="http://schemas.microsoft.com/office/powerpoint/2010/main" val="2648087721"/>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Aguilera\Aaa My Pictures\gifts\gif-animado-01.gif">
            <a:extLst>
              <a:ext uri="{FF2B5EF4-FFF2-40B4-BE49-F238E27FC236}">
                <a16:creationId xmlns:a16="http://schemas.microsoft.com/office/drawing/2014/main" id="{7004BBD3-7AEF-420C-A435-AD95F47C514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a:xfrm>
            <a:off x="2051720" y="1457102"/>
            <a:ext cx="5220580" cy="3908942"/>
          </a:xfrm>
          <a:prstGeom prst="rect">
            <a:avLst/>
          </a:prstGeom>
          <a:noFill/>
        </p:spPr>
      </p:pic>
      <p:sp>
        <p:nvSpPr>
          <p:cNvPr id="2" name="Título 1"/>
          <p:cNvSpPr>
            <a:spLocks noGrp="1"/>
          </p:cNvSpPr>
          <p:nvPr>
            <p:ph type="title"/>
          </p:nvPr>
        </p:nvSpPr>
        <p:spPr>
          <a:xfrm>
            <a:off x="2735796" y="4829398"/>
            <a:ext cx="3312368" cy="1143000"/>
          </a:xfrm>
        </p:spPr>
        <p:txBody>
          <a:bodyPr>
            <a:noAutofit/>
          </a:bodyPr>
          <a:lstStyle/>
          <a:p>
            <a:r>
              <a:rPr lang="pt-PT" sz="9600" b="1" dirty="0">
                <a:solidFill>
                  <a:schemeClr val="bg1"/>
                </a:solidFill>
              </a:rPr>
              <a:t>FIN</a:t>
            </a:r>
          </a:p>
        </p:txBody>
      </p:sp>
      <p:sp>
        <p:nvSpPr>
          <p:cNvPr id="3" name="Marcador de Posição de Conteúdo 2"/>
          <p:cNvSpPr>
            <a:spLocks noGrp="1"/>
          </p:cNvSpPr>
          <p:nvPr>
            <p:ph idx="1"/>
          </p:nvPr>
        </p:nvSpPr>
        <p:spPr>
          <a:xfrm>
            <a:off x="2051720" y="5949280"/>
            <a:ext cx="4680520" cy="792088"/>
          </a:xfrm>
        </p:spPr>
        <p:txBody>
          <a:bodyPr>
            <a:normAutofit/>
          </a:bodyPr>
          <a:lstStyle/>
          <a:p>
            <a:pPr marL="0" indent="0" algn="ctr">
              <a:buNone/>
            </a:pPr>
            <a:r>
              <a:rPr lang="pt-PT" sz="2400" b="1" dirty="0">
                <a:solidFill>
                  <a:schemeClr val="bg1"/>
                </a:solidFill>
              </a:rPr>
              <a:t>NOVIEMBRE DE 2021</a:t>
            </a:r>
          </a:p>
        </p:txBody>
      </p:sp>
      <p:sp>
        <p:nvSpPr>
          <p:cNvPr id="4" name="Rectângulo 3"/>
          <p:cNvSpPr/>
          <p:nvPr/>
        </p:nvSpPr>
        <p:spPr>
          <a:xfrm>
            <a:off x="179512" y="256773"/>
            <a:ext cx="8784976" cy="1200329"/>
          </a:xfrm>
          <a:prstGeom prst="rect">
            <a:avLst/>
          </a:prstGeom>
        </p:spPr>
        <p:txBody>
          <a:bodyPr wrap="square">
            <a:spAutoFit/>
          </a:bodyPr>
          <a:lstStyle/>
          <a:p>
            <a:pPr marR="42863" lvl="0" algn="ctr" eaLnBrk="0" fontAlgn="base" hangingPunct="0">
              <a:spcBef>
                <a:spcPct val="0"/>
              </a:spcBef>
              <a:spcAft>
                <a:spcPct val="0"/>
              </a:spcAft>
              <a:buSzPts val="1000"/>
            </a:pPr>
            <a:r>
              <a:rPr lang="pt-PT" sz="2400" b="1" dirty="0">
                <a:solidFill>
                  <a:schemeClr val="bg1"/>
                </a:solidFill>
              </a:rPr>
              <a:t>Por una arquitectura y </a:t>
            </a:r>
            <a:r>
              <a:rPr lang="pt-PT" sz="2400" b="1" dirty="0" err="1">
                <a:solidFill>
                  <a:schemeClr val="bg1"/>
                </a:solidFill>
              </a:rPr>
              <a:t>ciudades</a:t>
            </a:r>
            <a:r>
              <a:rPr lang="pt-PT" sz="2400" b="1" dirty="0">
                <a:solidFill>
                  <a:schemeClr val="bg1"/>
                </a:solidFill>
              </a:rPr>
              <a:t>  </a:t>
            </a:r>
            <a:r>
              <a:rPr lang="pt-PT" sz="2400" b="1" dirty="0" err="1">
                <a:solidFill>
                  <a:schemeClr val="bg1"/>
                </a:solidFill>
              </a:rPr>
              <a:t>flexibles</a:t>
            </a:r>
            <a:r>
              <a:rPr lang="pt-PT" sz="2400" b="1" dirty="0">
                <a:solidFill>
                  <a:schemeClr val="bg1"/>
                </a:solidFill>
              </a:rPr>
              <a:t>, </a:t>
            </a:r>
            <a:r>
              <a:rPr lang="pt-PT" sz="2400" b="1" dirty="0" err="1">
                <a:solidFill>
                  <a:schemeClr val="bg1"/>
                </a:solidFill>
              </a:rPr>
              <a:t>sin</a:t>
            </a:r>
            <a:r>
              <a:rPr lang="pt-PT" sz="2400" b="1" dirty="0">
                <a:solidFill>
                  <a:schemeClr val="bg1"/>
                </a:solidFill>
              </a:rPr>
              <a:t> </a:t>
            </a:r>
            <a:r>
              <a:rPr lang="pt-PT" sz="2400" b="1" dirty="0" err="1">
                <a:solidFill>
                  <a:schemeClr val="bg1"/>
                </a:solidFill>
              </a:rPr>
              <a:t>barreras</a:t>
            </a:r>
            <a:r>
              <a:rPr lang="pt-PT" sz="2400" b="1" dirty="0">
                <a:solidFill>
                  <a:schemeClr val="bg1"/>
                </a:solidFill>
              </a:rPr>
              <a:t>,</a:t>
            </a:r>
          </a:p>
          <a:p>
            <a:pPr marR="42863" lvl="0" algn="ctr" eaLnBrk="0" fontAlgn="base" hangingPunct="0">
              <a:spcBef>
                <a:spcPct val="0"/>
              </a:spcBef>
              <a:spcAft>
                <a:spcPct val="0"/>
              </a:spcAft>
              <a:buSzPts val="1000"/>
            </a:pPr>
            <a:r>
              <a:rPr lang="pt-PT" sz="2400" b="1" dirty="0">
                <a:solidFill>
                  <a:schemeClr val="bg1"/>
                </a:solidFill>
              </a:rPr>
              <a:t>y que </a:t>
            </a:r>
            <a:r>
              <a:rPr lang="pt-PT" sz="2400" b="1" dirty="0" err="1">
                <a:solidFill>
                  <a:schemeClr val="bg1"/>
                </a:solidFill>
              </a:rPr>
              <a:t>potencien</a:t>
            </a:r>
            <a:r>
              <a:rPr lang="pt-PT" sz="2400" b="1" dirty="0">
                <a:solidFill>
                  <a:schemeClr val="bg1"/>
                </a:solidFill>
              </a:rPr>
              <a:t>  </a:t>
            </a:r>
          </a:p>
          <a:p>
            <a:pPr marR="42863" lvl="0" algn="ctr" eaLnBrk="0" fontAlgn="base" hangingPunct="0">
              <a:spcBef>
                <a:spcPct val="0"/>
              </a:spcBef>
              <a:spcAft>
                <a:spcPct val="0"/>
              </a:spcAft>
              <a:buSzPts val="1000"/>
            </a:pPr>
            <a:r>
              <a:rPr lang="pt-PT" sz="2400" b="1" dirty="0">
                <a:solidFill>
                  <a:schemeClr val="bg1"/>
                </a:solidFill>
              </a:rPr>
              <a:t>el universo cognitivo</a:t>
            </a:r>
            <a:endParaRPr lang="es-ES" altLang="pt-BR" sz="24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2343035112"/>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38B60F-C273-45B7-BC45-FF3E8CD8DAC3}"/>
              </a:ext>
            </a:extLst>
          </p:cNvPr>
          <p:cNvSpPr>
            <a:spLocks noGrp="1"/>
          </p:cNvSpPr>
          <p:nvPr>
            <p:ph type="title"/>
          </p:nvPr>
        </p:nvSpPr>
        <p:spPr/>
        <p:txBody>
          <a:bodyPr/>
          <a:lstStyle/>
          <a:p>
            <a:endParaRPr lang="en-US" dirty="0"/>
          </a:p>
        </p:txBody>
      </p:sp>
      <p:pic>
        <p:nvPicPr>
          <p:cNvPr id="6" name="Marcador de contenido 4">
            <a:extLst>
              <a:ext uri="{FF2B5EF4-FFF2-40B4-BE49-F238E27FC236}">
                <a16:creationId xmlns:a16="http://schemas.microsoft.com/office/drawing/2014/main" id="{4DF21EC8-39B2-4CCA-BA81-43FE7E2F088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09018" y="1600200"/>
            <a:ext cx="4525963" cy="4525963"/>
          </a:xfrm>
        </p:spPr>
      </p:pic>
    </p:spTree>
    <p:extLst>
      <p:ext uri="{BB962C8B-B14F-4D97-AF65-F5344CB8AC3E}">
        <p14:creationId xmlns:p14="http://schemas.microsoft.com/office/powerpoint/2010/main" val="3853286200"/>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PT" dirty="0"/>
          </a:p>
        </p:txBody>
      </p:sp>
      <p:sp>
        <p:nvSpPr>
          <p:cNvPr id="3" name="Marcador de Posição de Conteúdo 2"/>
          <p:cNvSpPr>
            <a:spLocks noGrp="1"/>
          </p:cNvSpPr>
          <p:nvPr>
            <p:ph idx="1"/>
          </p:nvPr>
        </p:nvSpPr>
        <p:spPr>
          <a:xfrm>
            <a:off x="510022" y="4293096"/>
            <a:ext cx="8229600" cy="2265115"/>
          </a:xfrm>
        </p:spPr>
        <p:txBody>
          <a:bodyPr>
            <a:normAutofit/>
          </a:bodyPr>
          <a:lstStyle/>
          <a:p>
            <a:endParaRPr lang="pt-PT" dirty="0"/>
          </a:p>
        </p:txBody>
      </p:sp>
      <p:pic>
        <p:nvPicPr>
          <p:cNvPr id="4" name="Picture 2" descr="C:\Users\IPC\Desktop\envejecimiento\ask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761" y="188639"/>
            <a:ext cx="9016239" cy="59998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928621982"/>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PT" dirty="0"/>
          </a:p>
        </p:txBody>
      </p:sp>
      <p:sp>
        <p:nvSpPr>
          <p:cNvPr id="3" name="Marcador de Posição de Conteúdo 2"/>
          <p:cNvSpPr>
            <a:spLocks noGrp="1"/>
          </p:cNvSpPr>
          <p:nvPr>
            <p:ph idx="1"/>
          </p:nvPr>
        </p:nvSpPr>
        <p:spPr>
          <a:xfrm>
            <a:off x="467544" y="3356992"/>
            <a:ext cx="8229600" cy="3057203"/>
          </a:xfrm>
        </p:spPr>
        <p:txBody>
          <a:bodyPr>
            <a:normAutofit/>
          </a:bodyPr>
          <a:lstStyle/>
          <a:p>
            <a:pPr marL="0" indent="0">
              <a:buNone/>
            </a:pPr>
            <a:endParaRPr lang="pt-PT" b="1" dirty="0"/>
          </a:p>
        </p:txBody>
      </p:sp>
      <p:pic>
        <p:nvPicPr>
          <p:cNvPr id="4" name="Picture 2" descr="C:\Users\IPC\Desktop\envejecimiento\fae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476" y="1700808"/>
            <a:ext cx="8390826" cy="2952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2820345"/>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PT" dirty="0"/>
          </a:p>
        </p:txBody>
      </p:sp>
      <p:sp>
        <p:nvSpPr>
          <p:cNvPr id="3" name="Marcador de Posição de Conteúdo 2"/>
          <p:cNvSpPr>
            <a:spLocks noGrp="1"/>
          </p:cNvSpPr>
          <p:nvPr>
            <p:ph idx="1"/>
          </p:nvPr>
        </p:nvSpPr>
        <p:spPr>
          <a:xfrm>
            <a:off x="3852124" y="2924944"/>
            <a:ext cx="4968552" cy="4248472"/>
          </a:xfrm>
        </p:spPr>
        <p:txBody>
          <a:bodyPr>
            <a:normAutofit/>
          </a:bodyPr>
          <a:lstStyle/>
          <a:p>
            <a:r>
              <a:rPr lang="pt-PT" dirty="0"/>
              <a:t>                    </a:t>
            </a:r>
          </a:p>
        </p:txBody>
      </p:sp>
      <p:pic>
        <p:nvPicPr>
          <p:cNvPr id="4" name="Picture 2" descr="C:\Users\IPC\Desktop\envejecimiento\asdfghjg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9863" y="0"/>
            <a:ext cx="3260063" cy="6278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397224"/>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41192</TotalTime>
  <Words>2293</Words>
  <Application>Microsoft Office PowerPoint</Application>
  <PresentationFormat>Presentación en pantalla (4:3)</PresentationFormat>
  <Paragraphs>229</Paragraphs>
  <Slides>69</Slides>
  <Notes>49</Notes>
  <HiddenSlides>0</HiddenSlides>
  <MMClips>1</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69</vt:i4>
      </vt:variant>
    </vt:vector>
  </HeadingPairs>
  <TitlesOfParts>
    <vt:vector size="73" baseType="lpstr">
      <vt:lpstr>Aharoni</vt:lpstr>
      <vt:lpstr>Arial</vt:lpstr>
      <vt:lpstr>Calibri</vt:lpstr>
      <vt:lpstr>Tema do Office</vt:lpstr>
      <vt:lpstr>Ciudad , Arquitectura y Alzheimer</vt:lpstr>
      <vt:lpstr>INTRODUCCIÓN</vt:lpstr>
      <vt:lpstr>El envejecimiento  de la población</vt:lpstr>
      <vt:lpstr>El proceso de envejecimiento paulatino </vt:lpstr>
      <vt:lpstr>Envejecimiento</vt:lpstr>
      <vt:lpstr>Envejecimiento</vt:lpstr>
      <vt:lpstr>Presentación de PowerPoint</vt:lpstr>
      <vt:lpstr>Presentación de PowerPoint</vt:lpstr>
      <vt:lpstr>Presentación de PowerPoint</vt:lpstr>
      <vt:lpstr>Población de 50 años y más en Cuba</vt:lpstr>
      <vt:lpstr>Presentación de PowerPoint</vt:lpstr>
      <vt:lpstr>Presentación de PowerPoint</vt:lpstr>
      <vt:lpstr>Índice de envejecimiento  </vt:lpstr>
      <vt:lpstr>Evolución del índice de envejecimiento en Cuba, de 1889 a 2050  </vt:lpstr>
      <vt:lpstr>“LA MEMORIA ES UN AGUA QUE SE AGOTA” Juan Clemente Zenea</vt:lpstr>
      <vt:lpstr>Dos consecuencias notables e influyentes del envejecimiento son:</vt:lpstr>
      <vt:lpstr>Reducción  de la movilidad. </vt:lpstr>
      <vt:lpstr>Demencias seniles </vt:lpstr>
      <vt:lpstr>Qué es la  enfermedad o  Mal de Alzheimer  </vt:lpstr>
      <vt:lpstr>La enfermedad de Alzheimer </vt:lpstr>
      <vt:lpstr>El Alzheimer comienza a manifestarse paulatinamente… </vt:lpstr>
      <vt:lpstr>Presentación de PowerPoint</vt:lpstr>
      <vt:lpstr>Presentación de PowerPoint</vt:lpstr>
      <vt:lpstr>Presentación de PowerPoint</vt:lpstr>
      <vt:lpstr>Es una  carrera contra el tiempo</vt:lpstr>
      <vt:lpstr>Diagnóstico y tratamiento </vt:lpstr>
      <vt:lpstr>Acciones terapéuticas</vt:lpstr>
      <vt:lpstr>El papel de la familia </vt:lpstr>
      <vt:lpstr>Técnicas de intervención cognitiva</vt:lpstr>
      <vt:lpstr>Las actividades sociales</vt:lpstr>
      <vt:lpstr>Presentación de PowerPoint</vt:lpstr>
      <vt:lpstr>Presentación de PowerPoint</vt:lpstr>
      <vt:lpstr>Papel de la arquitectura y el diseño</vt:lpstr>
      <vt:lpstr>Escalas de intervención </vt:lpstr>
      <vt:lpstr>Presentación de PowerPoint</vt:lpstr>
      <vt:lpstr>2</vt:lpstr>
      <vt:lpstr>Presentación de PowerPoint</vt:lpstr>
      <vt:lpstr>Presentación de PowerPoint</vt:lpstr>
      <vt:lpstr>Experiencias internacionales</vt:lpstr>
      <vt:lpstr>Presentación de PowerPoint</vt:lpstr>
      <vt:lpstr>Se impone mejorar el sistema de información sobre las necesidades de las personas </vt:lpstr>
      <vt:lpstr>Identificando las necesidades </vt:lpstr>
      <vt:lpstr>Generalidades y singularidades</vt:lpstr>
      <vt:lpstr>Presentación de PowerPoint</vt:lpstr>
      <vt:lpstr>La diversidad de ambientes</vt:lpstr>
      <vt:lpstr>Conjuntos habitacionales </vt:lpstr>
      <vt:lpstr>Presentación de PowerPoint</vt:lpstr>
      <vt:lpstr>Presentación de PowerPoint</vt:lpstr>
      <vt:lpstr>Presentación de PowerPoint</vt:lpstr>
      <vt:lpstr>Las barreras arquitectónicas: Una agravante  presente</vt:lpstr>
      <vt:lpstr>Barreras arquitectónicas en el hogar </vt:lpstr>
      <vt:lpstr>Presentación de PowerPoint</vt:lpstr>
      <vt:lpstr>Escaleras y desniveles insalvables</vt:lpstr>
      <vt:lpstr>Trabajar sobre los sentidos</vt:lpstr>
      <vt:lpstr>Presentación de PowerPoint</vt:lpstr>
      <vt:lpstr>Presentación de PowerPoint</vt:lpstr>
      <vt:lpstr>El uso  del color y la gráfica</vt:lpstr>
      <vt:lpstr>Presentación de PowerPoint</vt:lpstr>
      <vt:lpstr>   </vt:lpstr>
      <vt:lpstr>Caos urbano</vt:lpstr>
      <vt:lpstr>Presentación de PowerPoint</vt:lpstr>
      <vt:lpstr>Presentación de PowerPoint</vt:lpstr>
      <vt:lpstr>Presentación de PowerPoint</vt:lpstr>
      <vt:lpstr>Presentación de PowerPoint</vt:lpstr>
      <vt:lpstr>CONCLUSIONES</vt:lpstr>
      <vt:lpstr>RECOMENDACIONES</vt:lpstr>
      <vt:lpstr>Fuentes consultadas</vt:lpstr>
      <vt:lpstr>FIN</vt:lpstr>
      <vt:lpstr>Presentación de PowerPoint</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Ciudad , Arquitectura y Alzheimer</dc:title>
  <dc:creator>IPC</dc:creator>
  <cp:lastModifiedBy>Usuario</cp:lastModifiedBy>
  <cp:revision>159</cp:revision>
  <dcterms:created xsi:type="dcterms:W3CDTF">2021-08-16T10:50:01Z</dcterms:created>
  <dcterms:modified xsi:type="dcterms:W3CDTF">2021-11-20T17:15:41Z</dcterms:modified>
</cp:coreProperties>
</file>