
<file path=[Content_Types].xml><?xml version="1.0" encoding="utf-8"?>
<Types xmlns="http://schemas.openxmlformats.org/package/2006/content-types">
  <Override PartName="/ppt/slideMasters/slideMaster2.xml" ContentType="application/vnd.openxmlformats-officedocument.presentationml.slideMaster+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3F5FA"/>
    <a:srgbClr val="CDD2DE"/>
    <a:srgbClr val="E3E9E5"/>
    <a:srgbClr val="EAEAEA"/>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689" autoAdjust="0"/>
    <p:restoredTop sz="94777" autoAdjust="0"/>
  </p:normalViewPr>
  <p:slideViewPr>
    <p:cSldViewPr snapToGrid="0" snapToObjects="1" showGuides="1">
      <p:cViewPr>
        <p:scale>
          <a:sx n="32" d="100"/>
          <a:sy n="32" d="100"/>
        </p:scale>
        <p:origin x="-1242" y="42"/>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11/22/2021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xmlns=""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11/22/2021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xmlns=""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xmlns=""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xmlns=""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xmlns=""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 xmlns:a16="http://schemas.microsoft.com/office/drawing/2014/main" val="20000"/>
                    </a:ext>
                  </a:extLst>
                </a:gridCol>
                <a:gridCol w="4636986">
                  <a:extLst>
                    <a:ext uri="{9D8B030D-6E8A-4147-A177-3AD203B41FA5}">
                      <a16:colId xmlns=""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4" name="Table 3">
            <a:extLst>
              <a:ext uri="{FF2B5EF4-FFF2-40B4-BE49-F238E27FC236}">
                <a16:creationId xmlns=""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xmlns=""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 xmlns:a16="http://schemas.microsoft.com/office/drawing/2014/main" val="20000"/>
                    </a:ext>
                  </a:extLst>
                </a:gridCol>
                <a:gridCol w="950236">
                  <a:extLst>
                    <a:ext uri="{9D8B030D-6E8A-4147-A177-3AD203B41FA5}">
                      <a16:colId xmlns="" xmlns:a16="http://schemas.microsoft.com/office/drawing/2014/main" val="764104496"/>
                    </a:ext>
                  </a:extLst>
                </a:gridCol>
                <a:gridCol w="3947443">
                  <a:extLst>
                    <a:ext uri="{9D8B030D-6E8A-4147-A177-3AD203B41FA5}">
                      <a16:colId xmlns=""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xmlns=""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xmlns=""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xmlns=""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ilustrados.com/tema/8796/magisterio-Lele-teson-exigencia-ternura.html.Mayo%202006"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 xmlns:a16="http://schemas.microsoft.com/office/drawing/2014/main" id="{3F0F9E90-FAA0-694D-A385-A29160674B09}"/>
              </a:ext>
            </a:extLst>
          </p:cNvPr>
          <p:cNvSpPr>
            <a:spLocks noGrp="1"/>
          </p:cNvSpPr>
          <p:nvPr>
            <p:ph type="body" sz="quarter" idx="10"/>
          </p:nvPr>
        </p:nvSpPr>
        <p:spPr>
          <a:xfrm>
            <a:off x="449463" y="9460289"/>
            <a:ext cx="10101856" cy="4012944"/>
          </a:xfrm>
        </p:spPr>
        <p:txBody>
          <a:bodyPr/>
          <a:lstStyle/>
          <a:p>
            <a:pPr algn="just"/>
            <a:r>
              <a:rPr lang="es-ES" sz="2400" dirty="0" smtClean="0"/>
              <a:t>Promover la cultura, y la música como parte de ella. Es preciso llevar el conocimiento de cada región, nación y especialmente de la localidad, primer eslabón para la formación de sentimientos nacionales. Para ello se requiere del  trabajo mancomunado de todos los agentes socializadores que tienen que ver con este proceso. Hay que enseñar lo local como parte de lo nacional, enseñar lo nacional como parte de un universo mayor, lo regional. Ese es el reto, no solo en Cuba sino en América latina. El objetivo del trabajo es Divulgar la vida y los aportes al patrimonio musical </a:t>
            </a:r>
            <a:r>
              <a:rPr lang="es-ES" sz="2400" dirty="0" err="1" smtClean="0"/>
              <a:t>holguinero</a:t>
            </a:r>
            <a:r>
              <a:rPr lang="es-ES" sz="2400" dirty="0" smtClean="0"/>
              <a:t> de un artista y humilde maestro: Francisco Sánchez Ávila (Lele), músico y compositor </a:t>
            </a:r>
            <a:r>
              <a:rPr lang="es-ES" sz="2400" dirty="0" err="1" smtClean="0"/>
              <a:t>holguinero</a:t>
            </a:r>
            <a:r>
              <a:rPr lang="es-ES" sz="2400" dirty="0" smtClean="0"/>
              <a:t>, considerado el padre de la percusión en la parte oriental de la isla. </a:t>
            </a:r>
            <a:endParaRPr lang="en-US" sz="2400" dirty="0"/>
          </a:p>
        </p:txBody>
      </p:sp>
      <p:sp>
        <p:nvSpPr>
          <p:cNvPr id="29" name="Text Placeholder 28">
            <a:extLst>
              <a:ext uri="{FF2B5EF4-FFF2-40B4-BE49-F238E27FC236}">
                <a16:creationId xmlns="" xmlns:a16="http://schemas.microsoft.com/office/drawing/2014/main" id="{FCB797DF-A438-244B-B34C-CCF348A4370E}"/>
              </a:ext>
            </a:extLst>
          </p:cNvPr>
          <p:cNvSpPr>
            <a:spLocks noGrp="1"/>
          </p:cNvSpPr>
          <p:nvPr>
            <p:ph type="body" sz="quarter" idx="11"/>
          </p:nvPr>
        </p:nvSpPr>
        <p:spPr>
          <a:xfrm>
            <a:off x="458310" y="8937645"/>
            <a:ext cx="10093882" cy="566030"/>
          </a:xfrm>
        </p:spPr>
        <p:txBody>
          <a:bodyPr/>
          <a:lstStyle/>
          <a:p>
            <a:r>
              <a:rPr lang="en-US" dirty="0" smtClean="0"/>
              <a:t>1. INTRODUCCION </a:t>
            </a:r>
            <a:r>
              <a:rPr lang="en-US" dirty="0"/>
              <a:t>(OBJETIVOS)</a:t>
            </a:r>
          </a:p>
        </p:txBody>
      </p:sp>
      <p:sp>
        <p:nvSpPr>
          <p:cNvPr id="30" name="Text Placeholder 29">
            <a:extLst>
              <a:ext uri="{FF2B5EF4-FFF2-40B4-BE49-F238E27FC236}">
                <a16:creationId xmlns="" xmlns:a16="http://schemas.microsoft.com/office/drawing/2014/main" id="{F756C91F-A769-8746-9736-6A1E2B721D6B}"/>
              </a:ext>
            </a:extLst>
          </p:cNvPr>
          <p:cNvSpPr>
            <a:spLocks noGrp="1"/>
          </p:cNvSpPr>
          <p:nvPr>
            <p:ph type="body" sz="quarter" idx="20"/>
          </p:nvPr>
        </p:nvSpPr>
        <p:spPr>
          <a:xfrm>
            <a:off x="449461" y="15755545"/>
            <a:ext cx="10096349" cy="566030"/>
          </a:xfrm>
        </p:spPr>
        <p:txBody>
          <a:bodyPr/>
          <a:lstStyle/>
          <a:p>
            <a:r>
              <a:rPr lang="en-US" dirty="0"/>
              <a:t>2</a:t>
            </a:r>
            <a:r>
              <a:rPr lang="en-US" dirty="0" smtClean="0"/>
              <a:t>. METODOLOGIA</a:t>
            </a:r>
            <a:endParaRPr lang="en-US" dirty="0"/>
          </a:p>
        </p:txBody>
      </p:sp>
      <p:sp>
        <p:nvSpPr>
          <p:cNvPr id="31" name="Text Placeholder 30">
            <a:extLst>
              <a:ext uri="{FF2B5EF4-FFF2-40B4-BE49-F238E27FC236}">
                <a16:creationId xmlns="" xmlns:a16="http://schemas.microsoft.com/office/drawing/2014/main" id="{4D8E9A6E-E5FF-AB49-84AA-3A4E1523DDE0}"/>
              </a:ext>
            </a:extLst>
          </p:cNvPr>
          <p:cNvSpPr>
            <a:spLocks noGrp="1"/>
          </p:cNvSpPr>
          <p:nvPr>
            <p:ph type="body" sz="quarter" idx="25"/>
          </p:nvPr>
        </p:nvSpPr>
        <p:spPr>
          <a:xfrm>
            <a:off x="10846594" y="8739466"/>
            <a:ext cx="10093752" cy="566030"/>
          </a:xfrm>
        </p:spPr>
        <p:txBody>
          <a:bodyPr/>
          <a:lstStyle/>
          <a:p>
            <a:r>
              <a:rPr lang="en-US" dirty="0"/>
              <a:t>3</a:t>
            </a:r>
            <a:r>
              <a:rPr lang="en-US" dirty="0" smtClean="0"/>
              <a:t>. RESULTADOS </a:t>
            </a:r>
            <a:r>
              <a:rPr lang="en-US" dirty="0"/>
              <a:t>Y DISCUSION</a:t>
            </a:r>
          </a:p>
        </p:txBody>
      </p:sp>
      <p:sp>
        <p:nvSpPr>
          <p:cNvPr id="32" name="Text Placeholder 31">
            <a:extLst>
              <a:ext uri="{FF2B5EF4-FFF2-40B4-BE49-F238E27FC236}">
                <a16:creationId xmlns="" xmlns:a16="http://schemas.microsoft.com/office/drawing/2014/main" id="{F1CD45E0-BFBD-6449-A27A-446292982C7D}"/>
              </a:ext>
            </a:extLst>
          </p:cNvPr>
          <p:cNvSpPr>
            <a:spLocks noGrp="1"/>
          </p:cNvSpPr>
          <p:nvPr>
            <p:ph type="body" sz="quarter" idx="26"/>
          </p:nvPr>
        </p:nvSpPr>
        <p:spPr>
          <a:xfrm>
            <a:off x="10846594" y="9262112"/>
            <a:ext cx="10093752" cy="4997829"/>
          </a:xfrm>
        </p:spPr>
        <p:txBody>
          <a:bodyPr/>
          <a:lstStyle/>
          <a:p>
            <a:pPr algn="just"/>
            <a:r>
              <a:rPr lang="es-ES" dirty="0" smtClean="0"/>
              <a:t>El legado al patrimonio musical cubano de Francisco Sánchez Ávila es digno de reconocimiento.  Quien siempre tuvo el estudio como premisa para ser creador, escribió sus propios textos en los que incluyó ejercicios de los ritmos cubanos. En el año 1975 publicó su primer libro “Material práctico para el desarrollo de la percusión”, primer material de estudio de música para tambor utilizado en Cuba. Le siguieron más de 14. Su labor fue meritoria como músico y maestro. Durante varios años fue director de Bandas Rítmicas y Asesor Técnico Nacional para la Comisión de Bandas. Participó en el XI Festival Internacional de la Juventud y los Estudiantes. Desde 1984 trabajó como percusionista de la Banda Provincial de Conciertos de Holguín. Participó  en conferencias, conciertos, y clases magistrales de Percusión Cubana. Entre sus aportes al patrimonio musical </a:t>
            </a:r>
            <a:r>
              <a:rPr lang="es-ES" dirty="0" err="1" smtClean="0"/>
              <a:t>holguinero</a:t>
            </a:r>
            <a:r>
              <a:rPr lang="es-ES" dirty="0" smtClean="0"/>
              <a:t>, se destaca su labor como fundador del movimiento cultural que daría paso a PERCUBA. Realizó conciertos didácticos en instituciones educacionales, teatros y fiestas de la cultura en  diferentes municipios de la provincia Holguín. Significativo hecho, pues  de esta forma contribuyó con su accionar al conocimiento de la música y a la formación de sentimientos de identidad nacional, defendidos desde la localidad.</a:t>
            </a:r>
          </a:p>
          <a:p>
            <a:pPr algn="just"/>
            <a:endParaRPr lang="en-US" dirty="0"/>
          </a:p>
        </p:txBody>
      </p:sp>
      <p:sp>
        <p:nvSpPr>
          <p:cNvPr id="33" name="Text Placeholder 32">
            <a:extLst>
              <a:ext uri="{FF2B5EF4-FFF2-40B4-BE49-F238E27FC236}">
                <a16:creationId xmlns="" xmlns:a16="http://schemas.microsoft.com/office/drawing/2014/main" id="{B987F76A-25E5-8F4D-A08D-EFFBEAFC4DDD}"/>
              </a:ext>
            </a:extLst>
          </p:cNvPr>
          <p:cNvSpPr>
            <a:spLocks noGrp="1"/>
          </p:cNvSpPr>
          <p:nvPr>
            <p:ph type="body" sz="quarter" idx="27"/>
          </p:nvPr>
        </p:nvSpPr>
        <p:spPr>
          <a:xfrm>
            <a:off x="10976669" y="15751923"/>
            <a:ext cx="10090978" cy="566030"/>
          </a:xfrm>
        </p:spPr>
        <p:txBody>
          <a:bodyPr/>
          <a:lstStyle/>
          <a:p>
            <a:r>
              <a:rPr lang="en-US" dirty="0" smtClean="0"/>
              <a:t>4. CONCLUSIONES</a:t>
            </a:r>
            <a:endParaRPr lang="en-US" dirty="0"/>
          </a:p>
        </p:txBody>
      </p:sp>
      <p:sp>
        <p:nvSpPr>
          <p:cNvPr id="34" name="Text Placeholder 33">
            <a:extLst>
              <a:ext uri="{FF2B5EF4-FFF2-40B4-BE49-F238E27FC236}">
                <a16:creationId xmlns="" xmlns:a16="http://schemas.microsoft.com/office/drawing/2014/main" id="{7D41EBDE-1609-3448-80A4-1C45137E7020}"/>
              </a:ext>
            </a:extLst>
          </p:cNvPr>
          <p:cNvSpPr>
            <a:spLocks noGrp="1"/>
          </p:cNvSpPr>
          <p:nvPr>
            <p:ph type="body" sz="quarter" idx="28"/>
          </p:nvPr>
        </p:nvSpPr>
        <p:spPr>
          <a:xfrm>
            <a:off x="10856847" y="16553074"/>
            <a:ext cx="10094847" cy="2843393"/>
          </a:xfrm>
        </p:spPr>
        <p:txBody>
          <a:bodyPr/>
          <a:lstStyle/>
          <a:p>
            <a:pPr algn="just"/>
            <a:r>
              <a:rPr lang="es-ES" dirty="0" smtClean="0"/>
              <a:t>Larga fue la trayectoria musical y pedagógica de Francisco Sánchez Ávila, Lele. La enfermedad nos arrebató su presencia física  el 26 de diciembre de 2020, pero su empeño no fue inútil. Muchas son las generaciones de músicos que se formaron bajo su influencia y hoy son sus continuadores. Hoy y siempre su obra formará parte del patrimonio musical cubano. Su amor por la música le permitió llevar la música cubana a la gloria y sus tambores resonarán por siempre en nuestros corazones que escuchan más que cualquier oído. Lele seguirá por siempre haciendo camino al andar.</a:t>
            </a:r>
          </a:p>
          <a:p>
            <a:pPr algn="just"/>
            <a:endParaRPr lang="en-US" dirty="0"/>
          </a:p>
        </p:txBody>
      </p:sp>
      <p:sp>
        <p:nvSpPr>
          <p:cNvPr id="35" name="Text Placeholder 34">
            <a:extLst>
              <a:ext uri="{FF2B5EF4-FFF2-40B4-BE49-F238E27FC236}">
                <a16:creationId xmlns="" xmlns:a16="http://schemas.microsoft.com/office/drawing/2014/main" id="{8DB05AB3-1F2A-F04C-AC72-20A73D4DAA6A}"/>
              </a:ext>
            </a:extLst>
          </p:cNvPr>
          <p:cNvSpPr>
            <a:spLocks noGrp="1"/>
          </p:cNvSpPr>
          <p:nvPr>
            <p:ph type="body" sz="quarter" idx="29"/>
          </p:nvPr>
        </p:nvSpPr>
        <p:spPr>
          <a:xfrm>
            <a:off x="6036100" y="26342203"/>
            <a:ext cx="9881138" cy="566030"/>
          </a:xfrm>
        </p:spPr>
        <p:txBody>
          <a:bodyPr/>
          <a:lstStyle/>
          <a:p>
            <a:r>
              <a:rPr lang="en-US" dirty="0"/>
              <a:t>AGRADECIMIENTOS Y CONTACTO</a:t>
            </a:r>
          </a:p>
        </p:txBody>
      </p:sp>
      <p:sp>
        <p:nvSpPr>
          <p:cNvPr id="36" name="Text Placeholder 35">
            <a:extLst>
              <a:ext uri="{FF2B5EF4-FFF2-40B4-BE49-F238E27FC236}">
                <a16:creationId xmlns="" xmlns:a16="http://schemas.microsoft.com/office/drawing/2014/main" id="{948B5F22-2ED2-E847-9BF3-82D22809A2DC}"/>
              </a:ext>
            </a:extLst>
          </p:cNvPr>
          <p:cNvSpPr>
            <a:spLocks noGrp="1"/>
          </p:cNvSpPr>
          <p:nvPr>
            <p:ph type="body" sz="quarter" idx="30"/>
          </p:nvPr>
        </p:nvSpPr>
        <p:spPr>
          <a:xfrm>
            <a:off x="8052619" y="26936795"/>
            <a:ext cx="6489291" cy="2227840"/>
          </a:xfrm>
        </p:spPr>
        <p:txBody>
          <a:bodyPr/>
          <a:lstStyle/>
          <a:p>
            <a:r>
              <a:rPr lang="es-ES" dirty="0" smtClean="0"/>
              <a:t>Al comité organizador del evento, de manera particular al Dr. C. Alfredo B. Pérez </a:t>
            </a:r>
            <a:r>
              <a:rPr lang="es-ES" dirty="0" err="1" smtClean="0"/>
              <a:t>Carratalá</a:t>
            </a:r>
            <a:r>
              <a:rPr lang="es-ES" dirty="0" smtClean="0"/>
              <a:t>, por su incondicional ayuda  y orientación  </a:t>
            </a:r>
            <a:r>
              <a:rPr lang="es-ES" smtClean="0"/>
              <a:t>.dulceverdecia55@gmail.com</a:t>
            </a:r>
          </a:p>
          <a:p>
            <a:r>
              <a:rPr lang="es-ES" dirty="0" smtClean="0"/>
              <a:t/>
            </a:r>
            <a:br>
              <a:rPr lang="es-ES" dirty="0" smtClean="0"/>
            </a:br>
            <a:r>
              <a:rPr lang="es-ES" dirty="0" smtClean="0"/>
              <a:t/>
            </a:r>
            <a:br>
              <a:rPr lang="es-ES" dirty="0" smtClean="0"/>
            </a:br>
            <a:endParaRPr lang="en-US" dirty="0"/>
          </a:p>
        </p:txBody>
      </p:sp>
      <p:sp>
        <p:nvSpPr>
          <p:cNvPr id="37" name="Text Placeholder 36">
            <a:extLst>
              <a:ext uri="{FF2B5EF4-FFF2-40B4-BE49-F238E27FC236}">
                <a16:creationId xmlns="" xmlns:a16="http://schemas.microsoft.com/office/drawing/2014/main" id="{3B540C16-8ABD-8B40-A51F-D32095A92519}"/>
              </a:ext>
            </a:extLst>
          </p:cNvPr>
          <p:cNvSpPr>
            <a:spLocks noGrp="1"/>
          </p:cNvSpPr>
          <p:nvPr>
            <p:ph type="body" sz="quarter" idx="96"/>
          </p:nvPr>
        </p:nvSpPr>
        <p:spPr>
          <a:xfrm>
            <a:off x="440616" y="16317953"/>
            <a:ext cx="10102728" cy="1796953"/>
          </a:xfrm>
        </p:spPr>
        <p:txBody>
          <a:bodyPr/>
          <a:lstStyle/>
          <a:p>
            <a:r>
              <a:rPr lang="es-ES" sz="2400" dirty="0" smtClean="0"/>
              <a:t>La entrevista sistemática con este excelente músico, compositor  y maestro de música de concierto y popular; así como la revisión de documentos y los criterios de personalidades de la esfera musical y otras de la cultura </a:t>
            </a:r>
            <a:r>
              <a:rPr lang="es-ES" sz="2400" dirty="0" err="1" smtClean="0"/>
              <a:t>holguinera</a:t>
            </a:r>
            <a:r>
              <a:rPr lang="es-ES" sz="2400" dirty="0" smtClean="0"/>
              <a:t> y nacional. </a:t>
            </a:r>
            <a:endParaRPr lang="en-US" sz="2400" dirty="0"/>
          </a:p>
        </p:txBody>
      </p:sp>
      <p:sp>
        <p:nvSpPr>
          <p:cNvPr id="38" name="Text Placeholder 37">
            <a:extLst>
              <a:ext uri="{FF2B5EF4-FFF2-40B4-BE49-F238E27FC236}">
                <a16:creationId xmlns="" xmlns:a16="http://schemas.microsoft.com/office/drawing/2014/main" id="{0F56D88A-4B12-0F47-8D8A-2F1828CAE02A}"/>
              </a:ext>
            </a:extLst>
          </p:cNvPr>
          <p:cNvSpPr>
            <a:spLocks noGrp="1"/>
          </p:cNvSpPr>
          <p:nvPr>
            <p:ph type="body" sz="quarter" idx="150"/>
          </p:nvPr>
        </p:nvSpPr>
        <p:spPr>
          <a:xfrm>
            <a:off x="5533194" y="6725342"/>
            <a:ext cx="10020300" cy="1337734"/>
          </a:xfrm>
        </p:spPr>
        <p:txBody>
          <a:bodyPr>
            <a:normAutofit fontScale="77500" lnSpcReduction="20000"/>
          </a:bodyPr>
          <a:lstStyle/>
          <a:p>
            <a:r>
              <a:rPr lang="pt-PT" sz="8000" dirty="0" smtClean="0"/>
              <a:t>Dr. C. Dulce Verdecia Almaguer</a:t>
            </a:r>
            <a:endParaRPr lang="en-US" dirty="0"/>
          </a:p>
        </p:txBody>
      </p:sp>
      <p:sp>
        <p:nvSpPr>
          <p:cNvPr id="39" name="Text Placeholder 38">
            <a:extLst>
              <a:ext uri="{FF2B5EF4-FFF2-40B4-BE49-F238E27FC236}">
                <a16:creationId xmlns="" xmlns:a16="http://schemas.microsoft.com/office/drawing/2014/main" id="{6F9BAE11-25C3-0846-BD60-EDC70290B378}"/>
              </a:ext>
            </a:extLst>
          </p:cNvPr>
          <p:cNvSpPr>
            <a:spLocks noGrp="1"/>
          </p:cNvSpPr>
          <p:nvPr>
            <p:ph type="body" sz="quarter" idx="151"/>
          </p:nvPr>
        </p:nvSpPr>
        <p:spPr>
          <a:xfrm>
            <a:off x="2890078" y="2616565"/>
            <a:ext cx="15608232" cy="1318684"/>
          </a:xfrm>
        </p:spPr>
        <p:txBody>
          <a:bodyPr>
            <a:normAutofit fontScale="70000" lnSpcReduction="20000"/>
          </a:bodyPr>
          <a:lstStyle/>
          <a:p>
            <a:r>
              <a:rPr lang="pt-BR" dirty="0" smtClean="0"/>
              <a:t>FRANCISCO SÁNCHEZ ÁVILA. SUS APORTES AL PATRIMONIO MUSICAL CUBANO</a:t>
            </a:r>
            <a:endParaRPr lang="es-ES" dirty="0"/>
          </a:p>
        </p:txBody>
      </p:sp>
      <p:sp>
        <p:nvSpPr>
          <p:cNvPr id="40" name="Text Placeholder 39">
            <a:extLst>
              <a:ext uri="{FF2B5EF4-FFF2-40B4-BE49-F238E27FC236}">
                <a16:creationId xmlns=""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fontScale="32500" lnSpcReduction="20000"/>
          </a:bodyPr>
          <a:lstStyle/>
          <a:p>
            <a:r>
              <a:rPr lang="es-ES" dirty="0"/>
              <a:t>I SIMPOSIO INTERNACIONAL “DESARROLLO HUMANO, EQUIDAD Y JUSTICIA SOCIAL </a:t>
            </a:r>
          </a:p>
          <a:p>
            <a:r>
              <a:rPr lang="es-ES" dirty="0"/>
              <a:t>ESTUDIOS HUMANÍSTICOS</a:t>
            </a:r>
            <a:endParaRPr lang="en-US" dirty="0"/>
          </a:p>
        </p:txBody>
      </p:sp>
      <p:grpSp>
        <p:nvGrpSpPr>
          <p:cNvPr id="15" name="Group 3">
            <a:extLst>
              <a:ext uri="{FF2B5EF4-FFF2-40B4-BE49-F238E27FC236}">
                <a16:creationId xmlns="" xmlns:a16="http://schemas.microsoft.com/office/drawing/2014/main"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 xmlns:a16="http://schemas.microsoft.com/office/drawing/2014/main" id="{A1BB4E84-6C95-42E9-980E-D713A8ECE423}"/>
                </a:ext>
              </a:extLst>
            </p:cNvPr>
            <p:cNvPicPr>
              <a:picLocks noChangeAspect="1"/>
            </p:cNvPicPr>
            <p:nvPr/>
          </p:nvPicPr>
          <p:blipFill>
            <a:blip r:embed="rId3"/>
            <a:srcRect/>
            <a:stretch>
              <a:fillRect/>
            </a:stretch>
          </p:blipFill>
          <p:spPr>
            <a:xfrm>
              <a:off x="131292" y="0"/>
              <a:ext cx="2112245" cy="2702332"/>
            </a:xfrm>
            <a:prstGeom prst="rect">
              <a:avLst/>
            </a:prstGeom>
          </p:spPr>
        </p:pic>
        <p:sp>
          <p:nvSpPr>
            <p:cNvPr id="17" name="TextBox 5">
              <a:extLst>
                <a:ext uri="{FF2B5EF4-FFF2-40B4-BE49-F238E27FC236}">
                  <a16:creationId xmlns="" xmlns:a16="http://schemas.microsoft.com/office/drawing/2014/main"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 xmlns:a16="http://schemas.microsoft.com/office/drawing/2014/main"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 xmlns:a16="http://schemas.microsoft.com/office/drawing/2014/main" id="{95290901-B4D3-4064-85F4-DAE18FE7A3DA}"/>
              </a:ext>
            </a:extLst>
          </p:cNvPr>
          <p:cNvPicPr>
            <a:picLocks noChangeAspect="1"/>
          </p:cNvPicPr>
          <p:nvPr/>
        </p:nvPicPr>
        <p:blipFill>
          <a:blip r:embed="rId4"/>
          <a:srcRect/>
          <a:stretch>
            <a:fillRect/>
          </a:stretch>
        </p:blipFill>
        <p:spPr>
          <a:xfrm>
            <a:off x="0" y="0"/>
            <a:ext cx="21388388" cy="1199515"/>
          </a:xfrm>
          <a:prstGeom prst="rect">
            <a:avLst/>
          </a:prstGeom>
        </p:spPr>
      </p:pic>
      <p:pic>
        <p:nvPicPr>
          <p:cNvPr id="20" name="Picture 7">
            <a:extLst>
              <a:ext uri="{FF2B5EF4-FFF2-40B4-BE49-F238E27FC236}">
                <a16:creationId xmlns="" xmlns:a16="http://schemas.microsoft.com/office/drawing/2014/main" id="{2FFC4E95-5061-45A6-B719-057AACD396AA}"/>
              </a:ext>
            </a:extLst>
          </p:cNvPr>
          <p:cNvPicPr>
            <a:picLocks noChangeAspect="1"/>
          </p:cNvPicPr>
          <p:nvPr/>
        </p:nvPicPr>
        <p:blipFill>
          <a:blip r:embed="rId4"/>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 xmlns:a16="http://schemas.microsoft.com/office/drawing/2014/main" id="{A32D00C9-1922-491C-974A-562E5BAFB34D}"/>
              </a:ext>
            </a:extLst>
          </p:cNvPr>
          <p:cNvSpPr txBox="1">
            <a:spLocks/>
          </p:cNvSpPr>
          <p:nvPr/>
        </p:nvSpPr>
        <p:spPr>
          <a:xfrm>
            <a:off x="0" y="21487191"/>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a:t>
            </a:r>
            <a:r>
              <a:rPr lang="en-US" dirty="0"/>
              <a:t>BIBLIOGRÁFICAS</a:t>
            </a:r>
          </a:p>
        </p:txBody>
      </p:sp>
      <p:sp>
        <p:nvSpPr>
          <p:cNvPr id="22" name="Text Placeholder 33">
            <a:extLst>
              <a:ext uri="{FF2B5EF4-FFF2-40B4-BE49-F238E27FC236}">
                <a16:creationId xmlns="" xmlns:a16="http://schemas.microsoft.com/office/drawing/2014/main" id="{7D41EBDE-1609-3448-80A4-1C45137E7020}"/>
              </a:ext>
            </a:extLst>
          </p:cNvPr>
          <p:cNvSpPr txBox="1">
            <a:spLocks/>
          </p:cNvSpPr>
          <p:nvPr/>
        </p:nvSpPr>
        <p:spPr>
          <a:xfrm>
            <a:off x="3657600" y="22218181"/>
            <a:ext cx="13303045" cy="3766723"/>
          </a:xfrm>
          <a:prstGeom prst="rect">
            <a:avLst/>
          </a:prstGeom>
        </p:spPr>
        <p:txBody>
          <a:bodyPr wrap="square" lIns="158267" tIns="158267" rIns="158267" bIns="158267">
            <a:spAutoFit/>
          </a:bodyPr>
          <a:lstStyle/>
          <a:p>
            <a:r>
              <a:rPr lang="es-ES" sz="2000" dirty="0" smtClean="0"/>
              <a:t>Cairo, A. (2002). El camino de Santiago. Alejo Carpentier. Edición crítica. La Habana: Editorial Arte y Literatura. </a:t>
            </a:r>
          </a:p>
          <a:p>
            <a:r>
              <a:rPr lang="es-ES" sz="2000" dirty="0" smtClean="0"/>
              <a:t>Domínguez, A. (1994, 22 de junio). Como un intercambio cultural entre dos ciudades hermanas. Diario ABC Monterrey, N.L. p. 12.</a:t>
            </a:r>
          </a:p>
          <a:p>
            <a:r>
              <a:rPr lang="es-ES" sz="2000" dirty="0" err="1" smtClean="0"/>
              <a:t>Flamand</a:t>
            </a:r>
            <a:r>
              <a:rPr lang="es-ES" sz="2000" dirty="0" smtClean="0"/>
              <a:t>, M. (1991, 19 de mayo).LELE tambor, música y percusión. Periódico Ahora, p.6. </a:t>
            </a:r>
          </a:p>
          <a:p>
            <a:r>
              <a:rPr lang="es-ES" sz="2000" dirty="0" smtClean="0"/>
              <a:t>Ricardo,  C. (1992,15 de febrero). La era de Lele. Periódico Ahora, p.6.</a:t>
            </a:r>
          </a:p>
          <a:p>
            <a:r>
              <a:rPr lang="es-ES" sz="2000" dirty="0" smtClean="0"/>
              <a:t>------ (2003, 24 de mayo). A golpes de Corazón.  Periódico Ahora, p.6. </a:t>
            </a:r>
          </a:p>
          <a:p>
            <a:r>
              <a:rPr lang="es-ES" sz="2000" dirty="0" err="1" smtClean="0"/>
              <a:t>Verdecia</a:t>
            </a:r>
            <a:r>
              <a:rPr lang="es-ES" sz="2000" dirty="0" smtClean="0"/>
              <a:t>, D. </a:t>
            </a:r>
            <a:r>
              <a:rPr lang="es-MX" sz="2000" dirty="0" smtClean="0"/>
              <a:t>El magisterio de Lele: exigencia, tesón y ternura. [en  línea]. Disponible en: </a:t>
            </a:r>
            <a:r>
              <a:rPr lang="es-MX" sz="2000" u="sng" dirty="0" smtClean="0">
                <a:hlinkClick r:id="rId5"/>
              </a:rPr>
              <a:t>http://www.ilustrados.com/tema/8796/magisterio-Lele-teson-exigencia-ternura.html.Mayo 2006</a:t>
            </a:r>
            <a:r>
              <a:rPr lang="es-MX" sz="2000" dirty="0" smtClean="0"/>
              <a:t>.</a:t>
            </a:r>
            <a:endParaRPr lang="es-ES" sz="2000" dirty="0" smtClean="0"/>
          </a:p>
          <a:p>
            <a:r>
              <a:rPr lang="es-MX" sz="2000" dirty="0" smtClean="0"/>
              <a:t>------ (2008, marzo).Consagración y talento de la mano. Revista Ámbito Suplemento Cultural del periódico ¡Ahora!, Año XVIII (No. 144): páginas 20-23.</a:t>
            </a:r>
            <a:endParaRPr lang="es-ES" sz="2000" dirty="0" smtClean="0"/>
          </a:p>
          <a:p>
            <a:pPr marL="0" marR="0" lvl="0" indent="0" algn="just" defTabSz="3038715"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xmlns=""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1547</TotalTime>
  <Words>766</Words>
  <Application>Microsoft Office PowerPoint</Application>
  <PresentationFormat>Personalizado</PresentationFormat>
  <Paragraphs>26</Paragraphs>
  <Slides>1</Slides>
  <Notes>1</Notes>
  <HiddenSlides>0</HiddenSlides>
  <MMClips>0</MMClips>
  <ScaleCrop>false</ScaleCrop>
  <HeadingPairs>
    <vt:vector size="4" baseType="variant">
      <vt:variant>
        <vt:lpstr>Tema</vt:lpstr>
      </vt:variant>
      <vt:variant>
        <vt:i4>2</vt:i4>
      </vt:variant>
      <vt:variant>
        <vt:lpstr>Títulos de diapositiva</vt:lpstr>
      </vt:variant>
      <vt:variant>
        <vt:i4>1</vt:i4>
      </vt:variant>
    </vt:vector>
  </HeadingPairs>
  <TitlesOfParts>
    <vt:vector size="3" baseType="lpstr">
      <vt:lpstr>A1 Template</vt:lpstr>
      <vt:lpstr>Without Guides</vt:lpstr>
      <vt:lpstr>Diapositiva 1</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Trabajo</cp:lastModifiedBy>
  <cp:revision>54</cp:revision>
  <dcterms:created xsi:type="dcterms:W3CDTF">2012-02-10T00:21:22Z</dcterms:created>
  <dcterms:modified xsi:type="dcterms:W3CDTF">2021-11-22T16:41:40Z</dcterms:modified>
  <cp:category>Research poster templates</cp:category>
</cp:coreProperties>
</file>