
<file path=[Content_Types].xml><?xml version="1.0" encoding="utf-8"?>
<Types xmlns="http://schemas.openxmlformats.org/package/2006/content-types">
  <Override PartName="/ppt/slideMasters/slideMaster2.xml" ContentType="application/vnd.openxmlformats-officedocument.presentationml.slideMaster+xml"/>
  <Default Extension="png" ContentType="image/png"/>
  <Override PartName="/ppt/theme/theme4.xml" ContentType="application/vnd.openxmlformats-officedocument.theme+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presProps.xml" ContentType="application/vnd.openxmlformats-officedocument.presentationml.presProps+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60" r:id="rId2"/>
  </p:sldMasterIdLst>
  <p:notesMasterIdLst>
    <p:notesMasterId r:id="rId4"/>
  </p:notesMasterIdLst>
  <p:handoutMasterIdLst>
    <p:handoutMasterId r:id="rId5"/>
  </p:handoutMasterIdLst>
  <p:sldIdLst>
    <p:sldId id="257" r:id="rId3"/>
  </p:sldIdLst>
  <p:sldSz cx="21388388" cy="30275213"/>
  <p:notesSz cx="6858000" cy="9144000"/>
  <p:defaultText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defaultTextStyle>
  <p:extLst>
    <p:ext uri="{EFAFB233-063F-42B5-8137-9DF3F51BA10A}">
      <p15:sldGuideLst xmlns:p15="http://schemas.microsoft.com/office/powerpoint/2012/main" xmlns="">
        <p15:guide id="2" orient="horz" pos="265">
          <p15:clr>
            <a:srgbClr val="A4A3A4"/>
          </p15:clr>
        </p15:guide>
        <p15:guide id="3" orient="horz" pos="18541">
          <p15:clr>
            <a:srgbClr val="A4A3A4"/>
          </p15:clr>
        </p15:guide>
        <p15:guide id="5" pos="13191">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3F5FA"/>
    <a:srgbClr val="CDD2DE"/>
    <a:srgbClr val="E3E9E5"/>
    <a:srgbClr val="EAEAEA"/>
    <a:srgbClr val="FFFF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0689" autoAdjust="0"/>
    <p:restoredTop sz="94777" autoAdjust="0"/>
  </p:normalViewPr>
  <p:slideViewPr>
    <p:cSldViewPr snapToGrid="0" snapToObjects="1" showGuides="1">
      <p:cViewPr>
        <p:scale>
          <a:sx n="32" d="100"/>
          <a:sy n="32" d="100"/>
        </p:scale>
        <p:origin x="-1242" y="42"/>
      </p:cViewPr>
      <p:guideLst>
        <p:guide orient="horz" pos="265"/>
        <p:guide orient="horz" pos="18541"/>
        <p:guide pos="1319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handoutMaster" Target="handoutMasters/handoutMaster1.xml"/><Relationship Id="rId10" Type="http://schemas.openxmlformats.org/officeDocument/2006/relationships/tableStyles" Target="tableStyles.xml"/><Relationship Id="rId4" Type="http://schemas.openxmlformats.org/officeDocument/2006/relationships/notesMaster" Target="notesMasters/notesMaster1.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11/22/2021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‹Nº›</a:t>
            </a:fld>
            <a:endParaRPr lang="en-US"/>
          </a:p>
        </p:txBody>
      </p:sp>
    </p:spTree>
    <p:extLst>
      <p:ext uri="{BB962C8B-B14F-4D97-AF65-F5344CB8AC3E}">
        <p14:creationId xmlns:p14="http://schemas.microsoft.com/office/powerpoint/2010/main" xmlns="" val="2639113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11/22/2021</a:t>
            </a:fld>
            <a:endParaRPr lang="en-US" dirty="0"/>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‹Nº›</a:t>
            </a:fld>
            <a:endParaRPr lang="en-US" dirty="0"/>
          </a:p>
        </p:txBody>
      </p:sp>
    </p:spTree>
    <p:extLst>
      <p:ext uri="{BB962C8B-B14F-4D97-AF65-F5344CB8AC3E}">
        <p14:creationId xmlns:p14="http://schemas.microsoft.com/office/powerpoint/2010/main" xmlns="" val="3109100856"/>
      </p:ext>
    </p:extLst>
  </p:cSld>
  <p:clrMap bg1="lt1" tx1="dk1" bg2="lt2" tx2="dk2" accent1="accent1" accent2="accent2" accent3="accent3" accent4="accent4" accent5="accent5" accent6="accent6" hlink="hlink" folHlink="folHlink"/>
  <p:notesStyle>
    <a:lvl1pPr marL="0" algn="l" defTabSz="3038715" rtl="0" eaLnBrk="1" latinLnBrk="0" hangingPunct="1">
      <a:defRPr sz="4100" kern="1200">
        <a:solidFill>
          <a:schemeClr val="tx1"/>
        </a:solidFill>
        <a:latin typeface="+mn-lt"/>
        <a:ea typeface="+mn-ea"/>
        <a:cs typeface="+mn-cs"/>
      </a:defRPr>
    </a:lvl1pPr>
    <a:lvl2pPr marL="1519358" algn="l" defTabSz="3038715" rtl="0" eaLnBrk="1" latinLnBrk="0" hangingPunct="1">
      <a:defRPr sz="4100" kern="1200">
        <a:solidFill>
          <a:schemeClr val="tx1"/>
        </a:solidFill>
        <a:latin typeface="+mn-lt"/>
        <a:ea typeface="+mn-ea"/>
        <a:cs typeface="+mn-cs"/>
      </a:defRPr>
    </a:lvl2pPr>
    <a:lvl3pPr marL="3038715" algn="l" defTabSz="3038715" rtl="0" eaLnBrk="1" latinLnBrk="0" hangingPunct="1">
      <a:defRPr sz="4100" kern="1200">
        <a:solidFill>
          <a:schemeClr val="tx1"/>
        </a:solidFill>
        <a:latin typeface="+mn-lt"/>
        <a:ea typeface="+mn-ea"/>
        <a:cs typeface="+mn-cs"/>
      </a:defRPr>
    </a:lvl3pPr>
    <a:lvl4pPr marL="4558071" algn="l" defTabSz="3038715" rtl="0" eaLnBrk="1" latinLnBrk="0" hangingPunct="1">
      <a:defRPr sz="4100" kern="1200">
        <a:solidFill>
          <a:schemeClr val="tx1"/>
        </a:solidFill>
        <a:latin typeface="+mn-lt"/>
        <a:ea typeface="+mn-ea"/>
        <a:cs typeface="+mn-cs"/>
      </a:defRPr>
    </a:lvl4pPr>
    <a:lvl5pPr marL="6077429" algn="l" defTabSz="3038715" rtl="0" eaLnBrk="1" latinLnBrk="0" hangingPunct="1">
      <a:defRPr sz="4100" kern="1200">
        <a:solidFill>
          <a:schemeClr val="tx1"/>
        </a:solidFill>
        <a:latin typeface="+mn-lt"/>
        <a:ea typeface="+mn-ea"/>
        <a:cs typeface="+mn-cs"/>
      </a:defRPr>
    </a:lvl5pPr>
    <a:lvl6pPr marL="7596786" algn="l" defTabSz="3038715" rtl="0" eaLnBrk="1" latinLnBrk="0" hangingPunct="1">
      <a:defRPr sz="4100" kern="1200">
        <a:solidFill>
          <a:schemeClr val="tx1"/>
        </a:solidFill>
        <a:latin typeface="+mn-lt"/>
        <a:ea typeface="+mn-ea"/>
        <a:cs typeface="+mn-cs"/>
      </a:defRPr>
    </a:lvl6pPr>
    <a:lvl7pPr marL="9116145" algn="l" defTabSz="3038715" rtl="0" eaLnBrk="1" latinLnBrk="0" hangingPunct="1">
      <a:defRPr sz="4100" kern="1200">
        <a:solidFill>
          <a:schemeClr val="tx1"/>
        </a:solidFill>
        <a:latin typeface="+mn-lt"/>
        <a:ea typeface="+mn-ea"/>
        <a:cs typeface="+mn-cs"/>
      </a:defRPr>
    </a:lvl7pPr>
    <a:lvl8pPr marL="10635501" algn="l" defTabSz="3038715" rtl="0" eaLnBrk="1" latinLnBrk="0" hangingPunct="1">
      <a:defRPr sz="4100" kern="1200">
        <a:solidFill>
          <a:schemeClr val="tx1"/>
        </a:solidFill>
        <a:latin typeface="+mn-lt"/>
        <a:ea typeface="+mn-ea"/>
        <a:cs typeface="+mn-cs"/>
      </a:defRPr>
    </a:lvl8pPr>
    <a:lvl9pPr marL="12154859" algn="l" defTabSz="3038715" rtl="0" eaLnBrk="1" latinLnBrk="0" hangingPunct="1">
      <a:defRPr sz="4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A1A87D-CAF7-4BDC-A0D3-C0DBEDE81619}" type="slidenum">
              <a:rPr lang="en-US" smtClean="0"/>
              <a:pPr/>
              <a:t>1</a:t>
            </a:fld>
            <a:endParaRPr lang="en-US" dirty="0"/>
          </a:p>
        </p:txBody>
      </p:sp>
    </p:spTree>
    <p:extLst>
      <p:ext uri="{BB962C8B-B14F-4D97-AF65-F5344CB8AC3E}">
        <p14:creationId xmlns:p14="http://schemas.microsoft.com/office/powerpoint/2010/main" xmlns="" val="31834620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1 Templat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ithout Guide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extLst>
      <p:ext uri="{BB962C8B-B14F-4D97-AF65-F5344CB8AC3E}">
        <p14:creationId xmlns:p14="http://schemas.microsoft.com/office/powerpoint/2010/main" xmlns="" val="3014640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hyperlink" Target="https://www.posterpresentations.com/how-to-change-the-research-poster-template-colors.html" TargetMode="External"/><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6.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graphicFrame>
        <p:nvGraphicFramePr>
          <p:cNvPr id="3" name="Table 2">
            <a:extLst>
              <a:ext uri="{FF2B5EF4-FFF2-40B4-BE49-F238E27FC236}">
                <a16:creationId xmlns="" xmlns:a16="http://schemas.microsoft.com/office/drawing/2014/main" id="{C74784A8-6F25-7449-9CCF-614BC1946BC7}"/>
              </a:ext>
            </a:extLst>
          </p:cNvPr>
          <p:cNvGraphicFramePr>
            <a:graphicFrameLocks noGrp="1"/>
          </p:cNvGraphicFramePr>
          <p:nvPr userDrawn="1">
            <p:extLst>
              <p:ext uri="{D42A27DB-BD31-4B8C-83A1-F6EECF244321}">
                <p14:modId xmlns:p14="http://schemas.microsoft.com/office/powerpoint/2010/main" xmlns="" val="1988771644"/>
              </p:ext>
            </p:extLst>
          </p:nvPr>
        </p:nvGraphicFramePr>
        <p:xfrm>
          <a:off x="-8726467" y="34253"/>
          <a:ext cx="8117859" cy="30210616"/>
        </p:xfrm>
        <a:graphic>
          <a:graphicData uri="http://schemas.openxmlformats.org/drawingml/2006/table">
            <a:tbl>
              <a:tblPr firstRow="1" bandRow="1">
                <a:tableStyleId>{5C22544A-7EE6-4342-B048-85BDC9FD1C3A}</a:tableStyleId>
              </a:tblPr>
              <a:tblGrid>
                <a:gridCol w="3480873">
                  <a:extLst>
                    <a:ext uri="{9D8B030D-6E8A-4147-A177-3AD203B41FA5}">
                      <a16:colId xmlns="" xmlns:a16="http://schemas.microsoft.com/office/drawing/2014/main" val="20000"/>
                    </a:ext>
                  </a:extLst>
                </a:gridCol>
                <a:gridCol w="4636986">
                  <a:extLst>
                    <a:ext uri="{9D8B030D-6E8A-4147-A177-3AD203B41FA5}">
                      <a16:colId xmlns="" xmlns:a16="http://schemas.microsoft.com/office/drawing/2014/main" val="20001"/>
                    </a:ext>
                  </a:extLst>
                </a:gridCol>
              </a:tblGrid>
              <a:tr h="1170739">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dirty="0"/>
                    </a:p>
                  </a:txBody>
                  <a:tcPr/>
                </a:tc>
                <a:extLst>
                  <a:ext uri="{0D108BD9-81ED-4DB2-BD59-A6C34878D82A}">
                    <a16:rowId xmlns="" xmlns:a16="http://schemas.microsoft.com/office/drawing/2014/main" val="10000"/>
                  </a:ext>
                </a:extLst>
              </a:tr>
              <a:tr h="3598933">
                <a:tc gridSpan="2">
                  <a:txBody>
                    <a:bodyPr/>
                    <a:lstStyle/>
                    <a:p>
                      <a:pPr defTabSz="3765639"/>
                      <a:r>
                        <a:rPr lang="en-US" sz="1800" i="0" dirty="0">
                          <a:solidFill>
                            <a:srgbClr val="D9D9D9"/>
                          </a:solidFill>
                          <a:latin typeface="Arial"/>
                          <a:cs typeface="Arial"/>
                        </a:rPr>
                        <a:t>This PowerPoint template produces a </a:t>
                      </a:r>
                      <a:r>
                        <a:rPr lang="en-US" sz="1800" i="0" dirty="0">
                          <a:solidFill>
                            <a:srgbClr val="FFC000"/>
                          </a:solidFill>
                          <a:latin typeface="Arial"/>
                          <a:cs typeface="Arial"/>
                        </a:rPr>
                        <a:t>A1 </a:t>
                      </a:r>
                      <a:r>
                        <a:rPr lang="en-US" sz="1800" i="0" dirty="0">
                          <a:solidFill>
                            <a:srgbClr val="D9D9D9"/>
                          </a:solidFill>
                          <a:latin typeface="Arial"/>
                          <a:cs typeface="Arial"/>
                        </a:rPr>
                        <a:t>presentation poster. You can use it to create your research poster by placing your title, subtitle, text, tables, charts and photos. </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We provide a series of online tutorials that will guide you through the poster design process and answer your poster production questions. For complete template tutorials,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the  </a:t>
                      </a:r>
                      <a:r>
                        <a:rPr lang="en-US" sz="1800" i="0" dirty="0">
                          <a:solidFill>
                            <a:srgbClr val="FFC000"/>
                          </a:solidFill>
                          <a:latin typeface="Arial"/>
                          <a:cs typeface="Arial"/>
                        </a:rPr>
                        <a:t>HELP DESK</a:t>
                      </a:r>
                      <a:r>
                        <a:rPr lang="en-US" sz="1800" i="0" baseline="0" dirty="0">
                          <a:solidFill>
                            <a:srgbClr val="D9D9D9"/>
                          </a:solidFill>
                          <a:latin typeface="Arial"/>
                          <a:cs typeface="Arial"/>
                        </a:rPr>
                        <a:t> </a:t>
                      </a:r>
                      <a:r>
                        <a:rPr lang="en-US" sz="1800" i="0" dirty="0">
                          <a:solidFill>
                            <a:srgbClr val="D9D9D9"/>
                          </a:solidFill>
                          <a:latin typeface="Arial"/>
                          <a:cs typeface="Arial"/>
                        </a:rPr>
                        <a:t>tab.</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To print your poster using our same-day professional printing service,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a:t>
                      </a:r>
                      <a:r>
                        <a:rPr lang="en-US" sz="1800" i="0" dirty="0">
                          <a:solidFill>
                            <a:srgbClr val="FFC000"/>
                          </a:solidFill>
                          <a:latin typeface="Arial"/>
                          <a:cs typeface="Arial"/>
                        </a:rPr>
                        <a:t>Order your poster</a:t>
                      </a:r>
                      <a:r>
                        <a:rPr lang="en-US" sz="1800" i="0" dirty="0">
                          <a:solidFill>
                            <a:srgbClr val="D9D9D9"/>
                          </a:solidFill>
                          <a:latin typeface="Arial"/>
                          <a:cs typeface="Arial"/>
                        </a:rPr>
                        <a:t>".</a:t>
                      </a:r>
                      <a:endParaRPr lang="en-US" sz="1800" b="1" dirty="0">
                        <a:solidFill>
                          <a:srgbClr val="D9D9D9"/>
                        </a:solidFill>
                        <a:latin typeface="Arial"/>
                        <a:cs typeface="Arial"/>
                      </a:endParaRPr>
                    </a:p>
                  </a:txBody>
                  <a:tcPr marL="182880" marT="137160">
                    <a:solidFill>
                      <a:srgbClr val="010101"/>
                    </a:solidFill>
                  </a:tcPr>
                </a:tc>
                <a:tc hMerge="1">
                  <a:txBody>
                    <a:bodyPr/>
                    <a:lstStyle/>
                    <a:p>
                      <a:pPr marL="0" indent="0" algn="l" defTabSz="114300"/>
                      <a:endParaRPr lang="en-US" sz="2400" b="0" baseline="0" dirty="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 xmlns:a16="http://schemas.microsoft.com/office/drawing/2014/main" val="677555919"/>
                  </a:ext>
                </a:extLst>
              </a:tr>
              <a:tr h="4292704">
                <a:tc>
                  <a:txBody>
                    <a:bodyPr/>
                    <a:lstStyle/>
                    <a:p>
                      <a:pPr algn="ctr"/>
                      <a:endParaRPr lang="en-US" sz="1800" dirty="0">
                        <a:solidFill>
                          <a:srgbClr val="1F3A4E"/>
                        </a:solidFill>
                      </a:endParaRPr>
                    </a:p>
                    <a:p>
                      <a:pPr algn="ctr"/>
                      <a:endParaRPr lang="en-US" sz="1800" dirty="0">
                        <a:solidFill>
                          <a:srgbClr val="1F3A4E"/>
                        </a:solidFill>
                      </a:endParaRPr>
                    </a:p>
                    <a:p>
                      <a:pPr algn="ctr"/>
                      <a:r>
                        <a:rPr lang="en-US" sz="1800" dirty="0">
                          <a:solidFill>
                            <a:schemeClr val="bg1"/>
                          </a:solidFill>
                          <a:latin typeface="Arial" panose="020B0604020202020204" pitchFamily="34" charset="0"/>
                          <a:cs typeface="Arial" panose="020B0604020202020204" pitchFamily="34" charset="0"/>
                        </a:rPr>
                        <a:t>This is a poster template for a </a:t>
                      </a:r>
                      <a:br>
                        <a:rPr lang="en-US" sz="1800" dirty="0">
                          <a:solidFill>
                            <a:schemeClr val="bg1"/>
                          </a:solidFill>
                          <a:latin typeface="Arial" panose="020B0604020202020204" pitchFamily="34" charset="0"/>
                          <a:cs typeface="Arial" panose="020B0604020202020204" pitchFamily="34" charset="0"/>
                        </a:rPr>
                      </a:br>
                      <a:r>
                        <a:rPr lang="en-US" sz="3200" b="1" dirty="0">
                          <a:solidFill>
                            <a:srgbClr val="FFC000"/>
                          </a:solidFill>
                          <a:latin typeface="Arial" panose="020B0604020202020204" pitchFamily="34" charset="0"/>
                          <a:cs typeface="Arial" panose="020B0604020202020204" pitchFamily="34" charset="0"/>
                        </a:rPr>
                        <a:t>A1</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594mm x 841mm</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23.39 inches x 33.11 inches</a:t>
                      </a:r>
                      <a:r>
                        <a:rPr lang="en-US" sz="1800" dirty="0">
                          <a:solidFill>
                            <a:schemeClr val="bg1"/>
                          </a:solidFill>
                          <a:latin typeface="Arial" panose="020B0604020202020204" pitchFamily="34" charset="0"/>
                          <a:cs typeface="Arial" panose="020B0604020202020204" pitchFamily="34" charset="0"/>
                        </a:rPr>
                        <a:t/>
                      </a:r>
                      <a:br>
                        <a:rPr lang="en-US" sz="1800"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research presentation poster</a:t>
                      </a:r>
                    </a:p>
                    <a:p>
                      <a:endParaRPr lang="en-US" sz="1800" dirty="0">
                        <a:solidFill>
                          <a:srgbClr val="1F3A4E"/>
                        </a:solidFill>
                      </a:endParaRPr>
                    </a:p>
                  </a:txBody>
                  <a:tcPr>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Important: Check the template size</a:t>
                      </a:r>
                      <a:r>
                        <a:rPr lang="en-US" sz="1800" b="0" baseline="0" dirty="0">
                          <a:solidFill>
                            <a:srgbClr val="FFC000"/>
                          </a:solidFill>
                          <a:latin typeface="Arial" panose="020B0604020202020204" pitchFamily="34" charset="0"/>
                          <a:cs typeface="Arial" panose="020B0604020202020204" pitchFamily="34" charset="0"/>
                        </a:rPr>
                        <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1800" b="0" baseline="0" dirty="0">
                          <a:solidFill>
                            <a:srgbClr val="D9D9D9"/>
                          </a:solidFill>
                          <a:latin typeface="Arial" panose="020B0604020202020204" pitchFamily="34" charset="0"/>
                          <a:cs typeface="Arial" panose="020B0604020202020204" pitchFamily="34" charset="0"/>
                        </a:rPr>
                      </a:br>
                      <a:endParaRPr lang="en-US" sz="1800" b="0" baseline="0" dirty="0">
                        <a:solidFill>
                          <a:srgbClr val="FFC000"/>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 xmlns:a16="http://schemas.microsoft.com/office/drawing/2014/main" val="10008"/>
                  </a:ext>
                </a:extLst>
              </a:tr>
              <a:tr h="3340698">
                <a:tc>
                  <a:txBody>
                    <a:bodyPr/>
                    <a:lstStyle/>
                    <a:p>
                      <a:endParaRPr lang="en-US" sz="1800" dirty="0">
                        <a:solidFill>
                          <a:srgbClr val="1F3A4E"/>
                        </a:solidFill>
                      </a:endParaRPr>
                    </a:p>
                  </a:txBody>
                  <a:tcPr>
                    <a:blipFill rotWithShape="1">
                      <a:blip r:embed="rId3"/>
                      <a:stretch>
                        <a:fillRect/>
                      </a:stretch>
                    </a:blipFill>
                  </a:tcPr>
                </a:tc>
                <a:tc>
                  <a:txBody>
                    <a:bodyPr/>
                    <a:lstStyle/>
                    <a:p>
                      <a:pPr algn="l"/>
                      <a:r>
                        <a:rPr lang="en-US" sz="2000" b="1" baseline="0" dirty="0">
                          <a:solidFill>
                            <a:srgbClr val="FFC000"/>
                          </a:solidFill>
                          <a:latin typeface="Arial" panose="020B0604020202020204" pitchFamily="34" charset="0"/>
                          <a:cs typeface="Arial" panose="020B0604020202020204" pitchFamily="34" charset="0"/>
                        </a:rPr>
                        <a:t>How to </a:t>
                      </a:r>
                      <a:r>
                        <a:rPr lang="en-US" sz="3600" b="1" baseline="0" dirty="0">
                          <a:solidFill>
                            <a:srgbClr val="FFC000"/>
                          </a:solidFill>
                          <a:latin typeface="Arial" panose="020B0604020202020204" pitchFamily="34" charset="0"/>
                          <a:cs typeface="Arial" panose="020B0604020202020204" pitchFamily="34" charset="0"/>
                        </a:rPr>
                        <a:t>Zoom in </a:t>
                      </a:r>
                      <a:r>
                        <a:rPr lang="en-US" sz="2000" b="1" baseline="0" dirty="0">
                          <a:solidFill>
                            <a:srgbClr val="FFC000"/>
                          </a:solidFill>
                          <a:latin typeface="Arial" panose="020B0604020202020204" pitchFamily="34" charset="0"/>
                          <a:cs typeface="Arial" panose="020B0604020202020204" pitchFamily="34" charset="0"/>
                        </a:rPr>
                        <a:t>and </a:t>
                      </a:r>
                      <a:r>
                        <a:rPr lang="en-US" sz="1600" b="1" baseline="0" dirty="0">
                          <a:solidFill>
                            <a:srgbClr val="FFC000"/>
                          </a:solidFill>
                          <a:latin typeface="Arial" panose="020B0604020202020204" pitchFamily="34" charset="0"/>
                          <a:cs typeface="Arial" panose="020B0604020202020204" pitchFamily="34" charset="0"/>
                        </a:rPr>
                        <a:t>out</a:t>
                      </a:r>
                      <a:endParaRPr lang="en-US" sz="2000" b="1" baseline="0" dirty="0">
                        <a:solidFill>
                          <a:srgbClr val="FFC000"/>
                        </a:solidFill>
                        <a:latin typeface="Arial" panose="020B0604020202020204" pitchFamily="34" charset="0"/>
                        <a:cs typeface="Arial" panose="020B0604020202020204" pitchFamily="34" charset="0"/>
                      </a:endParaRPr>
                    </a:p>
                    <a:p>
                      <a:pPr algn="l"/>
                      <a:r>
                        <a:rPr lang="en-US" sz="18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1. </a:t>
                      </a:r>
                      <a:r>
                        <a:rPr lang="en-US" sz="18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2. </a:t>
                      </a:r>
                      <a:r>
                        <a:rPr lang="en-US" sz="18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82880" marT="137160">
                    <a:solidFill>
                      <a:srgbClr val="010101"/>
                    </a:solidFill>
                  </a:tcPr>
                </a:tc>
                <a:extLst>
                  <a:ext uri="{0D108BD9-81ED-4DB2-BD59-A6C34878D82A}">
                    <a16:rowId xmlns="" xmlns:a16="http://schemas.microsoft.com/office/drawing/2014/main" val="10001"/>
                  </a:ext>
                </a:extLst>
              </a:tr>
              <a:tr h="1994589">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Ruler and Guides</a:t>
                      </a:r>
                      <a:r>
                        <a:rPr lang="en-US" sz="1800" b="0" baseline="0" dirty="0">
                          <a:solidFill>
                            <a:srgbClr val="FFC000"/>
                          </a:solidFill>
                          <a:latin typeface="Arial" panose="020B0604020202020204" pitchFamily="34" charset="0"/>
                          <a:cs typeface="Arial" panose="020B0604020202020204" pitchFamily="34" charset="0"/>
                        </a:rPr>
                        <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a:solidFill>
                      <a:srgbClr val="010101"/>
                    </a:solidFill>
                  </a:tcPr>
                </a:tc>
                <a:tc hMerge="1">
                  <a:txBody>
                    <a:bodyPr/>
                    <a:lstStyle/>
                    <a:p>
                      <a:endParaRPr lang="en-US" sz="2400" b="0" baseline="0" dirty="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 xmlns:a16="http://schemas.microsoft.com/office/drawing/2014/main" val="10002"/>
                  </a:ext>
                </a:extLst>
              </a:tr>
              <a:tr h="3945819">
                <a:tc>
                  <a:txBody>
                    <a:bodyPr/>
                    <a:lstStyle/>
                    <a:p>
                      <a:endParaRPr lang="en-US" sz="1800" dirty="0">
                        <a:solidFill>
                          <a:srgbClr val="1F3A4E"/>
                        </a:solidFill>
                      </a:endParaRPr>
                    </a:p>
                  </a:txBody>
                  <a:tcPr>
                    <a:blipFill rotWithShape="1">
                      <a:blip r:embed="rId4"/>
                      <a:stretch>
                        <a:fillRect/>
                      </a:stretch>
                    </a:blipFill>
                  </a:tcPr>
                </a:tc>
                <a:tc>
                  <a:txBody>
                    <a:bodyPr/>
                    <a:lstStyle/>
                    <a:p>
                      <a:pPr marL="0" lvl="1" indent="0" algn="l" defTabSz="114300"/>
                      <a:r>
                        <a:rPr lang="en-US" sz="2000" b="1" baseline="0" dirty="0">
                          <a:solidFill>
                            <a:srgbClr val="FFC000"/>
                          </a:solidFill>
                          <a:latin typeface="Arial" panose="020B0604020202020204" pitchFamily="34" charset="0"/>
                          <a:cs typeface="Arial" panose="020B0604020202020204" pitchFamily="34" charset="0"/>
                        </a:rPr>
                        <a:t>Headers and text containers</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Included in this template are commonly used section headers such as Abstract, Objectives, Methods, Results, etc.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Click inside a section header to add its text.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82880" marT="137160">
                    <a:solidFill>
                      <a:srgbClr val="010101"/>
                    </a:solidFill>
                  </a:tcPr>
                </a:tc>
                <a:extLst>
                  <a:ext uri="{0D108BD9-81ED-4DB2-BD59-A6C34878D82A}">
                    <a16:rowId xmlns="" xmlns:a16="http://schemas.microsoft.com/office/drawing/2014/main" val="10003"/>
                  </a:ext>
                </a:extLst>
              </a:tr>
              <a:tr h="3208687">
                <a:tc gridSpan="2">
                  <a:txBody>
                    <a:bodyPr/>
                    <a:lstStyle/>
                    <a:p>
                      <a:r>
                        <a:rPr lang="en-US" sz="2000" b="1" dirty="0">
                          <a:solidFill>
                            <a:srgbClr val="FFC000"/>
                          </a:solidFill>
                          <a:latin typeface="Arial" panose="020B0604020202020204" pitchFamily="34" charset="0"/>
                          <a:cs typeface="Arial" panose="020B0604020202020204" pitchFamily="34" charset="0"/>
                        </a:rPr>
                        <a:t>Adding content to the poster</a:t>
                      </a:r>
                    </a:p>
                    <a:p>
                      <a:r>
                        <a:rPr lang="en-US" sz="18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18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1800" dirty="0">
                        <a:solidFill>
                          <a:srgbClr val="D9D9D9"/>
                        </a:solidFill>
                        <a:latin typeface="Arial" panose="020B0604020202020204" pitchFamily="34" charset="0"/>
                        <a:cs typeface="Arial" panose="020B0604020202020204" pitchFamily="34" charset="0"/>
                      </a:endParaRPr>
                    </a:p>
                  </a:txBody>
                  <a:tcPr>
                    <a:solidFill>
                      <a:srgbClr val="010101"/>
                    </a:solidFill>
                  </a:tcPr>
                </a:tc>
                <a:tc hMerge="1">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 xmlns:a16="http://schemas.microsoft.com/office/drawing/2014/main" val="10004"/>
                  </a:ext>
                </a:extLst>
              </a:tr>
              <a:tr h="2124673">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182880" marT="13716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dirty="0">
                        <a:latin typeface="Arial" panose="020B0604020202020204" pitchFamily="34" charset="0"/>
                        <a:cs typeface="Arial" panose="020B0604020202020204" pitchFamily="34" charset="0"/>
                      </a:endParaRPr>
                    </a:p>
                  </a:txBody>
                  <a:tcPr/>
                </a:tc>
                <a:extLst>
                  <a:ext uri="{0D108BD9-81ED-4DB2-BD59-A6C34878D82A}">
                    <a16:rowId xmlns="" xmlns:a16="http://schemas.microsoft.com/office/drawing/2014/main" val="10005"/>
                  </a:ext>
                </a:extLst>
              </a:tr>
              <a:tr h="1868684">
                <a:tc gridSpan="2">
                  <a:txBody>
                    <a:bodyPr/>
                    <a:lstStyle/>
                    <a:p>
                      <a:endParaRPr lang="en-US" sz="1800" dirty="0">
                        <a:solidFill>
                          <a:schemeClr val="bg1"/>
                        </a:solidFill>
                        <a:latin typeface="Arial" panose="020B0604020202020204" pitchFamily="34" charset="0"/>
                        <a:cs typeface="Arial" panose="020B0604020202020204" pitchFamily="34" charset="0"/>
                      </a:endParaRPr>
                    </a:p>
                  </a:txBody>
                  <a:tcPr marL="182880" marT="137160">
                    <a:blipFill rotWithShape="1">
                      <a:blip r:embed="rId5"/>
                      <a:stretch>
                        <a:fillRect/>
                      </a:stretch>
                    </a:blipFill>
                  </a:tcPr>
                </a:tc>
                <a:tc hMerge="1">
                  <a:txBody>
                    <a:bodyPr/>
                    <a:lstStyle/>
                    <a:p>
                      <a:endParaRPr lang="en-US" sz="2400" dirty="0">
                        <a:solidFill>
                          <a:srgbClr val="1F3A4E"/>
                        </a:solidFill>
                      </a:endParaRPr>
                    </a:p>
                  </a:txBody>
                  <a:tcPr/>
                </a:tc>
                <a:extLst>
                  <a:ext uri="{0D108BD9-81ED-4DB2-BD59-A6C34878D82A}">
                    <a16:rowId xmlns="" xmlns:a16="http://schemas.microsoft.com/office/drawing/2014/main" val="10006"/>
                  </a:ext>
                </a:extLst>
              </a:tr>
              <a:tr h="2067811">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Zoom in and look at your images at 100%-200% magnification. If they look clear, they will print well. </a:t>
                      </a:r>
                    </a:p>
                  </a:txBody>
                  <a:tcPr marL="182880" marT="137160">
                    <a:solidFill>
                      <a:srgbClr val="010101"/>
                    </a:solidFill>
                  </a:tcPr>
                </a:tc>
                <a:tc hMerge="1">
                  <a:txBody>
                    <a:bodyPr/>
                    <a:lstStyle/>
                    <a:p>
                      <a:endParaRPr lang="en-US" sz="2400" dirty="0">
                        <a:solidFill>
                          <a:srgbClr val="1F3A4E"/>
                        </a:solidFill>
                      </a:endParaRPr>
                    </a:p>
                  </a:txBody>
                  <a:tcPr>
                    <a:solidFill>
                      <a:schemeClr val="tx1">
                        <a:lumMod val="95000"/>
                        <a:lumOff val="5000"/>
                      </a:schemeClr>
                    </a:solidFill>
                  </a:tcPr>
                </a:tc>
                <a:extLst>
                  <a:ext uri="{0D108BD9-81ED-4DB2-BD59-A6C34878D82A}">
                    <a16:rowId xmlns="" xmlns:a16="http://schemas.microsoft.com/office/drawing/2014/main" val="10007"/>
                  </a:ext>
                </a:extLst>
              </a:tr>
              <a:tr h="2597279">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1800" noProof="0" dirty="0">
                        <a:solidFill>
                          <a:schemeClr val="bg1"/>
                        </a:solidFill>
                        <a:latin typeface="Arial"/>
                        <a:cs typeface="Arial"/>
                      </a:endParaRPr>
                    </a:p>
                  </a:txBody>
                  <a:tcPr marL="182880" marT="137160">
                    <a:blipFill rotWithShape="1">
                      <a:blip r:embed="rId6"/>
                      <a:stretch>
                        <a:fillRect/>
                      </a:stretch>
                    </a:blipFill>
                  </a:tcPr>
                </a:tc>
                <a:tc hMerge="1">
                  <a:txBody>
                    <a:bodyPr/>
                    <a:lstStyle/>
                    <a:p>
                      <a:endParaRPr lang="en-US"/>
                    </a:p>
                  </a:txBody>
                  <a:tcPr/>
                </a:tc>
                <a:extLst>
                  <a:ext uri="{0D108BD9-81ED-4DB2-BD59-A6C34878D82A}">
                    <a16:rowId xmlns="" xmlns:a16="http://schemas.microsoft.com/office/drawing/2014/main" val="10010"/>
                  </a:ext>
                </a:extLst>
              </a:tr>
            </a:tbl>
          </a:graphicData>
        </a:graphic>
      </p:graphicFrame>
      <p:graphicFrame>
        <p:nvGraphicFramePr>
          <p:cNvPr id="4" name="Table 3">
            <a:extLst>
              <a:ext uri="{FF2B5EF4-FFF2-40B4-BE49-F238E27FC236}">
                <a16:creationId xmlns="" xmlns:a16="http://schemas.microsoft.com/office/drawing/2014/main" id="{70EF0DC5-0CE8-8B48-8495-AC770E4326B0}"/>
              </a:ext>
            </a:extLst>
          </p:cNvPr>
          <p:cNvGraphicFramePr>
            <a:graphicFrameLocks noGrp="1"/>
          </p:cNvGraphicFramePr>
          <p:nvPr userDrawn="1">
            <p:extLst>
              <p:ext uri="{D42A27DB-BD31-4B8C-83A1-F6EECF244321}">
                <p14:modId xmlns:p14="http://schemas.microsoft.com/office/powerpoint/2010/main" xmlns="" val="2914211395"/>
              </p:ext>
            </p:extLst>
          </p:nvPr>
        </p:nvGraphicFramePr>
        <p:xfrm>
          <a:off x="21937684" y="-142032"/>
          <a:ext cx="8060660" cy="30460674"/>
        </p:xfrm>
        <a:graphic>
          <a:graphicData uri="http://schemas.openxmlformats.org/drawingml/2006/table">
            <a:tbl>
              <a:tblPr firstRow="1" bandRow="1">
                <a:tableStyleId>{5C22544A-7EE6-4342-B048-85BDC9FD1C3A}</a:tableStyleId>
              </a:tblPr>
              <a:tblGrid>
                <a:gridCol w="3162981">
                  <a:extLst>
                    <a:ext uri="{9D8B030D-6E8A-4147-A177-3AD203B41FA5}">
                      <a16:colId xmlns="" xmlns:a16="http://schemas.microsoft.com/office/drawing/2014/main" val="20000"/>
                    </a:ext>
                  </a:extLst>
                </a:gridCol>
                <a:gridCol w="950236">
                  <a:extLst>
                    <a:ext uri="{9D8B030D-6E8A-4147-A177-3AD203B41FA5}">
                      <a16:colId xmlns="" xmlns:a16="http://schemas.microsoft.com/office/drawing/2014/main" val="764104496"/>
                    </a:ext>
                  </a:extLst>
                </a:gridCol>
                <a:gridCol w="3947443">
                  <a:extLst>
                    <a:ext uri="{9D8B030D-6E8A-4147-A177-3AD203B41FA5}">
                      <a16:colId xmlns="" xmlns:a16="http://schemas.microsoft.com/office/drawing/2014/main" val="4164475170"/>
                    </a:ext>
                  </a:extLst>
                </a:gridCol>
              </a:tblGrid>
              <a:tr h="1192134">
                <a:tc gridSpan="3">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10000"/>
                  </a:ext>
                </a:extLst>
              </a:tr>
              <a:tr h="5727945">
                <a:tc gridSpan="3">
                  <a:txBody>
                    <a:bodyPr/>
                    <a:lstStyle/>
                    <a:p>
                      <a:pPr algn="l"/>
                      <a:r>
                        <a:rPr lang="en-US" sz="2000" b="1" baseline="0" dirty="0">
                          <a:solidFill>
                            <a:srgbClr val="FFC000"/>
                          </a:solidFill>
                          <a:latin typeface="Arial" panose="020B0604020202020204" pitchFamily="34" charset="0"/>
                          <a:cs typeface="Arial" panose="020B0604020202020204" pitchFamily="34" charset="0"/>
                        </a:rPr>
                        <a:t>How to change the template colors</a:t>
                      </a: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change the overall template color theme by clicking on the COLORS dropdown menu under the DESIGN tab. You can see a tutorial here: </a:t>
                      </a:r>
                      <a:r>
                        <a:rPr lang="en-US" sz="1800" dirty="0">
                          <a:solidFill>
                            <a:srgbClr val="FFC000"/>
                          </a:solidFill>
                          <a:hlinkClick r:id="rId7">
                            <a:extLst>
                              <a:ext uri="{A12FA001-AC4F-418D-AE19-62706E023703}">
                                <ahyp:hlinkClr xmlns:ahyp="http://schemas.microsoft.com/office/drawing/2018/hyperlinkcolor" xmlns="" val="tx"/>
                              </a:ext>
                            </a:extLst>
                          </a:hlinkClick>
                        </a:rPr>
                        <a:t>https://www.posterpresentations.com/how-to-change-the-research-poster-template-colors.html</a:t>
                      </a:r>
                      <a:endParaRPr lang="en-US" sz="1800" dirty="0">
                        <a:solidFill>
                          <a:srgbClr val="FFC000"/>
                        </a:solidFill>
                      </a:endParaRP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also manually change the color of individual elements by going to VIEW &gt; SLIDE MASTER. On the left side of your screen select the background master where you can change the template background, column sizes, etc. </a:t>
                      </a: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After you finish working on the SLIDE MASTER, it is important that you go to VIEW &gt; NORMAL to continue working on your poster. </a:t>
                      </a:r>
                    </a:p>
                  </a:txBody>
                  <a:tcPr marL="182880" marT="137160">
                    <a:solidFill>
                      <a:schemeClr val="tx1"/>
                    </a:solidFill>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10001"/>
                  </a:ext>
                </a:extLst>
              </a:tr>
              <a:tr h="4259477">
                <a:tc gridSpan="3">
                  <a:txBody>
                    <a:bodyPr/>
                    <a:lstStyle/>
                    <a:p>
                      <a:r>
                        <a:rPr lang="en-US" sz="2000" b="1" dirty="0">
                          <a:solidFill>
                            <a:srgbClr val="FFC000"/>
                          </a:solidFill>
                          <a:latin typeface="Arial" panose="020B0604020202020204" pitchFamily="34" charset="0"/>
                          <a:cs typeface="Arial" panose="020B0604020202020204" pitchFamily="34" charset="0"/>
                        </a:rPr>
                        <a:t>How to change the column layout configuration</a:t>
                      </a:r>
                    </a:p>
                    <a:p>
                      <a:r>
                        <a:rPr lang="en-US" sz="18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p>
                      <a:pPr marL="0" marR="0" indent="0" algn="l" defTabSz="3765366" rtl="0" eaLnBrk="1" fontAlgn="auto" latinLnBrk="0" hangingPunct="1">
                        <a:lnSpc>
                          <a:spcPct val="100000"/>
                        </a:lnSpc>
                        <a:spcBef>
                          <a:spcPts val="0"/>
                        </a:spcBef>
                        <a:spcAft>
                          <a:spcPts val="0"/>
                        </a:spcAft>
                        <a:buClrTx/>
                        <a:buSzTx/>
                        <a:buFontTx/>
                        <a:buNone/>
                        <a:tabLst/>
                        <a:defRPr/>
                      </a:pPr>
                      <a:r>
                        <a:rPr lang="en-US" sz="1800" dirty="0">
                          <a:solidFill>
                            <a:srgbClr val="D9D9D9"/>
                          </a:solidFill>
                          <a:latin typeface="Arial" panose="020B0604020202020204" pitchFamily="34" charset="0"/>
                          <a:cs typeface="Arial" panose="020B0604020202020204" pitchFamily="34" charset="0"/>
                        </a:rPr>
                        <a:t>You can see a tutorial here: </a:t>
                      </a:r>
                      <a:r>
                        <a:rPr lang="en-US" sz="1800" u="sng" dirty="0">
                          <a:solidFill>
                            <a:srgbClr val="FFC000"/>
                          </a:solidFill>
                          <a:latin typeface="Arial" panose="020B0604020202020204" pitchFamily="34" charset="0"/>
                          <a:cs typeface="Arial" panose="020B0604020202020204" pitchFamily="34" charset="0"/>
                        </a:rPr>
                        <a:t>https://</a:t>
                      </a:r>
                      <a:r>
                        <a:rPr lang="en-US" sz="1800" u="sng" dirty="0" err="1">
                          <a:solidFill>
                            <a:srgbClr val="FFC000"/>
                          </a:solidFill>
                          <a:latin typeface="Arial" panose="020B0604020202020204" pitchFamily="34" charset="0"/>
                          <a:cs typeface="Arial" panose="020B0604020202020204" pitchFamily="34" charset="0"/>
                        </a:rPr>
                        <a:t>www.posterpresentations.com</a:t>
                      </a:r>
                      <a:r>
                        <a:rPr lang="en-US" sz="1800" u="sng" dirty="0">
                          <a:solidFill>
                            <a:srgbClr val="FFC000"/>
                          </a:solidFill>
                          <a:latin typeface="Arial" panose="020B0604020202020204" pitchFamily="34" charset="0"/>
                          <a:cs typeface="Arial" panose="020B0604020202020204" pitchFamily="34" charset="0"/>
                        </a:rPr>
                        <a:t>/how-to-change-the-column-</a:t>
                      </a:r>
                      <a:r>
                        <a:rPr lang="en-US" sz="1800" u="sng" dirty="0" err="1">
                          <a:solidFill>
                            <a:srgbClr val="FFC000"/>
                          </a:solidFill>
                          <a:latin typeface="Arial" panose="020B0604020202020204" pitchFamily="34" charset="0"/>
                          <a:cs typeface="Arial" panose="020B0604020202020204" pitchFamily="34" charset="0"/>
                        </a:rPr>
                        <a:t>configuration.html</a:t>
                      </a:r>
                      <a:endParaRPr lang="en-US" sz="4400" u="sng" dirty="0">
                        <a:solidFill>
                          <a:srgbClr val="FFC000"/>
                        </a:solidFill>
                      </a:endParaRPr>
                    </a:p>
                  </a:txBody>
                  <a:tcPr marL="182880" marT="137160">
                    <a:solidFill>
                      <a:schemeClr val="tx1"/>
                    </a:solidFill>
                  </a:tcPr>
                </a:tc>
                <a:tc hMerge="1">
                  <a:txBody>
                    <a:bodyPr/>
                    <a:lstStyle/>
                    <a:p>
                      <a:endParaRPr lang="en-US"/>
                    </a:p>
                  </a:txBody>
                  <a:tcPr/>
                </a:tc>
                <a:tc hMerge="1">
                  <a:txBody>
                    <a:bodyPr/>
                    <a:lstStyle/>
                    <a:p>
                      <a:endParaRPr lang="en-US" dirty="0"/>
                    </a:p>
                  </a:txBody>
                  <a:tcPr marL="182880" marT="137160">
                    <a:solidFill>
                      <a:srgbClr val="010101"/>
                    </a:solidFill>
                  </a:tcPr>
                </a:tc>
                <a:extLst>
                  <a:ext uri="{0D108BD9-81ED-4DB2-BD59-A6C34878D82A}">
                    <a16:rowId xmlns="" xmlns:a16="http://schemas.microsoft.com/office/drawing/2014/main" val="10004"/>
                  </a:ext>
                </a:extLst>
              </a:tr>
              <a:tr h="1678544">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blipFill dpi="0" rotWithShape="1">
                      <a:blip r:embed="rId8">
                        <a:extLst>
                          <a:ext uri="{28A0092B-C50C-407E-A947-70E740481C1C}">
                            <a14:useLocalDpi xmlns:a14="http://schemas.microsoft.com/office/drawing/2010/main" xmlns="" val="0"/>
                          </a:ext>
                        </a:extLst>
                      </a:blip>
                      <a:srcRect/>
                      <a:stretch>
                        <a:fillRect/>
                      </a:stretch>
                    </a:blipFill>
                  </a:tcPr>
                </a:tc>
                <a:tc rowSpan="2"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panose="020B0604020202020204" pitchFamily="34" charset="0"/>
                          <a:cs typeface="Arial" panose="020B0604020202020204" pitchFamily="34" charset="0"/>
                        </a:rPr>
                        <a:t>The Quick Start</a:t>
                      </a:r>
                      <a:r>
                        <a:rPr lang="en-US" sz="1800" baseline="0" noProof="0" dirty="0">
                          <a:solidFill>
                            <a:srgbClr val="D9D9D9"/>
                          </a:solidFill>
                          <a:latin typeface="Arial" panose="020B0604020202020204" pitchFamily="34" charset="0"/>
                          <a:cs typeface="Arial" panose="020B0604020202020204" pitchFamily="34" charset="0"/>
                        </a:rPr>
                        <a:t> Guides</a:t>
                      </a:r>
                      <a:r>
                        <a:rPr lang="en-US" sz="1800" noProof="0" dirty="0">
                          <a:solidFill>
                            <a:srgbClr val="D9D9D9"/>
                          </a:solidFill>
                          <a:latin typeface="Arial" panose="020B0604020202020204" pitchFamily="34" charset="0"/>
                          <a:cs typeface="Arial" panose="020B0604020202020204" pitchFamily="34" charset="0"/>
                        </a:rPr>
                        <a:t> </a:t>
                      </a:r>
                      <a:r>
                        <a:rPr lang="en-US" sz="1800" u="sng" noProof="0" dirty="0">
                          <a:solidFill>
                            <a:srgbClr val="D9D9D9"/>
                          </a:solidFill>
                          <a:latin typeface="Arial" panose="020B0604020202020204" pitchFamily="34" charset="0"/>
                          <a:cs typeface="Arial" panose="020B0604020202020204" pitchFamily="34" charset="0"/>
                        </a:rPr>
                        <a:t>are outside the template’s printable area</a:t>
                      </a:r>
                      <a:r>
                        <a:rPr lang="en-US" sz="1800" noProof="0" dirty="0">
                          <a:solidFill>
                            <a:srgbClr val="D9D9D9"/>
                          </a:solidFill>
                          <a:latin typeface="Arial" panose="020B0604020202020204" pitchFamily="34" charset="0"/>
                          <a:cs typeface="Arial" panose="020B0604020202020204" pitchFamily="34" charset="0"/>
                        </a:rPr>
                        <a:t> and they will not be on the printed poster</a:t>
                      </a:r>
                      <a:r>
                        <a:rPr lang="en-US" sz="18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To hide the guides click on the </a:t>
                      </a:r>
                      <a:r>
                        <a:rPr lang="en-US" sz="1800" b="1" baseline="0" noProof="0" dirty="0">
                          <a:solidFill>
                            <a:srgbClr val="D9D9D9"/>
                          </a:solidFill>
                          <a:latin typeface="Arial" panose="020B0604020202020204" pitchFamily="34" charset="0"/>
                          <a:cs typeface="Arial" panose="020B0604020202020204" pitchFamily="34" charset="0"/>
                        </a:rPr>
                        <a:t>Home</a:t>
                      </a:r>
                      <a:r>
                        <a:rPr lang="en-US" sz="18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1800" b="1"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1800" b="1" baseline="0" noProof="0" dirty="0">
                          <a:solidFill>
                            <a:srgbClr val="D9D9D9"/>
                          </a:solidFill>
                          <a:latin typeface="Arial" panose="020B0604020202020204" pitchFamily="34" charset="0"/>
                          <a:cs typeface="Arial" panose="020B0604020202020204" pitchFamily="34" charset="0"/>
                        </a:rPr>
                        <a:t>Without Guides </a:t>
                      </a:r>
                      <a:r>
                        <a:rPr lang="en-US" sz="1800" b="0"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a:t>
                      </a:r>
                      <a:endParaRPr lang="en-US" sz="1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rowSpan="2"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3200" b="1" noProof="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noProof="0">
                          <a:solidFill>
                            <a:srgbClr val="D9D9D9"/>
                          </a:solidFill>
                          <a:latin typeface="Arial" panose="020B0604020202020204" pitchFamily="34" charset="0"/>
                          <a:cs typeface="Arial" panose="020B0604020202020204" pitchFamily="34" charset="0"/>
                        </a:rPr>
                        <a:t>The Quick Start</a:t>
                      </a:r>
                      <a:r>
                        <a:rPr lang="en-US" sz="2800" baseline="0" noProof="0">
                          <a:solidFill>
                            <a:srgbClr val="D9D9D9"/>
                          </a:solidFill>
                          <a:latin typeface="Arial" panose="020B0604020202020204" pitchFamily="34" charset="0"/>
                          <a:cs typeface="Arial" panose="020B0604020202020204" pitchFamily="34" charset="0"/>
                        </a:rPr>
                        <a:t> Guides</a:t>
                      </a:r>
                      <a:r>
                        <a:rPr lang="en-US" sz="2800" noProof="0">
                          <a:solidFill>
                            <a:srgbClr val="D9D9D9"/>
                          </a:solidFill>
                          <a:latin typeface="Arial" panose="020B0604020202020204" pitchFamily="34" charset="0"/>
                          <a:cs typeface="Arial" panose="020B0604020202020204" pitchFamily="34" charset="0"/>
                        </a:rPr>
                        <a:t> </a:t>
                      </a:r>
                      <a:r>
                        <a:rPr lang="en-US" sz="2800" u="sng" noProof="0">
                          <a:solidFill>
                            <a:srgbClr val="D9D9D9"/>
                          </a:solidFill>
                          <a:latin typeface="Arial" panose="020B0604020202020204" pitchFamily="34" charset="0"/>
                          <a:cs typeface="Arial" panose="020B0604020202020204" pitchFamily="34" charset="0"/>
                        </a:rPr>
                        <a:t>are outside the template’s printable area</a:t>
                      </a:r>
                      <a:r>
                        <a:rPr lang="en-US" sz="2800" noProof="0">
                          <a:solidFill>
                            <a:srgbClr val="D9D9D9"/>
                          </a:solidFill>
                          <a:latin typeface="Arial" panose="020B0604020202020204" pitchFamily="34" charset="0"/>
                          <a:cs typeface="Arial" panose="020B0604020202020204" pitchFamily="34" charset="0"/>
                        </a:rPr>
                        <a:t> and they will not be on the printed poster</a:t>
                      </a:r>
                      <a:r>
                        <a:rPr lang="en-US" sz="2800" baseline="0" noProof="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To hide the guides click on the </a:t>
                      </a:r>
                      <a:r>
                        <a:rPr lang="en-US" sz="2800" b="1" baseline="0" noProof="0">
                          <a:solidFill>
                            <a:srgbClr val="D9D9D9"/>
                          </a:solidFill>
                          <a:latin typeface="Arial" panose="020B0604020202020204" pitchFamily="34" charset="0"/>
                          <a:cs typeface="Arial" panose="020B0604020202020204" pitchFamily="34" charset="0"/>
                        </a:rPr>
                        <a:t>Home</a:t>
                      </a:r>
                      <a:r>
                        <a:rPr lang="en-US" sz="2800" baseline="0" noProof="0">
                          <a:solidFill>
                            <a:srgbClr val="D9D9D9"/>
                          </a:solidFill>
                          <a:latin typeface="Arial" panose="020B0604020202020204" pitchFamily="34" charset="0"/>
                          <a:cs typeface="Arial" panose="020B0604020202020204" pitchFamily="34" charset="0"/>
                        </a:rPr>
                        <a:t> tab (top of the screen) and then click on the </a:t>
                      </a:r>
                      <a:r>
                        <a:rPr lang="en-US" sz="2800" b="1"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 button below to see the available layouts. Choose the </a:t>
                      </a:r>
                      <a:r>
                        <a:rPr lang="en-US" sz="2800" b="1" baseline="0" noProof="0">
                          <a:solidFill>
                            <a:srgbClr val="D9D9D9"/>
                          </a:solidFill>
                          <a:latin typeface="Arial" panose="020B0604020202020204" pitchFamily="34" charset="0"/>
                          <a:cs typeface="Arial" panose="020B0604020202020204" pitchFamily="34" charset="0"/>
                        </a:rPr>
                        <a:t>Without Guides </a:t>
                      </a:r>
                      <a:r>
                        <a:rPr lang="en-US" sz="2800" b="0"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a:t>
                      </a: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 xmlns:a16="http://schemas.microsoft.com/office/drawing/2014/main" val="10005"/>
                  </a:ext>
                </a:extLst>
              </a:tr>
              <a:tr h="5446460">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gridSpan="2" v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hMerge="1" vMerge="1">
                  <a:txBody>
                    <a:bodyPr/>
                    <a:lstStyle/>
                    <a:p>
                      <a:endParaRPr lang="en-US"/>
                    </a:p>
                  </a:txBody>
                  <a:tcPr/>
                </a:tc>
                <a:extLst>
                  <a:ext uri="{0D108BD9-81ED-4DB2-BD59-A6C34878D82A}">
                    <a16:rowId xmlns="" xmlns:a16="http://schemas.microsoft.com/office/drawing/2014/main" val="1766341567"/>
                  </a:ext>
                </a:extLst>
              </a:tr>
              <a:tr h="4626677">
                <a:tc>
                  <a:txBody>
                    <a:bodyPr/>
                    <a:lstStyle/>
                    <a:p>
                      <a:pPr rtl="0"/>
                      <a:r>
                        <a:rPr lang="en-US" sz="2400" b="1" dirty="0">
                          <a:solidFill>
                            <a:srgbClr val="FFC000"/>
                          </a:solidFill>
                          <a:latin typeface="Arial" panose="020B0604020202020204" pitchFamily="34" charset="0"/>
                          <a:cs typeface="Arial" panose="020B0604020202020204" pitchFamily="34" charset="0"/>
                        </a:rPr>
                        <a:t>How to</a:t>
                      </a:r>
                      <a:r>
                        <a:rPr lang="en-US" sz="2400" b="1" baseline="0" dirty="0">
                          <a:solidFill>
                            <a:srgbClr val="FFC000"/>
                          </a:solidFill>
                          <a:latin typeface="Arial" panose="020B0604020202020204" pitchFamily="34" charset="0"/>
                          <a:cs typeface="Arial" panose="020B0604020202020204" pitchFamily="34" charset="0"/>
                        </a:rPr>
                        <a:t> preview your poster prior to printing</a:t>
                      </a:r>
                      <a:endParaRPr lang="en-US" sz="2400" b="1" dirty="0">
                        <a:solidFill>
                          <a:srgbClr val="FFC000"/>
                        </a:solidFill>
                        <a:latin typeface="Arial" panose="020B0604020202020204" pitchFamily="34" charset="0"/>
                        <a:cs typeface="Arial" panose="020B0604020202020204" pitchFamily="34" charset="0"/>
                      </a:endParaRPr>
                    </a:p>
                    <a:p>
                      <a:pPr rtl="0"/>
                      <a:r>
                        <a:rPr lang="en-US" sz="2000" dirty="0">
                          <a:solidFill>
                            <a:srgbClr val="D9D9D9"/>
                          </a:solidFill>
                          <a:latin typeface="Arial" panose="020B0604020202020204" pitchFamily="34" charset="0"/>
                          <a:cs typeface="Arial" panose="020B0604020202020204" pitchFamily="34" charset="0"/>
                        </a:rPr>
                        <a:t>You can preview your poster at any time by pressing the </a:t>
                      </a:r>
                      <a:r>
                        <a:rPr lang="en-US" sz="2000" dirty="0">
                          <a:solidFill>
                            <a:srgbClr val="FFC000"/>
                          </a:solidFill>
                          <a:latin typeface="Arial" panose="020B0604020202020204" pitchFamily="34" charset="0"/>
                          <a:cs typeface="Arial" panose="020B0604020202020204" pitchFamily="34" charset="0"/>
                        </a:rPr>
                        <a:t>F5 key</a:t>
                      </a:r>
                      <a:r>
                        <a:rPr lang="en-US" sz="20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000" dirty="0">
                          <a:solidFill>
                            <a:srgbClr val="FFC000"/>
                          </a:solidFill>
                          <a:latin typeface="Arial" panose="020B0604020202020204" pitchFamily="34" charset="0"/>
                          <a:cs typeface="Arial" panose="020B0604020202020204" pitchFamily="34" charset="0"/>
                        </a:rPr>
                        <a:t>ESC key </a:t>
                      </a:r>
                      <a:r>
                        <a:rPr lang="en-US" sz="2000" dirty="0">
                          <a:solidFill>
                            <a:srgbClr val="D9D9D9"/>
                          </a:solidFill>
                          <a:latin typeface="Arial" panose="020B0604020202020204" pitchFamily="34" charset="0"/>
                          <a:cs typeface="Arial" panose="020B0604020202020204" pitchFamily="34" charset="0"/>
                        </a:rPr>
                        <a:t>to exit Preview.</a:t>
                      </a:r>
                    </a:p>
                  </a:txBody>
                  <a:tcPr marL="182880" marT="137160">
                    <a:solidFill>
                      <a:srgbClr val="010101"/>
                    </a:solidFill>
                  </a:tcPr>
                </a:tc>
                <a:tc gridSpan="2">
                  <a:txBody>
                    <a:bodyPr/>
                    <a:lstStyle/>
                    <a:p>
                      <a:pPr rtl="0"/>
                      <a:r>
                        <a:rPr lang="en-US" sz="8800" b="1" dirty="0">
                          <a:solidFill>
                            <a:srgbClr val="D9D9D9"/>
                          </a:solidFill>
                          <a:latin typeface="Arial" panose="020B0604020202020204" pitchFamily="34" charset="0"/>
                          <a:cs typeface="Arial" panose="020B0604020202020204" pitchFamily="34" charset="0"/>
                        </a:rPr>
                        <a:t>F5</a:t>
                      </a:r>
                      <a:r>
                        <a:rPr lang="en-US" sz="1800" baseline="0" dirty="0">
                          <a:solidFill>
                            <a:srgbClr val="D9D9D9"/>
                          </a:solidFill>
                          <a:latin typeface="Arial" panose="020B0604020202020204" pitchFamily="34" charset="0"/>
                          <a:cs typeface="Arial" panose="020B0604020202020204" pitchFamily="34" charset="0"/>
                        </a:rPr>
                        <a:t> </a:t>
                      </a:r>
                      <a:endParaRPr lang="en-US" sz="1800" dirty="0">
                        <a:solidFill>
                          <a:srgbClr val="D9D9D9"/>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tc hMerge="1">
                  <a:txBody>
                    <a:bodyPr/>
                    <a:lstStyle/>
                    <a:p>
                      <a:pPr algn="ctr"/>
                      <a:r>
                        <a:rPr lang="en-US" sz="13800" b="1" dirty="0">
                          <a:solidFill>
                            <a:srgbClr val="D9D9D9"/>
                          </a:solidFill>
                          <a:latin typeface="Arial" panose="020B0604020202020204" pitchFamily="34" charset="0"/>
                          <a:cs typeface="Arial" panose="020B0604020202020204" pitchFamily="34" charset="0"/>
                        </a:rPr>
                        <a:t>F5</a:t>
                      </a:r>
                      <a:r>
                        <a:rPr lang="en-US" sz="2800" baseline="0" dirty="0">
                          <a:solidFill>
                            <a:srgbClr val="D9D9D9"/>
                          </a:solidFill>
                          <a:latin typeface="Arial" panose="020B0604020202020204" pitchFamily="34" charset="0"/>
                          <a:cs typeface="Arial" panose="020B0604020202020204" pitchFamily="34" charset="0"/>
                        </a:rPr>
                        <a:t> </a:t>
                      </a:r>
                      <a:endParaRPr lang="en-US" sz="6000" dirty="0"/>
                    </a:p>
                  </a:txBody>
                  <a:tcPr marL="182880" marT="137160" anchor="ctr">
                    <a:solidFill>
                      <a:schemeClr val="tx1">
                        <a:lumMod val="95000"/>
                        <a:lumOff val="5000"/>
                      </a:schemeClr>
                    </a:solidFill>
                  </a:tcPr>
                </a:tc>
                <a:extLst>
                  <a:ext uri="{0D108BD9-81ED-4DB2-BD59-A6C34878D82A}">
                    <a16:rowId xmlns="" xmlns:a16="http://schemas.microsoft.com/office/drawing/2014/main" val="10006"/>
                  </a:ext>
                </a:extLst>
              </a:tr>
              <a:tr h="5308827">
                <a:tc gridSpan="3">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How to print your poster</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When you are ready to have your poster printed go online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and click on the "</a:t>
                      </a:r>
                      <a:r>
                        <a:rPr lang="en-US" sz="1800" noProof="0" dirty="0">
                          <a:solidFill>
                            <a:srgbClr val="FFC000"/>
                          </a:solidFill>
                          <a:latin typeface="Arial"/>
                          <a:cs typeface="Arial"/>
                        </a:rPr>
                        <a:t>Order Your Poster</a:t>
                      </a:r>
                      <a:r>
                        <a:rPr lang="en-US" sz="1800" noProof="0" dirty="0">
                          <a:solidFill>
                            <a:srgbClr val="D9D9D9"/>
                          </a:solidFill>
                          <a:latin typeface="Arial"/>
                          <a:cs typeface="Arial"/>
                        </a:rPr>
                        <a:t>" button. You can have your poster printed on professional papers, fabric for easy traveling and a variety of other materials.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If you submit a PowerPoint document, you will be receiving a PDF proof for your approval prior to printing. If your order is placed and paid for before noon (Pacific time) Monday-Friday, your order will ship out that same day. FedEx Next day, Second day, Third day, and Free Ground services are offered.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
                      </a:r>
                      <a:br>
                        <a:rPr lang="en-US" sz="1800" noProof="0" dirty="0">
                          <a:solidFill>
                            <a:srgbClr val="D9D9D9"/>
                          </a:solidFill>
                          <a:latin typeface="Arial"/>
                          <a:cs typeface="Arial"/>
                        </a:rPr>
                      </a:br>
                      <a:r>
                        <a:rPr lang="en-US" sz="1800" noProof="0" dirty="0">
                          <a:solidFill>
                            <a:srgbClr val="D9D9D9"/>
                          </a:solidFill>
                          <a:latin typeface="Arial"/>
                          <a:cs typeface="Arial"/>
                        </a:rPr>
                        <a:t>Go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for more information.</a:t>
                      </a:r>
                    </a:p>
                  </a:txBody>
                  <a:tcPr marL="182880" marT="137160">
                    <a:solidFill>
                      <a:srgbClr val="010101"/>
                    </a:solidFill>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10007"/>
                  </a:ext>
                </a:extLst>
              </a:tr>
              <a:tr h="1047130">
                <a:tc gridSpan="3">
                  <a:txBody>
                    <a:bodyPr/>
                    <a:lstStyle/>
                    <a:p>
                      <a:endParaRPr lang="en-US" sz="1800" dirty="0">
                        <a:solidFill>
                          <a:srgbClr val="1F3A4E"/>
                        </a:solidFill>
                      </a:endParaRPr>
                    </a:p>
                  </a:txBody>
                  <a:tcPr marL="182880" marT="137160">
                    <a:blipFill dpi="0" rotWithShape="1">
                      <a:blip r:embed="rId9">
                        <a:extLst>
                          <a:ext uri="{28A0092B-C50C-407E-A947-70E740481C1C}">
                            <a14:useLocalDpi xmlns:a14="http://schemas.microsoft.com/office/drawing/2010/main" xmlns="" val="0"/>
                          </a:ext>
                        </a:extLst>
                      </a:blip>
                      <a:srcRect/>
                      <a:stretch>
                        <a:fillRect/>
                      </a:stretch>
                    </a:blipFill>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10008"/>
                  </a:ext>
                </a:extLst>
              </a:tr>
              <a:tr h="1130052">
                <a:tc gridSpan="2">
                  <a:txBody>
                    <a:bodyPr/>
                    <a:lstStyle/>
                    <a:p>
                      <a:pPr>
                        <a:lnSpc>
                          <a:spcPts val="2600"/>
                        </a:lnSpc>
                      </a:pPr>
                      <a:r>
                        <a:rPr lang="en-US" sz="1800" dirty="0">
                          <a:solidFill>
                            <a:schemeClr val="bg1">
                              <a:lumMod val="85000"/>
                            </a:schemeClr>
                          </a:solidFill>
                          <a:latin typeface="Arial"/>
                          <a:cs typeface="Arial"/>
                        </a:rPr>
                        <a:t>© 2019</a:t>
                      </a:r>
                      <a:r>
                        <a:rPr lang="en-US" sz="1800" baseline="0" dirty="0">
                          <a:solidFill>
                            <a:schemeClr val="bg1">
                              <a:lumMod val="85000"/>
                            </a:schemeClr>
                          </a:solidFill>
                          <a:latin typeface="Arial"/>
                          <a:cs typeface="Arial"/>
                        </a:rPr>
                        <a:t> </a:t>
                      </a:r>
                      <a:r>
                        <a:rPr lang="en-US" sz="1800" dirty="0" err="1">
                          <a:solidFill>
                            <a:schemeClr val="bg1">
                              <a:lumMod val="85000"/>
                            </a:schemeClr>
                          </a:solidFill>
                          <a:latin typeface="Arial"/>
                          <a:cs typeface="Arial"/>
                        </a:rPr>
                        <a:t>PosterPresentations.com</a:t>
                      </a:r>
                      <a:r>
                        <a:rPr lang="en-US" sz="1800" dirty="0">
                          <a:solidFill>
                            <a:schemeClr val="bg1">
                              <a:lumMod val="85000"/>
                            </a:schemeClr>
                          </a:solidFill>
                          <a:latin typeface="Arial"/>
                          <a:cs typeface="Arial"/>
                        </a:rPr>
                        <a:t/>
                      </a:r>
                      <a:br>
                        <a:rPr lang="en-US" sz="1800" dirty="0">
                          <a:solidFill>
                            <a:schemeClr val="bg1">
                              <a:lumMod val="85000"/>
                            </a:schemeClr>
                          </a:solidFill>
                          <a:latin typeface="Arial"/>
                          <a:cs typeface="Arial"/>
                        </a:rPr>
                      </a:br>
                      <a:r>
                        <a:rPr lang="en-US" sz="1800" dirty="0">
                          <a:solidFill>
                            <a:schemeClr val="bg1">
                              <a:lumMod val="85000"/>
                            </a:schemeClr>
                          </a:solidFill>
                          <a:latin typeface="Arial"/>
                          <a:cs typeface="Arial"/>
                        </a:rPr>
                        <a:t>2117 Fourth Street ,</a:t>
                      </a:r>
                      <a:r>
                        <a:rPr lang="en-US" sz="1800" baseline="0" dirty="0">
                          <a:solidFill>
                            <a:schemeClr val="bg1">
                              <a:lumMod val="85000"/>
                            </a:schemeClr>
                          </a:solidFill>
                          <a:latin typeface="Arial"/>
                          <a:cs typeface="Arial"/>
                        </a:rPr>
                        <a:t> STE C        </a:t>
                      </a:r>
                    </a:p>
                    <a:p>
                      <a:pPr>
                        <a:lnSpc>
                          <a:spcPts val="2600"/>
                        </a:lnSpc>
                      </a:pPr>
                      <a:r>
                        <a:rPr lang="en-US" sz="1800" baseline="0" dirty="0">
                          <a:solidFill>
                            <a:schemeClr val="bg1">
                              <a:lumMod val="85000"/>
                            </a:schemeClr>
                          </a:solidFill>
                          <a:latin typeface="Arial"/>
                          <a:cs typeface="Arial"/>
                        </a:rPr>
                        <a:t>Berkeley CA 94710 USA</a:t>
                      </a:r>
                      <a:endParaRPr lang="en-US" sz="1800" dirty="0">
                        <a:solidFill>
                          <a:schemeClr val="bg1">
                            <a:lumMod val="85000"/>
                          </a:schemeClr>
                        </a:solidFill>
                        <a:latin typeface="Arial"/>
                        <a:cs typeface="Arial"/>
                      </a:endParaRPr>
                    </a:p>
                  </a:txBody>
                  <a:tcPr marL="182880" marT="137160">
                    <a:solidFill>
                      <a:srgbClr val="010101"/>
                    </a:solidFill>
                  </a:tcPr>
                </a:tc>
                <a:tc hMerge="1">
                  <a:txBody>
                    <a:bodyPr/>
                    <a:lstStyle/>
                    <a:p>
                      <a:pPr>
                        <a:lnSpc>
                          <a:spcPts val="2600"/>
                        </a:lnSpc>
                      </a:pPr>
                      <a:endParaRPr lang="en-US" sz="2400" dirty="0">
                        <a:solidFill>
                          <a:schemeClr val="bg1">
                            <a:lumMod val="85000"/>
                          </a:schemeClr>
                        </a:solidFill>
                        <a:latin typeface="Arial"/>
                        <a:cs typeface="Arial"/>
                      </a:endParaRPr>
                    </a:p>
                  </a:txBody>
                  <a:tcPr marL="182880" marT="137160">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1800" b="1" dirty="0">
                          <a:solidFill>
                            <a:srgbClr val="D0D0D0"/>
                          </a:solidFill>
                          <a:latin typeface="Arial"/>
                          <a:cs typeface="Arial"/>
                        </a:rPr>
                        <a:t>For complete tutorials</a:t>
                      </a:r>
                      <a:r>
                        <a:rPr lang="en-US" sz="1800" b="1" baseline="0" dirty="0">
                          <a:solidFill>
                            <a:srgbClr val="D0D0D0"/>
                          </a:solidFill>
                          <a:latin typeface="Arial"/>
                          <a:cs typeface="Arial"/>
                        </a:rPr>
                        <a:t> visit:</a:t>
                      </a:r>
                    </a:p>
                    <a:p>
                      <a:pPr marL="0" marR="0" indent="0" algn="l" defTabSz="4388900" rtl="0" eaLnBrk="1" fontAlgn="auto" latinLnBrk="0" hangingPunct="1">
                        <a:lnSpc>
                          <a:spcPct val="100000"/>
                        </a:lnSpc>
                        <a:spcBef>
                          <a:spcPts val="0"/>
                        </a:spcBef>
                        <a:spcAft>
                          <a:spcPts val="0"/>
                        </a:spcAft>
                        <a:buClrTx/>
                        <a:buSzTx/>
                        <a:buFontTx/>
                        <a:buNone/>
                        <a:tabLst/>
                        <a:defRPr/>
                      </a:pPr>
                      <a:r>
                        <a:rPr lang="en-US" sz="1400" b="1" dirty="0">
                          <a:solidFill>
                            <a:srgbClr val="FFC000"/>
                          </a:solidFill>
                          <a:latin typeface="Arial"/>
                          <a:cs typeface="Arial"/>
                        </a:rPr>
                        <a:t>https://</a:t>
                      </a:r>
                      <a:r>
                        <a:rPr lang="en-US" sz="1400" b="1" dirty="0" err="1">
                          <a:solidFill>
                            <a:srgbClr val="FFC000"/>
                          </a:solidFill>
                          <a:latin typeface="Arial"/>
                          <a:cs typeface="Arial"/>
                        </a:rPr>
                        <a:t>www.posterpresentations.com</a:t>
                      </a:r>
                      <a:r>
                        <a:rPr lang="en-US" sz="1400" b="1" dirty="0">
                          <a:solidFill>
                            <a:srgbClr val="FFC000"/>
                          </a:solidFill>
                          <a:latin typeface="Arial"/>
                          <a:cs typeface="Arial"/>
                        </a:rPr>
                        <a:t>/</a:t>
                      </a:r>
                      <a:r>
                        <a:rPr lang="en-US" sz="1400" b="1" dirty="0" err="1">
                          <a:solidFill>
                            <a:srgbClr val="FFC000"/>
                          </a:solidFill>
                          <a:latin typeface="Arial"/>
                          <a:cs typeface="Arial"/>
                        </a:rPr>
                        <a:t>helpdesk.html</a:t>
                      </a:r>
                      <a:endParaRPr lang="en-US" sz="9600" dirty="0"/>
                    </a:p>
                  </a:txBody>
                  <a:tcPr marL="182880" marT="137160">
                    <a:solidFill>
                      <a:srgbClr val="010101"/>
                    </a:solidFill>
                  </a:tcPr>
                </a:tc>
                <a:extLst>
                  <a:ext uri="{0D108BD9-81ED-4DB2-BD59-A6C34878D82A}">
                    <a16:rowId xmlns="" xmlns:a16="http://schemas.microsoft.com/office/drawing/2014/main" val="10009"/>
                  </a:ext>
                </a:extLst>
              </a:tr>
            </a:tbl>
          </a:graphicData>
        </a:graphic>
      </p:graphicFrame>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spTree>
    <p:extLst>
      <p:ext uri="{BB962C8B-B14F-4D97-AF65-F5344CB8AC3E}">
        <p14:creationId xmlns:p14="http://schemas.microsoft.com/office/powerpoint/2010/main" xmlns="" val="3448820764"/>
      </p:ext>
    </p:extLst>
  </p:cSld>
  <p:clrMap bg1="lt1" tx1="dk1" bg2="lt2" tx2="dk2" accent1="accent1" accent2="accent2" accent3="accent3" accent4="accent4" accent5="accent5" accent6="accent6" hlink="hlink" folHlink="folHlink"/>
  <p:sldLayoutIdLst>
    <p:sldLayoutId id="2147483661"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hyperlink" Target="http://www.ilustrados.com/tema/8796/magisterio-Lele-teson-exigencia-ternura.html.Mayo%202006" TargetMode="External"/><Relationship Id="rId4"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Placeholder 27">
            <a:extLst>
              <a:ext uri="{FF2B5EF4-FFF2-40B4-BE49-F238E27FC236}">
                <a16:creationId xmlns="" xmlns:a16="http://schemas.microsoft.com/office/drawing/2014/main" id="{3F0F9E90-FAA0-694D-A385-A29160674B09}"/>
              </a:ext>
            </a:extLst>
          </p:cNvPr>
          <p:cNvSpPr>
            <a:spLocks noGrp="1"/>
          </p:cNvSpPr>
          <p:nvPr>
            <p:ph type="body" sz="quarter" idx="10"/>
          </p:nvPr>
        </p:nvSpPr>
        <p:spPr>
          <a:xfrm>
            <a:off x="449463" y="9460289"/>
            <a:ext cx="10101856" cy="4012944"/>
          </a:xfrm>
        </p:spPr>
        <p:txBody>
          <a:bodyPr/>
          <a:lstStyle/>
          <a:p>
            <a:pPr algn="just"/>
            <a:r>
              <a:rPr lang="es-ES" sz="2400" dirty="0" smtClean="0"/>
              <a:t>Promover la cultura, y la música como parte de ella. Es preciso llevar el conocimiento de cada región, nación y especialmente de la localidad, primer eslabón para la formación de sentimientos nacionales. Para ello se requiere del  trabajo mancomunado de todos los agentes socializadores que tienen que ver con este proceso. Hay que enseñar lo local como parte de lo nacional, enseñar lo nacional como parte de un universo mayor, lo regional. Ese es el reto, no solo en Cuba sino en América latina. El objetivo del trabajo es Divulgar la vida y los aportes al patrimonio musical </a:t>
            </a:r>
            <a:r>
              <a:rPr lang="es-ES" sz="2400" dirty="0" err="1" smtClean="0"/>
              <a:t>holguinero</a:t>
            </a:r>
            <a:r>
              <a:rPr lang="es-ES" sz="2400" dirty="0" smtClean="0"/>
              <a:t> de un artista y humilde maestro: Francisco Sánchez Ávila (Lele), músico y compositor </a:t>
            </a:r>
            <a:r>
              <a:rPr lang="es-ES" sz="2400" dirty="0" err="1" smtClean="0"/>
              <a:t>holguinero</a:t>
            </a:r>
            <a:r>
              <a:rPr lang="es-ES" sz="2400" dirty="0" smtClean="0"/>
              <a:t>, considerado el padre de la percusión en la parte oriental de la isla. </a:t>
            </a:r>
            <a:endParaRPr lang="en-US" sz="2400" dirty="0"/>
          </a:p>
        </p:txBody>
      </p:sp>
      <p:sp>
        <p:nvSpPr>
          <p:cNvPr id="29" name="Text Placeholder 28">
            <a:extLst>
              <a:ext uri="{FF2B5EF4-FFF2-40B4-BE49-F238E27FC236}">
                <a16:creationId xmlns="" xmlns:a16="http://schemas.microsoft.com/office/drawing/2014/main" id="{FCB797DF-A438-244B-B34C-CCF348A4370E}"/>
              </a:ext>
            </a:extLst>
          </p:cNvPr>
          <p:cNvSpPr>
            <a:spLocks noGrp="1"/>
          </p:cNvSpPr>
          <p:nvPr>
            <p:ph type="body" sz="quarter" idx="11"/>
          </p:nvPr>
        </p:nvSpPr>
        <p:spPr>
          <a:xfrm>
            <a:off x="458310" y="8937645"/>
            <a:ext cx="10093882" cy="566030"/>
          </a:xfrm>
        </p:spPr>
        <p:txBody>
          <a:bodyPr/>
          <a:lstStyle/>
          <a:p>
            <a:r>
              <a:rPr lang="en-US" dirty="0" smtClean="0"/>
              <a:t>1. INTRODUCCION </a:t>
            </a:r>
            <a:r>
              <a:rPr lang="en-US" dirty="0"/>
              <a:t>(OBJETIVOS)</a:t>
            </a:r>
          </a:p>
        </p:txBody>
      </p:sp>
      <p:sp>
        <p:nvSpPr>
          <p:cNvPr id="30" name="Text Placeholder 29">
            <a:extLst>
              <a:ext uri="{FF2B5EF4-FFF2-40B4-BE49-F238E27FC236}">
                <a16:creationId xmlns="" xmlns:a16="http://schemas.microsoft.com/office/drawing/2014/main" id="{F756C91F-A769-8746-9736-6A1E2B721D6B}"/>
              </a:ext>
            </a:extLst>
          </p:cNvPr>
          <p:cNvSpPr>
            <a:spLocks noGrp="1"/>
          </p:cNvSpPr>
          <p:nvPr>
            <p:ph type="body" sz="quarter" idx="20"/>
          </p:nvPr>
        </p:nvSpPr>
        <p:spPr>
          <a:xfrm>
            <a:off x="449461" y="15755545"/>
            <a:ext cx="10096349" cy="566030"/>
          </a:xfrm>
        </p:spPr>
        <p:txBody>
          <a:bodyPr/>
          <a:lstStyle/>
          <a:p>
            <a:r>
              <a:rPr lang="en-US" dirty="0"/>
              <a:t>2</a:t>
            </a:r>
            <a:r>
              <a:rPr lang="en-US" dirty="0" smtClean="0"/>
              <a:t>. METODOLOGIA</a:t>
            </a:r>
            <a:endParaRPr lang="en-US" dirty="0"/>
          </a:p>
        </p:txBody>
      </p:sp>
      <p:sp>
        <p:nvSpPr>
          <p:cNvPr id="31" name="Text Placeholder 30">
            <a:extLst>
              <a:ext uri="{FF2B5EF4-FFF2-40B4-BE49-F238E27FC236}">
                <a16:creationId xmlns="" xmlns:a16="http://schemas.microsoft.com/office/drawing/2014/main" id="{4D8E9A6E-E5FF-AB49-84AA-3A4E1523DDE0}"/>
              </a:ext>
            </a:extLst>
          </p:cNvPr>
          <p:cNvSpPr>
            <a:spLocks noGrp="1"/>
          </p:cNvSpPr>
          <p:nvPr>
            <p:ph type="body" sz="quarter" idx="25"/>
          </p:nvPr>
        </p:nvSpPr>
        <p:spPr>
          <a:xfrm>
            <a:off x="10846594" y="8739466"/>
            <a:ext cx="10093752" cy="566030"/>
          </a:xfrm>
        </p:spPr>
        <p:txBody>
          <a:bodyPr/>
          <a:lstStyle/>
          <a:p>
            <a:r>
              <a:rPr lang="en-US" dirty="0"/>
              <a:t>3</a:t>
            </a:r>
            <a:r>
              <a:rPr lang="en-US" dirty="0" smtClean="0"/>
              <a:t>. RESULTADOS </a:t>
            </a:r>
            <a:r>
              <a:rPr lang="en-US" dirty="0"/>
              <a:t>Y DISCUSION</a:t>
            </a:r>
          </a:p>
        </p:txBody>
      </p:sp>
      <p:sp>
        <p:nvSpPr>
          <p:cNvPr id="32" name="Text Placeholder 31">
            <a:extLst>
              <a:ext uri="{FF2B5EF4-FFF2-40B4-BE49-F238E27FC236}">
                <a16:creationId xmlns="" xmlns:a16="http://schemas.microsoft.com/office/drawing/2014/main" id="{F1CD45E0-BFBD-6449-A27A-446292982C7D}"/>
              </a:ext>
            </a:extLst>
          </p:cNvPr>
          <p:cNvSpPr>
            <a:spLocks noGrp="1"/>
          </p:cNvSpPr>
          <p:nvPr>
            <p:ph type="body" sz="quarter" idx="26"/>
          </p:nvPr>
        </p:nvSpPr>
        <p:spPr>
          <a:xfrm>
            <a:off x="10846594" y="9262112"/>
            <a:ext cx="10093752" cy="4997829"/>
          </a:xfrm>
        </p:spPr>
        <p:txBody>
          <a:bodyPr/>
          <a:lstStyle/>
          <a:p>
            <a:pPr algn="just"/>
            <a:r>
              <a:rPr lang="es-ES" dirty="0" smtClean="0"/>
              <a:t>El legado al patrimonio musical cubano de Francisco Sánchez Ávila es digno de reconocimiento.  Quien siempre tuvo el estudio como premisa para ser creador, escribió sus propios textos en los que incluyó ejercicios de los ritmos cubanos. En el año 1975 publicó su primer libro “Material práctico para el desarrollo de la percusión”, primer material de estudio de música para tambor utilizado en Cuba. Le siguieron más de 14. Su labor fue meritoria como músico y maestro. Durante varios años fue director de Bandas Rítmicas y Asesor Técnico Nacional para la Comisión de Bandas. Participó en el XI Festival Internacional de la Juventud y los Estudiantes. Desde 1984 trabajó como percusionista de la Banda Provincial de Conciertos de Holguín. Participó  en conferencias, conciertos, y clases magistrales de Percusión Cubana. Entre sus aportes al patrimonio musical </a:t>
            </a:r>
            <a:r>
              <a:rPr lang="es-ES" dirty="0" err="1" smtClean="0"/>
              <a:t>holguinero</a:t>
            </a:r>
            <a:r>
              <a:rPr lang="es-ES" dirty="0" smtClean="0"/>
              <a:t>, se destaca su labor como fundador del movimiento cultural que daría paso a PERCUBA. Realizó conciertos didácticos en instituciones educacionales, teatros y fiestas de la cultura en  diferentes municipios de la provincia Holguín. Significativo hecho, pues  de esta forma contribuyó con su accionar al conocimiento de la música y a la formación de sentimientos de identidad nacional, defendidos desde la localidad.</a:t>
            </a:r>
          </a:p>
          <a:p>
            <a:pPr algn="just"/>
            <a:endParaRPr lang="en-US" dirty="0"/>
          </a:p>
        </p:txBody>
      </p:sp>
      <p:sp>
        <p:nvSpPr>
          <p:cNvPr id="33" name="Text Placeholder 32">
            <a:extLst>
              <a:ext uri="{FF2B5EF4-FFF2-40B4-BE49-F238E27FC236}">
                <a16:creationId xmlns="" xmlns:a16="http://schemas.microsoft.com/office/drawing/2014/main" id="{B987F76A-25E5-8F4D-A08D-EFFBEAFC4DDD}"/>
              </a:ext>
            </a:extLst>
          </p:cNvPr>
          <p:cNvSpPr>
            <a:spLocks noGrp="1"/>
          </p:cNvSpPr>
          <p:nvPr>
            <p:ph type="body" sz="quarter" idx="27"/>
          </p:nvPr>
        </p:nvSpPr>
        <p:spPr>
          <a:xfrm>
            <a:off x="10976669" y="15751923"/>
            <a:ext cx="10090978" cy="566030"/>
          </a:xfrm>
        </p:spPr>
        <p:txBody>
          <a:bodyPr/>
          <a:lstStyle/>
          <a:p>
            <a:r>
              <a:rPr lang="en-US" dirty="0" smtClean="0"/>
              <a:t>4. CONCLUSIONES</a:t>
            </a:r>
            <a:endParaRPr lang="en-US" dirty="0"/>
          </a:p>
        </p:txBody>
      </p:sp>
      <p:sp>
        <p:nvSpPr>
          <p:cNvPr id="34" name="Text Placeholder 33">
            <a:extLst>
              <a:ext uri="{FF2B5EF4-FFF2-40B4-BE49-F238E27FC236}">
                <a16:creationId xmlns="" xmlns:a16="http://schemas.microsoft.com/office/drawing/2014/main" id="{7D41EBDE-1609-3448-80A4-1C45137E7020}"/>
              </a:ext>
            </a:extLst>
          </p:cNvPr>
          <p:cNvSpPr>
            <a:spLocks noGrp="1"/>
          </p:cNvSpPr>
          <p:nvPr>
            <p:ph type="body" sz="quarter" idx="28"/>
          </p:nvPr>
        </p:nvSpPr>
        <p:spPr>
          <a:xfrm>
            <a:off x="10856847" y="16553074"/>
            <a:ext cx="10094847" cy="2843393"/>
          </a:xfrm>
        </p:spPr>
        <p:txBody>
          <a:bodyPr/>
          <a:lstStyle/>
          <a:p>
            <a:pPr algn="just"/>
            <a:r>
              <a:rPr lang="es-ES" dirty="0" smtClean="0"/>
              <a:t>Larga fue la trayectoria musical y pedagógica de Francisco Sánchez Ávila, Lele. La enfermedad nos arrebató su presencia física  el 26 de diciembre de 2020, pero su empeño no fue inútil. Muchas son las generaciones de músicos que se formaron bajo su influencia y hoy son sus continuadores. Hoy y siempre su obra formará parte del patrimonio musical cubano. Su amor por la música le permitió llevar la música cubana a la gloria y sus tambores resonarán por siempre en nuestros corazones que escuchan más que cualquier oído. Lele seguirá por siempre haciendo camino al andar.</a:t>
            </a:r>
          </a:p>
          <a:p>
            <a:pPr algn="just"/>
            <a:endParaRPr lang="en-US" dirty="0"/>
          </a:p>
        </p:txBody>
      </p:sp>
      <p:sp>
        <p:nvSpPr>
          <p:cNvPr id="35" name="Text Placeholder 34">
            <a:extLst>
              <a:ext uri="{FF2B5EF4-FFF2-40B4-BE49-F238E27FC236}">
                <a16:creationId xmlns="" xmlns:a16="http://schemas.microsoft.com/office/drawing/2014/main" id="{8DB05AB3-1F2A-F04C-AC72-20A73D4DAA6A}"/>
              </a:ext>
            </a:extLst>
          </p:cNvPr>
          <p:cNvSpPr>
            <a:spLocks noGrp="1"/>
          </p:cNvSpPr>
          <p:nvPr>
            <p:ph type="body" sz="quarter" idx="29"/>
          </p:nvPr>
        </p:nvSpPr>
        <p:spPr>
          <a:xfrm>
            <a:off x="6036100" y="26342203"/>
            <a:ext cx="9881138" cy="566030"/>
          </a:xfrm>
        </p:spPr>
        <p:txBody>
          <a:bodyPr/>
          <a:lstStyle/>
          <a:p>
            <a:r>
              <a:rPr lang="en-US" dirty="0"/>
              <a:t>AGRADECIMIENTOS Y CONTACTO</a:t>
            </a:r>
          </a:p>
        </p:txBody>
      </p:sp>
      <p:sp>
        <p:nvSpPr>
          <p:cNvPr id="36" name="Text Placeholder 35">
            <a:extLst>
              <a:ext uri="{FF2B5EF4-FFF2-40B4-BE49-F238E27FC236}">
                <a16:creationId xmlns="" xmlns:a16="http://schemas.microsoft.com/office/drawing/2014/main" id="{948B5F22-2ED2-E847-9BF3-82D22809A2DC}"/>
              </a:ext>
            </a:extLst>
          </p:cNvPr>
          <p:cNvSpPr>
            <a:spLocks noGrp="1"/>
          </p:cNvSpPr>
          <p:nvPr>
            <p:ph type="body" sz="quarter" idx="30"/>
          </p:nvPr>
        </p:nvSpPr>
        <p:spPr>
          <a:xfrm>
            <a:off x="8052619" y="26936795"/>
            <a:ext cx="6489291" cy="2227840"/>
          </a:xfrm>
        </p:spPr>
        <p:txBody>
          <a:bodyPr/>
          <a:lstStyle/>
          <a:p>
            <a:r>
              <a:rPr lang="es-ES" dirty="0" smtClean="0"/>
              <a:t>Al comité organizador del evento, de manera particular al Dr. C. Alfredo B. Pérez </a:t>
            </a:r>
            <a:r>
              <a:rPr lang="es-ES" dirty="0" err="1" smtClean="0"/>
              <a:t>Carratalá</a:t>
            </a:r>
            <a:r>
              <a:rPr lang="es-ES" dirty="0" smtClean="0"/>
              <a:t>, por su incondicional ayuda  y orientación  </a:t>
            </a:r>
            <a:r>
              <a:rPr lang="es-ES" smtClean="0"/>
              <a:t>.dulceverdecia55@gmail.com</a:t>
            </a:r>
          </a:p>
          <a:p>
            <a:r>
              <a:rPr lang="es-ES" dirty="0" smtClean="0"/>
              <a:t/>
            </a:r>
            <a:br>
              <a:rPr lang="es-ES" dirty="0" smtClean="0"/>
            </a:br>
            <a:r>
              <a:rPr lang="es-ES" dirty="0" smtClean="0"/>
              <a:t/>
            </a:r>
            <a:br>
              <a:rPr lang="es-ES" dirty="0" smtClean="0"/>
            </a:br>
            <a:endParaRPr lang="en-US" dirty="0"/>
          </a:p>
        </p:txBody>
      </p:sp>
      <p:sp>
        <p:nvSpPr>
          <p:cNvPr id="37" name="Text Placeholder 36">
            <a:extLst>
              <a:ext uri="{FF2B5EF4-FFF2-40B4-BE49-F238E27FC236}">
                <a16:creationId xmlns="" xmlns:a16="http://schemas.microsoft.com/office/drawing/2014/main" id="{3B540C16-8ABD-8B40-A51F-D32095A92519}"/>
              </a:ext>
            </a:extLst>
          </p:cNvPr>
          <p:cNvSpPr>
            <a:spLocks noGrp="1"/>
          </p:cNvSpPr>
          <p:nvPr>
            <p:ph type="body" sz="quarter" idx="96"/>
          </p:nvPr>
        </p:nvSpPr>
        <p:spPr>
          <a:xfrm>
            <a:off x="440616" y="16317953"/>
            <a:ext cx="10102728" cy="1796953"/>
          </a:xfrm>
        </p:spPr>
        <p:txBody>
          <a:bodyPr/>
          <a:lstStyle/>
          <a:p>
            <a:r>
              <a:rPr lang="es-ES" sz="2400" dirty="0" smtClean="0"/>
              <a:t>La entrevista sistemática con este excelente músico, compositor  y maestro de música de concierto y popular; así como la revisión de documentos y los criterios de personalidades de la esfera musical y otras de la cultura </a:t>
            </a:r>
            <a:r>
              <a:rPr lang="es-ES" sz="2400" dirty="0" err="1" smtClean="0"/>
              <a:t>holguinera</a:t>
            </a:r>
            <a:r>
              <a:rPr lang="es-ES" sz="2400" dirty="0" smtClean="0"/>
              <a:t> y nacional. </a:t>
            </a:r>
            <a:endParaRPr lang="en-US" sz="2400" dirty="0"/>
          </a:p>
        </p:txBody>
      </p:sp>
      <p:sp>
        <p:nvSpPr>
          <p:cNvPr id="38" name="Text Placeholder 37">
            <a:extLst>
              <a:ext uri="{FF2B5EF4-FFF2-40B4-BE49-F238E27FC236}">
                <a16:creationId xmlns="" xmlns:a16="http://schemas.microsoft.com/office/drawing/2014/main" id="{0F56D88A-4B12-0F47-8D8A-2F1828CAE02A}"/>
              </a:ext>
            </a:extLst>
          </p:cNvPr>
          <p:cNvSpPr>
            <a:spLocks noGrp="1"/>
          </p:cNvSpPr>
          <p:nvPr>
            <p:ph type="body" sz="quarter" idx="150"/>
          </p:nvPr>
        </p:nvSpPr>
        <p:spPr>
          <a:xfrm>
            <a:off x="5533194" y="6725342"/>
            <a:ext cx="10020300" cy="1337734"/>
          </a:xfrm>
        </p:spPr>
        <p:txBody>
          <a:bodyPr>
            <a:normAutofit fontScale="77500" lnSpcReduction="20000"/>
          </a:bodyPr>
          <a:lstStyle/>
          <a:p>
            <a:r>
              <a:rPr lang="pt-PT" sz="8000" dirty="0" smtClean="0"/>
              <a:t>Dr. C. Dulce Verdecia Almaguer</a:t>
            </a:r>
            <a:endParaRPr lang="en-US" dirty="0"/>
          </a:p>
        </p:txBody>
      </p:sp>
      <p:sp>
        <p:nvSpPr>
          <p:cNvPr id="39" name="Text Placeholder 38">
            <a:extLst>
              <a:ext uri="{FF2B5EF4-FFF2-40B4-BE49-F238E27FC236}">
                <a16:creationId xmlns="" xmlns:a16="http://schemas.microsoft.com/office/drawing/2014/main" id="{6F9BAE11-25C3-0846-BD60-EDC70290B378}"/>
              </a:ext>
            </a:extLst>
          </p:cNvPr>
          <p:cNvSpPr>
            <a:spLocks noGrp="1"/>
          </p:cNvSpPr>
          <p:nvPr>
            <p:ph type="body" sz="quarter" idx="151"/>
          </p:nvPr>
        </p:nvSpPr>
        <p:spPr>
          <a:xfrm>
            <a:off x="2890078" y="2616565"/>
            <a:ext cx="15608232" cy="1318684"/>
          </a:xfrm>
        </p:spPr>
        <p:txBody>
          <a:bodyPr>
            <a:normAutofit fontScale="70000" lnSpcReduction="20000"/>
          </a:bodyPr>
          <a:lstStyle/>
          <a:p>
            <a:r>
              <a:rPr lang="pt-BR" dirty="0" smtClean="0"/>
              <a:t>FRANCISCO SÁNCHEZ ÁVILA. SUS APORTES AL PATRIMONIO MUSICAL CUBANO</a:t>
            </a:r>
            <a:endParaRPr lang="es-ES" dirty="0"/>
          </a:p>
        </p:txBody>
      </p:sp>
      <p:sp>
        <p:nvSpPr>
          <p:cNvPr id="40" name="Text Placeholder 39">
            <a:extLst>
              <a:ext uri="{FF2B5EF4-FFF2-40B4-BE49-F238E27FC236}">
                <a16:creationId xmlns="" xmlns:a16="http://schemas.microsoft.com/office/drawing/2014/main" id="{4E095D28-F987-E544-B047-DF5F82B6C3C9}"/>
              </a:ext>
            </a:extLst>
          </p:cNvPr>
          <p:cNvSpPr>
            <a:spLocks noGrp="1"/>
          </p:cNvSpPr>
          <p:nvPr>
            <p:ph type="body" sz="quarter" idx="153"/>
          </p:nvPr>
        </p:nvSpPr>
        <p:spPr>
          <a:xfrm>
            <a:off x="2890078" y="1333230"/>
            <a:ext cx="15608232" cy="1130935"/>
          </a:xfrm>
        </p:spPr>
        <p:txBody>
          <a:bodyPr>
            <a:normAutofit fontScale="32500" lnSpcReduction="20000"/>
          </a:bodyPr>
          <a:lstStyle/>
          <a:p>
            <a:r>
              <a:rPr lang="es-ES" dirty="0"/>
              <a:t>I SIMPOSIO INTERNACIONAL “DESARROLLO HUMANO, EQUIDAD Y JUSTICIA SOCIAL </a:t>
            </a:r>
          </a:p>
          <a:p>
            <a:r>
              <a:rPr lang="es-ES" dirty="0"/>
              <a:t>ESTUDIOS HUMANÍSTICOS</a:t>
            </a:r>
            <a:endParaRPr lang="en-US" dirty="0"/>
          </a:p>
        </p:txBody>
      </p:sp>
      <p:grpSp>
        <p:nvGrpSpPr>
          <p:cNvPr id="15" name="Group 3">
            <a:extLst>
              <a:ext uri="{FF2B5EF4-FFF2-40B4-BE49-F238E27FC236}">
                <a16:creationId xmlns="" xmlns:a16="http://schemas.microsoft.com/office/drawing/2014/main" id="{EA0D8D45-809D-448B-8571-EBD19AB92D87}"/>
              </a:ext>
            </a:extLst>
          </p:cNvPr>
          <p:cNvGrpSpPr/>
          <p:nvPr/>
        </p:nvGrpSpPr>
        <p:grpSpPr>
          <a:xfrm>
            <a:off x="350994" y="1830771"/>
            <a:ext cx="1781122" cy="2903544"/>
            <a:chOff x="0" y="0"/>
            <a:chExt cx="2374829" cy="3871392"/>
          </a:xfrm>
        </p:grpSpPr>
        <p:pic>
          <p:nvPicPr>
            <p:cNvPr id="16" name="Picture 4">
              <a:extLst>
                <a:ext uri="{FF2B5EF4-FFF2-40B4-BE49-F238E27FC236}">
                  <a16:creationId xmlns="" xmlns:a16="http://schemas.microsoft.com/office/drawing/2014/main" id="{A1BB4E84-6C95-42E9-980E-D713A8ECE423}"/>
                </a:ext>
              </a:extLst>
            </p:cNvPr>
            <p:cNvPicPr>
              <a:picLocks noChangeAspect="1"/>
            </p:cNvPicPr>
            <p:nvPr/>
          </p:nvPicPr>
          <p:blipFill>
            <a:blip r:embed="rId3"/>
            <a:srcRect/>
            <a:stretch>
              <a:fillRect/>
            </a:stretch>
          </p:blipFill>
          <p:spPr>
            <a:xfrm>
              <a:off x="131292" y="0"/>
              <a:ext cx="2112245" cy="2702332"/>
            </a:xfrm>
            <a:prstGeom prst="rect">
              <a:avLst/>
            </a:prstGeom>
          </p:spPr>
        </p:pic>
        <p:sp>
          <p:nvSpPr>
            <p:cNvPr id="17" name="TextBox 5">
              <a:extLst>
                <a:ext uri="{FF2B5EF4-FFF2-40B4-BE49-F238E27FC236}">
                  <a16:creationId xmlns="" xmlns:a16="http://schemas.microsoft.com/office/drawing/2014/main" id="{BB558E9D-897A-4E90-A456-839BAA01DD1E}"/>
                </a:ext>
              </a:extLst>
            </p:cNvPr>
            <p:cNvSpPr txBox="1"/>
            <p:nvPr/>
          </p:nvSpPr>
          <p:spPr>
            <a:xfrm>
              <a:off x="89139" y="2501817"/>
              <a:ext cx="2196550" cy="790093"/>
            </a:xfrm>
            <a:prstGeom prst="rect">
              <a:avLst/>
            </a:prstGeom>
          </p:spPr>
          <p:txBody>
            <a:bodyPr lIns="0" tIns="0" rIns="0" bIns="0" rtlCol="0" anchor="t">
              <a:spAutoFit/>
            </a:bodyPr>
            <a:lstStyle/>
            <a:p>
              <a:pPr algn="ctr">
                <a:lnSpc>
                  <a:spcPts val="4918"/>
                </a:lnSpc>
              </a:pPr>
              <a:r>
                <a:rPr lang="en-US" sz="3513" spc="955">
                  <a:solidFill>
                    <a:srgbClr val="013399"/>
                  </a:solidFill>
                  <a:latin typeface="Code Pro Bold"/>
                </a:rPr>
                <a:t>2021</a:t>
              </a:r>
            </a:p>
          </p:txBody>
        </p:sp>
        <p:sp>
          <p:nvSpPr>
            <p:cNvPr id="18" name="TextBox 6">
              <a:extLst>
                <a:ext uri="{FF2B5EF4-FFF2-40B4-BE49-F238E27FC236}">
                  <a16:creationId xmlns="" xmlns:a16="http://schemas.microsoft.com/office/drawing/2014/main" id="{D6FB302A-4AEB-493F-B655-30CE7243C7D5}"/>
                </a:ext>
              </a:extLst>
            </p:cNvPr>
            <p:cNvSpPr txBox="1"/>
            <p:nvPr/>
          </p:nvSpPr>
          <p:spPr>
            <a:xfrm>
              <a:off x="0" y="3020830"/>
              <a:ext cx="2374829" cy="850562"/>
            </a:xfrm>
            <a:prstGeom prst="rect">
              <a:avLst/>
            </a:prstGeom>
          </p:spPr>
          <p:txBody>
            <a:bodyPr lIns="0" tIns="0" rIns="0" bIns="0" rtlCol="0" anchor="t">
              <a:spAutoFit/>
            </a:bodyPr>
            <a:lstStyle/>
            <a:p>
              <a:pPr algn="ctr">
                <a:lnSpc>
                  <a:spcPts val="4744"/>
                </a:lnSpc>
              </a:pPr>
              <a:r>
                <a:rPr lang="en-US" sz="3389" spc="921" dirty="0">
                  <a:solidFill>
                    <a:srgbClr val="013399"/>
                  </a:solidFill>
                  <a:latin typeface="Cooper Hewitt Bold"/>
                </a:rPr>
                <a:t>UCLV</a:t>
              </a:r>
            </a:p>
          </p:txBody>
        </p:sp>
      </p:grpSp>
      <p:pic>
        <p:nvPicPr>
          <p:cNvPr id="19" name="Picture 7">
            <a:extLst>
              <a:ext uri="{FF2B5EF4-FFF2-40B4-BE49-F238E27FC236}">
                <a16:creationId xmlns="" xmlns:a16="http://schemas.microsoft.com/office/drawing/2014/main" id="{95290901-B4D3-4064-85F4-DAE18FE7A3DA}"/>
              </a:ext>
            </a:extLst>
          </p:cNvPr>
          <p:cNvPicPr>
            <a:picLocks noChangeAspect="1"/>
          </p:cNvPicPr>
          <p:nvPr/>
        </p:nvPicPr>
        <p:blipFill>
          <a:blip r:embed="rId4"/>
          <a:srcRect/>
          <a:stretch>
            <a:fillRect/>
          </a:stretch>
        </p:blipFill>
        <p:spPr>
          <a:xfrm>
            <a:off x="0" y="0"/>
            <a:ext cx="21388388" cy="1199515"/>
          </a:xfrm>
          <a:prstGeom prst="rect">
            <a:avLst/>
          </a:prstGeom>
        </p:spPr>
      </p:pic>
      <p:pic>
        <p:nvPicPr>
          <p:cNvPr id="20" name="Picture 7">
            <a:extLst>
              <a:ext uri="{FF2B5EF4-FFF2-40B4-BE49-F238E27FC236}">
                <a16:creationId xmlns="" xmlns:a16="http://schemas.microsoft.com/office/drawing/2014/main" id="{2FFC4E95-5061-45A6-B719-057AACD396AA}"/>
              </a:ext>
            </a:extLst>
          </p:cNvPr>
          <p:cNvPicPr>
            <a:picLocks noChangeAspect="1"/>
          </p:cNvPicPr>
          <p:nvPr/>
        </p:nvPicPr>
        <p:blipFill>
          <a:blip r:embed="rId4"/>
          <a:srcRect/>
          <a:stretch>
            <a:fillRect/>
          </a:stretch>
        </p:blipFill>
        <p:spPr>
          <a:xfrm rot="10800000">
            <a:off x="0" y="28444442"/>
            <a:ext cx="21388388" cy="1819388"/>
          </a:xfrm>
          <a:prstGeom prst="rect">
            <a:avLst/>
          </a:prstGeom>
        </p:spPr>
      </p:pic>
      <p:sp>
        <p:nvSpPr>
          <p:cNvPr id="21" name="Text Placeholder 32">
            <a:extLst>
              <a:ext uri="{FF2B5EF4-FFF2-40B4-BE49-F238E27FC236}">
                <a16:creationId xmlns="" xmlns:a16="http://schemas.microsoft.com/office/drawing/2014/main" id="{A32D00C9-1922-491C-974A-562E5BAFB34D}"/>
              </a:ext>
            </a:extLst>
          </p:cNvPr>
          <p:cNvSpPr txBox="1">
            <a:spLocks/>
          </p:cNvSpPr>
          <p:nvPr/>
        </p:nvSpPr>
        <p:spPr>
          <a:xfrm>
            <a:off x="0" y="21487191"/>
            <a:ext cx="21183600" cy="558738"/>
          </a:xfrm>
          <a:prstGeom prst="rect">
            <a:avLst/>
          </a:prstGeom>
          <a:noFill/>
        </p:spPr>
        <p:txBody>
          <a:bodyPr wrap="square" lIns="63307" tIns="63307" rIns="63307" bIns="63307" anchor="ctr" anchorCtr="0">
            <a:spAutoFit/>
          </a:bodyPr>
          <a:lstStyle>
            <a:lvl1pPr marL="0" indent="0" algn="ctr" defTabSz="3038715" rtl="0" eaLnBrk="1" latinLnBrk="0" hangingPunct="1">
              <a:spcBef>
                <a:spcPct val="20000"/>
              </a:spcBef>
              <a:buFont typeface="Arial" pitchFamily="34" charset="0"/>
              <a:buNone/>
              <a:defRPr sz="2800" b="1" u="sng" kern="1200" baseline="0">
                <a:solidFill>
                  <a:schemeClr val="accent5">
                    <a:lumMod val="50000"/>
                  </a:schemeClr>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r>
              <a:rPr lang="en-US" dirty="0" smtClean="0"/>
              <a:t>5. REFERENCIAS </a:t>
            </a:r>
            <a:r>
              <a:rPr lang="en-US" dirty="0"/>
              <a:t>BIBLIOGRÁFICAS</a:t>
            </a:r>
          </a:p>
        </p:txBody>
      </p:sp>
      <p:sp>
        <p:nvSpPr>
          <p:cNvPr id="22" name="Text Placeholder 33">
            <a:extLst>
              <a:ext uri="{FF2B5EF4-FFF2-40B4-BE49-F238E27FC236}">
                <a16:creationId xmlns="" xmlns:a16="http://schemas.microsoft.com/office/drawing/2014/main" id="{7D41EBDE-1609-3448-80A4-1C45137E7020}"/>
              </a:ext>
            </a:extLst>
          </p:cNvPr>
          <p:cNvSpPr txBox="1">
            <a:spLocks/>
          </p:cNvSpPr>
          <p:nvPr/>
        </p:nvSpPr>
        <p:spPr>
          <a:xfrm>
            <a:off x="3657600" y="22218181"/>
            <a:ext cx="13303045" cy="3766723"/>
          </a:xfrm>
          <a:prstGeom prst="rect">
            <a:avLst/>
          </a:prstGeom>
        </p:spPr>
        <p:txBody>
          <a:bodyPr wrap="square" lIns="158267" tIns="158267" rIns="158267" bIns="158267">
            <a:spAutoFit/>
          </a:bodyPr>
          <a:lstStyle/>
          <a:p>
            <a:r>
              <a:rPr lang="es-ES" sz="2000" dirty="0" smtClean="0"/>
              <a:t>Cairo, A. (2002). El camino de Santiago. Alejo Carpentier. Edición crítica. La Habana: Editorial Arte y Literatura. </a:t>
            </a:r>
          </a:p>
          <a:p>
            <a:r>
              <a:rPr lang="es-ES" sz="2000" dirty="0" smtClean="0"/>
              <a:t>Domínguez, A. (1994, 22 de junio). Como un intercambio cultural entre dos ciudades hermanas. Diario ABC Monterrey, N.L. p. 12.</a:t>
            </a:r>
          </a:p>
          <a:p>
            <a:r>
              <a:rPr lang="es-ES" sz="2000" dirty="0" err="1" smtClean="0"/>
              <a:t>Flamand</a:t>
            </a:r>
            <a:r>
              <a:rPr lang="es-ES" sz="2000" dirty="0" smtClean="0"/>
              <a:t>, M. (1991, 19 de mayo).LELE tambor, música y percusión. Periódico Ahora, p.6. </a:t>
            </a:r>
          </a:p>
          <a:p>
            <a:r>
              <a:rPr lang="es-ES" sz="2000" dirty="0" smtClean="0"/>
              <a:t>Ricardo,  C. (1992,15 de febrero). La era de Lele. Periódico Ahora, p.6.</a:t>
            </a:r>
          </a:p>
          <a:p>
            <a:r>
              <a:rPr lang="es-ES" sz="2000" dirty="0" smtClean="0"/>
              <a:t>------ (2003, 24 de mayo). A golpes de Corazón.  Periódico Ahora, p.6. </a:t>
            </a:r>
          </a:p>
          <a:p>
            <a:r>
              <a:rPr lang="es-ES" sz="2000" dirty="0" err="1" smtClean="0"/>
              <a:t>Verdecia</a:t>
            </a:r>
            <a:r>
              <a:rPr lang="es-ES" sz="2000" dirty="0" smtClean="0"/>
              <a:t>, D. </a:t>
            </a:r>
            <a:r>
              <a:rPr lang="es-MX" sz="2000" dirty="0" smtClean="0"/>
              <a:t>El magisterio de Lele: exigencia, tesón y ternura. [en  línea]. Disponible en: </a:t>
            </a:r>
            <a:r>
              <a:rPr lang="es-MX" sz="2000" u="sng" dirty="0" smtClean="0">
                <a:hlinkClick r:id="rId5"/>
              </a:rPr>
              <a:t>http://www.ilustrados.com/tema/8796/magisterio-Lele-teson-exigencia-ternura.html.Mayo 2006</a:t>
            </a:r>
            <a:r>
              <a:rPr lang="es-MX" sz="2000" dirty="0" smtClean="0"/>
              <a:t>.</a:t>
            </a:r>
            <a:endParaRPr lang="es-ES" sz="2000" dirty="0" smtClean="0"/>
          </a:p>
          <a:p>
            <a:r>
              <a:rPr lang="es-MX" sz="2000" dirty="0" smtClean="0"/>
              <a:t>------ (2008, marzo).Consagración y talento de la mano. Revista Ámbito Suplemento Cultural del periódico ¡Ahora!, Año XVIII (No. 144): páginas 20-23.</a:t>
            </a:r>
            <a:endParaRPr lang="es-ES" sz="2000" dirty="0" smtClean="0"/>
          </a:p>
          <a:p>
            <a:pPr marL="0" marR="0" lvl="0" indent="0" algn="just" defTabSz="3038715" rtl="0" eaLnBrk="1" fontAlgn="auto" latinLnBrk="0" hangingPunct="1">
              <a:lnSpc>
                <a:spcPct val="100000"/>
              </a:lnSpc>
              <a:spcBef>
                <a:spcPct val="20000"/>
              </a:spcBef>
              <a:spcAft>
                <a:spcPts val="0"/>
              </a:spcAft>
              <a:buClrTx/>
              <a:buSzTx/>
              <a:buFont typeface="Arial" pitchFamily="34" charset="0"/>
              <a:buNone/>
              <a:tabLst/>
              <a:defRPr/>
            </a:pPr>
            <a:endParaRPr kumimoji="0" lang="en-US" sz="2000" b="0" i="0" u="none" strike="noStrike" kern="1200" cap="none" spc="0" normalizeH="0" baseline="0" noProof="0" dirty="0">
              <a:ln>
                <a:noFill/>
              </a:ln>
              <a:solidFill>
                <a:schemeClr val="accent5">
                  <a:lumMod val="50000"/>
                </a:schemeClr>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xmlns="" val="3742088974"/>
      </p:ext>
    </p:extLst>
  </p:cSld>
  <p:clrMapOvr>
    <a:masterClrMapping/>
  </p:clrMapOvr>
  <p:timing>
    <p:tnLst>
      <p:par>
        <p:cTn id="1" dur="indefinite" restart="never" nodeType="tmRoot"/>
      </p:par>
    </p:tnLst>
  </p:timing>
</p:sld>
</file>

<file path=ppt/theme/theme1.xml><?xml version="1.0" encoding="utf-8"?>
<a:theme xmlns:a="http://schemas.openxmlformats.org/drawingml/2006/main" name="A1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Without Guid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PosterPresentations.com-100CMx140CM</Template>
  <TotalTime>1547</TotalTime>
  <Words>766</Words>
  <Application>Microsoft Office PowerPoint</Application>
  <PresentationFormat>Personalizado</PresentationFormat>
  <Paragraphs>26</Paragraphs>
  <Slides>1</Slides>
  <Notes>1</Notes>
  <HiddenSlides>0</HiddenSlides>
  <MMClips>0</MMClips>
  <ScaleCrop>false</ScaleCrop>
  <HeadingPairs>
    <vt:vector size="4" baseType="variant">
      <vt:variant>
        <vt:lpstr>Tema</vt:lpstr>
      </vt:variant>
      <vt:variant>
        <vt:i4>2</vt:i4>
      </vt:variant>
      <vt:variant>
        <vt:lpstr>Títulos de diapositiva</vt:lpstr>
      </vt:variant>
      <vt:variant>
        <vt:i4>1</vt:i4>
      </vt:variant>
    </vt:vector>
  </HeadingPairs>
  <TitlesOfParts>
    <vt:vector size="3" baseType="lpstr">
      <vt:lpstr>A1 Template</vt:lpstr>
      <vt:lpstr>Without Guides</vt:lpstr>
      <vt:lpstr>Diapositiva 1</vt:lpstr>
    </vt:vector>
  </TitlesOfParts>
  <Manager>A. Kotoulas</Manager>
  <Company>Canterbury Media Services, Inc.</Company>
  <LinksUpToDate>false</LinksUpToDate>
  <SharedDoc>false</SharedDoc>
  <HyperlinkBase>https://www.posterpresentations.com/free-poster-templates.html</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A1 PowerPoint Presentation</dc:title>
  <dc:subject>Research poster presentation template</dc:subject>
  <dc:creator>PosterPresentations.com</dc:creator>
  <cp:keywords>A1 Powerpoint poster template, scientific poster template, research poster template</cp:keywords>
  <dc:description>This template is the property of PosterPresentations.com. You are free to modify and print the template as needed, as long as the PosterPresentations.com watermark at the bottom left of the page is visible. Call us if you need help with this poster template. 1-866-649-3004 (c)PosterPresentations.com</dc:description>
  <cp:lastModifiedBy>Trabajo</cp:lastModifiedBy>
  <cp:revision>54</cp:revision>
  <dcterms:created xsi:type="dcterms:W3CDTF">2012-02-10T00:21:22Z</dcterms:created>
  <dcterms:modified xsi:type="dcterms:W3CDTF">2021-11-22T16:41:40Z</dcterms:modified>
  <cp:category>Research poster templates</cp:category>
</cp:coreProperties>
</file>