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6" r:id="rId8"/>
    <p:sldId id="263" r:id="rId9"/>
    <p:sldId id="264" r:id="rId10"/>
    <p:sldId id="261" r:id="rId11"/>
    <p:sldId id="272" r:id="rId12"/>
    <p:sldId id="270" r:id="rId13"/>
    <p:sldId id="271" r:id="rId14"/>
  </p:sldIdLst>
  <p:sldSz cx="9144000" cy="6858000" type="letter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0" autoAdjust="0"/>
    <p:restoredTop sz="94712"/>
  </p:normalViewPr>
  <p:slideViewPr>
    <p:cSldViewPr snapToGrid="0" snapToObjects="1">
      <p:cViewPr varScale="1">
        <p:scale>
          <a:sx n="70" d="100"/>
          <a:sy n="70" d="100"/>
        </p:scale>
        <p:origin x="13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D9249-6B4A-3B4D-94A1-FA5800838206}" type="datetimeFigureOut">
              <a:rPr lang="es-ES_tradnl" smtClean="0"/>
              <a:t>22/11/2021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420EB-2BA6-9F43-B4A6-A9D6C8EB6DEB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5911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convencion.uclv.cu/event/109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/>
          <p:cNvSpPr txBox="1"/>
          <p:nvPr/>
        </p:nvSpPr>
        <p:spPr>
          <a:xfrm>
            <a:off x="725961" y="1612979"/>
            <a:ext cx="8077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/>
              <a:t>CONCEPTUALIZACIÓN NECESARIA PARA EL DESARROLLO DE </a:t>
            </a:r>
            <a:r>
              <a:rPr lang="es-MX" sz="2800" b="1" dirty="0" smtClean="0"/>
              <a:t>UN </a:t>
            </a:r>
            <a:r>
              <a:rPr lang="es-MX" sz="2800" b="1" dirty="0"/>
              <a:t>AEROGENERADOR VERTICAL PARA SU FABRICACIÓN EN TALLERES DE BAJOS REQUERIMIENTOS TECNOLÓGICOS</a:t>
            </a:r>
            <a:endParaRPr lang="es-ES_tradnl" sz="2400" b="1" dirty="0">
              <a:solidFill>
                <a:schemeClr val="bg1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18655" y="609649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hlinkClick r:id="rId2"/>
              </a:rPr>
              <a:t>Simposio</a:t>
            </a:r>
            <a:r>
              <a:rPr lang="en-US" sz="2800" b="1" dirty="0" smtClean="0">
                <a:hlinkClick r:id="rId2"/>
              </a:rPr>
              <a:t> </a:t>
            </a:r>
            <a:r>
              <a:rPr lang="en-US" sz="2800" b="1" dirty="0" err="1">
                <a:hlinkClick r:id="rId2"/>
              </a:rPr>
              <a:t>Internacional</a:t>
            </a:r>
            <a:r>
              <a:rPr lang="en-US" sz="2800" b="1" dirty="0">
                <a:hlinkClick r:id="rId2"/>
              </a:rPr>
              <a:t> de </a:t>
            </a:r>
            <a:r>
              <a:rPr lang="en-US" sz="2800" b="1" dirty="0" err="1">
                <a:hlinkClick r:id="rId2"/>
              </a:rPr>
              <a:t>Industria</a:t>
            </a:r>
            <a:endParaRPr lang="es-ES_tradnl" sz="2400" b="1" dirty="0"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82600" y="3595519"/>
            <a:ext cx="53467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Autores: Dr.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Ct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. Ernesto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Yoel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 Fariñas Wong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Dr.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Ct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Lesyani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 León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Viltre</a:t>
            </a:r>
            <a:endParaRPr lang="es-DO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Ing. Lázaro Alejandro Guillen Campos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Dr.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Ct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.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Serguio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Jauregui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Rigo</a:t>
            </a:r>
            <a:endParaRPr lang="es-DO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Ing. Héctor Eugenio Baracaldo Alba</a:t>
            </a:r>
            <a:endParaRPr lang="es-DO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441700" y="5930900"/>
            <a:ext cx="187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S" dirty="0" smtClean="0"/>
              <a:t>Noviembre-2021</a:t>
            </a:r>
            <a:endParaRPr lang="es-DO" dirty="0"/>
          </a:p>
        </p:txBody>
      </p:sp>
    </p:spTree>
    <p:extLst>
      <p:ext uri="{BB962C8B-B14F-4D97-AF65-F5344CB8AC3E}">
        <p14:creationId xmlns:p14="http://schemas.microsoft.com/office/powerpoint/2010/main" val="3674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00"/>
            <a:ext cx="9144000" cy="6803968"/>
          </a:xfrm>
          <a:prstGeom prst="rect">
            <a:avLst/>
          </a:prstGeom>
        </p:spPr>
      </p:pic>
      <p:sp>
        <p:nvSpPr>
          <p:cNvPr id="14" name="CuadroTexto 13"/>
          <p:cNvSpPr txBox="1"/>
          <p:nvPr/>
        </p:nvSpPr>
        <p:spPr>
          <a:xfrm>
            <a:off x="4162796" y="2424879"/>
            <a:ext cx="47976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800" b="1" dirty="0">
                <a:solidFill>
                  <a:schemeClr val="bg1"/>
                </a:solidFill>
              </a:rPr>
              <a:t>Desarrollo de turbina eólica pequeña de eje vertical (VAWT) con alta integración de componentes </a:t>
            </a:r>
            <a:r>
              <a:rPr lang="es-ES_tradnl" sz="2800" b="1" dirty="0" smtClean="0">
                <a:solidFill>
                  <a:schemeClr val="bg1"/>
                </a:solidFill>
              </a:rPr>
              <a:t>nacionales</a:t>
            </a:r>
            <a:endParaRPr lang="es-ES_tradnl" sz="2400" b="1" dirty="0">
              <a:solidFill>
                <a:schemeClr val="bg1"/>
              </a:solidFill>
              <a:latin typeface="Myriad Pro" charset="0"/>
              <a:ea typeface="Myriad Pro" charset="0"/>
              <a:cs typeface="Myriad Pro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2971801" y="4204495"/>
            <a:ext cx="5424054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_tradnl" sz="2000" b="1" dirty="0">
                <a:solidFill>
                  <a:schemeClr val="bg1"/>
                </a:solidFill>
              </a:rPr>
              <a:t>Código programa nacional: PNXXXLH005-011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2489200" y="4806133"/>
            <a:ext cx="48555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1600" b="1" dirty="0">
                <a:solidFill>
                  <a:schemeClr val="bg1"/>
                </a:solidFill>
              </a:rPr>
              <a:t>JEFE DE PROYECTO: Dr. CT Ernesto </a:t>
            </a:r>
            <a:r>
              <a:rPr lang="es-DO" sz="1600" b="1" dirty="0" err="1">
                <a:solidFill>
                  <a:schemeClr val="bg1"/>
                </a:solidFill>
              </a:rPr>
              <a:t>Yoel</a:t>
            </a:r>
            <a:r>
              <a:rPr lang="es-DO" sz="1600" b="1" dirty="0">
                <a:solidFill>
                  <a:schemeClr val="bg1"/>
                </a:solidFill>
              </a:rPr>
              <a:t> Fariñas </a:t>
            </a:r>
            <a:r>
              <a:rPr lang="es-DO" sz="1600" b="1" dirty="0" smtClean="0">
                <a:solidFill>
                  <a:schemeClr val="bg1"/>
                </a:solidFill>
              </a:rPr>
              <a:t>Wong</a:t>
            </a:r>
          </a:p>
          <a:p>
            <a:endParaRPr lang="es-US" sz="1600" b="1" dirty="0">
              <a:solidFill>
                <a:schemeClr val="bg1"/>
              </a:solidFill>
            </a:endParaRPr>
          </a:p>
          <a:p>
            <a:r>
              <a:rPr lang="es-US" sz="1600" b="1" dirty="0" smtClean="0">
                <a:solidFill>
                  <a:schemeClr val="bg1"/>
                </a:solidFill>
              </a:rPr>
              <a:t>UCLV</a:t>
            </a:r>
            <a:endParaRPr lang="es-DO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68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35" y="-19053"/>
            <a:ext cx="9144000" cy="680396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601134" y="169068"/>
            <a:ext cx="7432455" cy="7239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US" sz="3200" b="1" u="sng" dirty="0" smtClean="0">
                <a:latin typeface="Myriad Pro"/>
              </a:rPr>
              <a:t>PARTICIPANTES</a:t>
            </a:r>
            <a:endParaRPr lang="es-DO" sz="3200" b="1" u="sng" dirty="0">
              <a:latin typeface="Myriad Pro"/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450235" y="1081089"/>
            <a:ext cx="8659630" cy="54848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s-ES_tradnl" sz="2000" b="1" u="sng" dirty="0" smtClean="0">
                <a:latin typeface="Myriad Pro"/>
              </a:rPr>
              <a:t>NACIONALES</a:t>
            </a:r>
          </a:p>
          <a:p>
            <a:pPr algn="just"/>
            <a:r>
              <a:rPr lang="es-ES_tradnl" sz="2000" dirty="0" smtClean="0">
                <a:latin typeface="Myriad Pro"/>
              </a:rPr>
              <a:t>Universidad coordinadora: UCLV, CEETA, Facultad de </a:t>
            </a:r>
            <a:r>
              <a:rPr lang="es-ES_tradnl" sz="2000" dirty="0" err="1" smtClean="0">
                <a:latin typeface="Myriad Pro"/>
              </a:rPr>
              <a:t>Ing</a:t>
            </a:r>
            <a:r>
              <a:rPr lang="es-ES_tradnl" sz="2000" dirty="0" smtClean="0">
                <a:latin typeface="Myriad Pro"/>
              </a:rPr>
              <a:t> Eléctrica</a:t>
            </a:r>
          </a:p>
          <a:p>
            <a:pPr algn="just"/>
            <a:r>
              <a:rPr lang="es-ES_tradnl" sz="2000" dirty="0" smtClean="0">
                <a:latin typeface="Myriad Pro"/>
              </a:rPr>
              <a:t>Universidad participa: ISPJAE CETER</a:t>
            </a:r>
          </a:p>
          <a:p>
            <a:pPr algn="just"/>
            <a:r>
              <a:rPr lang="es-ES_tradnl" sz="2000" dirty="0" smtClean="0">
                <a:latin typeface="Myriad Pro"/>
              </a:rPr>
              <a:t>Entidad implementadora: Empresa de Antena V.C., GELEC, MINIDUS</a:t>
            </a:r>
          </a:p>
          <a:p>
            <a:pPr algn="just"/>
            <a:r>
              <a:rPr lang="es-ES_tradnl" sz="2000" dirty="0" smtClean="0">
                <a:latin typeface="Myriad Pro"/>
              </a:rPr>
              <a:t>CITMA (Cofinanciamiento </a:t>
            </a:r>
            <a:r>
              <a:rPr lang="es-DO" sz="2000" dirty="0" smtClean="0">
                <a:latin typeface="Myriad Pro"/>
              </a:rPr>
              <a:t>PNCTI-05 Desarrollo Energético Integral y Sostenible</a:t>
            </a:r>
            <a:r>
              <a:rPr lang="es-ES_tradnl" sz="2000" dirty="0" smtClean="0">
                <a:latin typeface="Myriad Pro"/>
              </a:rPr>
              <a:t>)</a:t>
            </a:r>
          </a:p>
          <a:p>
            <a:pPr algn="just"/>
            <a:endParaRPr lang="es-ES_tradnl" sz="2000" dirty="0" smtClean="0">
              <a:latin typeface="Myriad Pro"/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es-ES_tradnl" sz="2000" b="1" u="sng" dirty="0" smtClean="0">
                <a:latin typeface="Myriad Pro"/>
              </a:rPr>
              <a:t>INTERNACIONALES</a:t>
            </a:r>
          </a:p>
          <a:p>
            <a:pPr algn="just"/>
            <a:r>
              <a:rPr lang="es-ES_tradnl" sz="2000" dirty="0" smtClean="0">
                <a:latin typeface="Myriad Pro"/>
              </a:rPr>
              <a:t>UNAM, IER, México</a:t>
            </a:r>
          </a:p>
          <a:p>
            <a:pPr algn="just"/>
            <a:r>
              <a:rPr lang="es-ES_tradnl" sz="2000" dirty="0" smtClean="0">
                <a:latin typeface="Myriad Pro"/>
              </a:rPr>
              <a:t>Universidad Libre de Bruselas, </a:t>
            </a:r>
            <a:r>
              <a:rPr lang="es-ES_tradnl" sz="2000" dirty="0" err="1" smtClean="0">
                <a:latin typeface="Myriad Pro"/>
              </a:rPr>
              <a:t>Lab</a:t>
            </a:r>
            <a:r>
              <a:rPr lang="es-ES_tradnl" sz="2000" dirty="0" smtClean="0">
                <a:latin typeface="Myriad Pro"/>
              </a:rPr>
              <a:t>. de Fluidos, VUB, Bélgica</a:t>
            </a:r>
          </a:p>
          <a:p>
            <a:pPr algn="just"/>
            <a:r>
              <a:rPr lang="es-ES_tradnl" sz="2000" dirty="0" smtClean="0">
                <a:latin typeface="Myriad Pro"/>
              </a:rPr>
              <a:t>CIEMAT, España</a:t>
            </a:r>
            <a:endParaRPr lang="es-DO" sz="2000" dirty="0" smtClean="0">
              <a:latin typeface="Myriad Pro"/>
            </a:endParaRPr>
          </a:p>
          <a:p>
            <a:endParaRPr lang="es-DO" sz="2000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1465541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35" y="-19053"/>
            <a:ext cx="9144000" cy="680396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700011" y="334417"/>
            <a:ext cx="4865889" cy="6688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DO" sz="2800" b="1" u="sng" dirty="0" smtClean="0">
                <a:latin typeface="Myriad Pro"/>
              </a:rPr>
              <a:t>ALCANCE DEL PROYECTO</a:t>
            </a:r>
            <a:endParaRPr lang="es-DO" sz="2800" b="1" u="sng" dirty="0">
              <a:latin typeface="Myriad Pro"/>
            </a:endParaRPr>
          </a:p>
        </p:txBody>
      </p:sp>
      <p:sp>
        <p:nvSpPr>
          <p:cNvPr id="8" name="Marcador de contenido 2"/>
          <p:cNvSpPr txBox="1">
            <a:spLocks/>
          </p:cNvSpPr>
          <p:nvPr/>
        </p:nvSpPr>
        <p:spPr>
          <a:xfrm>
            <a:off x="288195" y="1178343"/>
            <a:ext cx="8429013" cy="335792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ES_tradnl" sz="2400" dirty="0" smtClean="0">
                <a:latin typeface="Myriad Pro"/>
              </a:rPr>
              <a:t>Desarrollar un prototipo de turbina eólica pequeña de eje vertical. (diseño, construcción, instalación y evaluación) </a:t>
            </a:r>
          </a:p>
          <a:p>
            <a:pPr algn="just"/>
            <a:r>
              <a:rPr lang="es-ES_tradnl" sz="2400" dirty="0" smtClean="0">
                <a:latin typeface="Myriad Pro"/>
              </a:rPr>
              <a:t> Para emplazamientos de alta turbulencia y bajas velocidades de viento. </a:t>
            </a:r>
          </a:p>
          <a:p>
            <a:pPr algn="just"/>
            <a:r>
              <a:rPr lang="es-ES_tradnl" sz="2400" dirty="0" smtClean="0">
                <a:latin typeface="Myriad Pro"/>
              </a:rPr>
              <a:t>Considerando las capacidades industriales nacionales mediante la combinación de experimentación numérica y ensayos en túnel de viento.</a:t>
            </a:r>
          </a:p>
          <a:p>
            <a:pPr algn="just"/>
            <a:r>
              <a:rPr lang="es-ES_tradnl" sz="2400" dirty="0" smtClean="0">
                <a:latin typeface="Myriad Pro"/>
              </a:rPr>
              <a:t>Instalación de túnel de viento para el ensayo de modelos.</a:t>
            </a:r>
            <a:endParaRPr lang="es-DO" sz="2400" dirty="0">
              <a:latin typeface="Myriad Pro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269607" y="4163992"/>
            <a:ext cx="8536516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spcAft>
                <a:spcPts val="0"/>
              </a:spcAft>
            </a:pPr>
            <a:r>
              <a:rPr lang="es-ES_tradnl" sz="2800" b="1" u="sng" dirty="0" smtClean="0">
                <a:latin typeface="Myriad Pro"/>
                <a:ea typeface="+mj-ea"/>
                <a:cs typeface="+mj-cs"/>
              </a:rPr>
              <a:t>RESULTADOS</a:t>
            </a:r>
            <a:endParaRPr lang="es-ES_tradnl" sz="2400" b="1" u="sng" dirty="0" smtClean="0">
              <a:latin typeface="Myriad Pro"/>
              <a:ea typeface="+mj-ea"/>
              <a:cs typeface="+mj-cs"/>
            </a:endParaRPr>
          </a:p>
          <a:p>
            <a:pPr algn="ctr">
              <a:spcBef>
                <a:spcPct val="0"/>
              </a:spcBef>
              <a:spcAft>
                <a:spcPts val="0"/>
              </a:spcAft>
            </a:pPr>
            <a:endParaRPr lang="es-ES_tradnl" b="1" u="sng" dirty="0">
              <a:latin typeface="Myriad Pro"/>
              <a:ea typeface="+mj-ea"/>
              <a:cs typeface="+mj-cs"/>
            </a:endParaRPr>
          </a:p>
          <a:p>
            <a:pPr algn="just">
              <a:spcAft>
                <a:spcPts val="0"/>
              </a:spcAft>
            </a:pPr>
            <a:r>
              <a:rPr lang="es-ES_tradnl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Myriad Pro"/>
              </a:rPr>
              <a:t>Diseño y evaluación de un prototipo de turbina eólica pequeña de eje vertical, para su producción industrial en Cuba y desarrollo de experiencias con túneles de viento atmosféricos.</a:t>
            </a:r>
            <a:endParaRPr lang="es-DO" sz="2400" dirty="0">
              <a:solidFill>
                <a:schemeClr val="tx1">
                  <a:lumMod val="75000"/>
                  <a:lumOff val="25000"/>
                </a:schemeClr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74562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508000" y="134038"/>
            <a:ext cx="8178800" cy="76200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u="sng" dirty="0" smtClean="0">
                <a:latin typeface="Myriad Pro"/>
              </a:rPr>
              <a:t>Generador </a:t>
            </a:r>
            <a:r>
              <a:rPr lang="es-MX" sz="2800" b="1" u="sng" dirty="0">
                <a:latin typeface="Myriad Pro"/>
              </a:rPr>
              <a:t>sincrónico de imanes permanentes</a:t>
            </a:r>
            <a:endParaRPr lang="es-DO" sz="2800" b="1" u="sng" dirty="0">
              <a:latin typeface="Myriad Pro"/>
            </a:endParaRPr>
          </a:p>
          <a:p>
            <a:endParaRPr lang="es-DO" sz="2800" b="1" u="sng" dirty="0">
              <a:latin typeface="Myriad Pro"/>
            </a:endParaRPr>
          </a:p>
        </p:txBody>
      </p:sp>
      <p:pic>
        <p:nvPicPr>
          <p:cNvPr id="6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609601"/>
            <a:ext cx="7531100" cy="232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3531375"/>
            <a:ext cx="7531100" cy="25876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/>
          <p:cNvSpPr/>
          <p:nvPr/>
        </p:nvSpPr>
        <p:spPr>
          <a:xfrm>
            <a:off x="508000" y="2933700"/>
            <a:ext cx="78549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Generador del flujo axial con estator </a:t>
            </a:r>
            <a:r>
              <a:rPr lang="es-MX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toroidal</a:t>
            </a:r>
            <a:r>
              <a:rPr lang="es-MX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imanes montados en la superficie del </a:t>
            </a:r>
            <a:r>
              <a:rPr lang="es-MX" b="1" dirty="0" err="1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rotor.a</a:t>
            </a:r>
            <a:r>
              <a:rPr lang="es-MX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la vista Tangencial b) la vista Radial.</a:t>
            </a:r>
            <a:endParaRPr lang="es-DO" b="1" dirty="0"/>
          </a:p>
        </p:txBody>
      </p:sp>
      <p:sp>
        <p:nvSpPr>
          <p:cNvPr id="4" name="Rectángulo 3"/>
          <p:cNvSpPr/>
          <p:nvPr/>
        </p:nvSpPr>
        <p:spPr>
          <a:xfrm>
            <a:off x="190500" y="6070344"/>
            <a:ext cx="8496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MX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2- Generador del flujo axial con estator doble y bobinados en el </a:t>
            </a:r>
            <a:r>
              <a:rPr lang="es-MX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rotor </a:t>
            </a:r>
            <a:endParaRPr lang="es-DO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s-MX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 vista Tangencial   b) vista Radial.</a:t>
            </a:r>
            <a:endParaRPr lang="es-DO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16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572733" y="279400"/>
            <a:ext cx="7930264" cy="4953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DO" sz="2400" b="1" u="sng" dirty="0" smtClean="0">
                <a:latin typeface="Myriad Pro"/>
              </a:rPr>
              <a:t>ROTORES EÓLICOS DISPONIBLES</a:t>
            </a:r>
            <a:endParaRPr lang="es-DO" sz="2400" b="1" u="sng" dirty="0">
              <a:latin typeface="Myriad Pro"/>
            </a:endParaRPr>
          </a:p>
        </p:txBody>
      </p:sp>
      <p:pic>
        <p:nvPicPr>
          <p:cNvPr id="5" name="image7.jpe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" t="1737" r="2208" b="3063"/>
          <a:stretch/>
        </p:blipFill>
        <p:spPr bwMode="auto">
          <a:xfrm>
            <a:off x="1068033" y="1422400"/>
            <a:ext cx="7139342" cy="40189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0301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406400" y="203199"/>
            <a:ext cx="8737600" cy="5715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u="sng" dirty="0" smtClean="0">
                <a:latin typeface="Myriad Pro"/>
              </a:rPr>
              <a:t>VARIANTES DE GEOMETRÍA DEL ROTOR </a:t>
            </a:r>
            <a:r>
              <a:rPr lang="es-MX" sz="2800" b="1" u="sng" dirty="0">
                <a:latin typeface="Myriad Pro"/>
              </a:rPr>
              <a:t>LENZ</a:t>
            </a:r>
            <a:endParaRPr lang="es-DO" sz="2800" b="1" u="sng" dirty="0">
              <a:latin typeface="Myriad Pro"/>
            </a:endParaRPr>
          </a:p>
          <a:p>
            <a:endParaRPr lang="es-DO" sz="2800" b="1" u="sng" dirty="0">
              <a:latin typeface="Myriad Pro"/>
            </a:endParaRPr>
          </a:p>
        </p:txBody>
      </p:sp>
      <p:pic>
        <p:nvPicPr>
          <p:cNvPr id="13" name="Imagen 3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453" y="1182660"/>
            <a:ext cx="4216547" cy="1795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193800"/>
            <a:ext cx="4414212" cy="18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17" y="4686300"/>
            <a:ext cx="4577636" cy="194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/>
          <p:cNvPicPr/>
          <p:nvPr/>
        </p:nvPicPr>
        <p:blipFill>
          <a:blip r:embed="rId5"/>
          <a:stretch>
            <a:fillRect/>
          </a:stretch>
        </p:blipFill>
        <p:spPr>
          <a:xfrm>
            <a:off x="5067300" y="3530601"/>
            <a:ext cx="4076700" cy="309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41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690333" y="279400"/>
            <a:ext cx="7059967" cy="4953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DO" sz="2400" b="1" u="sng" dirty="0" smtClean="0">
                <a:latin typeface="Myriad Pro"/>
              </a:rPr>
              <a:t>GEOMETRÍA PROPUESTA PARA EL ROTOR</a:t>
            </a:r>
            <a:endParaRPr lang="es-DO" sz="2400" b="1" u="sng" dirty="0">
              <a:latin typeface="Myriad Pro"/>
            </a:endParaRPr>
          </a:p>
        </p:txBody>
      </p:sp>
      <p:sp>
        <p:nvSpPr>
          <p:cNvPr id="4" name="Marcador de contenido 2"/>
          <p:cNvSpPr txBox="1">
            <a:spLocks/>
          </p:cNvSpPr>
          <p:nvPr/>
        </p:nvSpPr>
        <p:spPr>
          <a:xfrm>
            <a:off x="105834" y="1092200"/>
            <a:ext cx="8644466" cy="551180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s-US" sz="1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/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829"/>
          <a:stretch/>
        </p:blipFill>
        <p:spPr bwMode="auto">
          <a:xfrm>
            <a:off x="723900" y="1231900"/>
            <a:ext cx="7826375" cy="475392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748760" y="6138556"/>
            <a:ext cx="335861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MX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Geometría </a:t>
            </a:r>
            <a:r>
              <a:rPr lang="es-MX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 rotor Lenz1</a:t>
            </a:r>
            <a:endParaRPr lang="es-DO" sz="20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53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750" y="919857"/>
            <a:ext cx="4334636" cy="5326643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1944920" y="29856"/>
            <a:ext cx="4966296" cy="5778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s-MX" sz="2400" b="1" u="sng" dirty="0" smtClean="0">
                <a:latin typeface="Myriad Pro"/>
                <a:ea typeface="+mj-ea"/>
                <a:cs typeface="+mj-cs"/>
              </a:rPr>
              <a:t>GEOMETRÍA DEL ROTOR</a:t>
            </a:r>
            <a:r>
              <a:rPr lang="es-MX" sz="20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MX" sz="2400" b="1" u="sng" dirty="0" smtClean="0">
                <a:latin typeface="Myriad Pro"/>
                <a:ea typeface="+mj-ea"/>
                <a:cs typeface="+mj-cs"/>
              </a:rPr>
              <a:t>LENZ1</a:t>
            </a:r>
            <a:endParaRPr lang="es-DO" sz="2400" b="1" u="sng" dirty="0">
              <a:latin typeface="Myriad Pro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1467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406400" y="203199"/>
            <a:ext cx="8737600" cy="5715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u="sng" dirty="0" smtClean="0">
                <a:latin typeface="Myriad Pro"/>
              </a:rPr>
              <a:t>VARIANTES DE GEOMETRÍA DEL ROTOR</a:t>
            </a:r>
            <a:endParaRPr lang="es-DO" sz="2800" b="1" u="sng" dirty="0">
              <a:latin typeface="Myriad Pro"/>
            </a:endParaRPr>
          </a:p>
        </p:txBody>
      </p:sp>
      <p:pic>
        <p:nvPicPr>
          <p:cNvPr id="5" name="Picture 4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772796"/>
            <a:ext cx="3810000" cy="3390899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6" name="Imagen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900" y="4163695"/>
            <a:ext cx="4425315" cy="2694305"/>
          </a:xfrm>
          <a:prstGeom prst="rect">
            <a:avLst/>
          </a:prstGeom>
        </p:spPr>
      </p:pic>
      <p:pic>
        <p:nvPicPr>
          <p:cNvPr id="7" name="Imagen 6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3" r="1452" b="6717"/>
          <a:stretch/>
        </p:blipFill>
        <p:spPr bwMode="auto">
          <a:xfrm>
            <a:off x="98424" y="4278947"/>
            <a:ext cx="4359275" cy="24638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243765" y="3667323"/>
            <a:ext cx="22778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ROTOR FILIPPINI</a:t>
            </a:r>
            <a:endParaRPr lang="es-DO" sz="2400" b="1" dirty="0"/>
          </a:p>
        </p:txBody>
      </p:sp>
      <p:sp>
        <p:nvSpPr>
          <p:cNvPr id="9" name="Rectángulo 8"/>
          <p:cNvSpPr/>
          <p:nvPr/>
        </p:nvSpPr>
        <p:spPr>
          <a:xfrm>
            <a:off x="1099384" y="1684367"/>
            <a:ext cx="14221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800" b="1" u="sng" dirty="0" smtClean="0">
                <a:latin typeface="Myriad Pro"/>
              </a:rPr>
              <a:t>LENZ 2</a:t>
            </a:r>
            <a:endParaRPr lang="es-DO" sz="2800" b="1" u="sng" dirty="0">
              <a:latin typeface="Myriad Pro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570333" y="3482657"/>
            <a:ext cx="1314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ROTOR C</a:t>
            </a:r>
            <a:endParaRPr lang="es-DO" sz="24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08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003300" y="165098"/>
            <a:ext cx="7112000" cy="115570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b="1" u="sng" dirty="0" smtClean="0">
                <a:latin typeface="Myriad Pro"/>
              </a:rPr>
              <a:t>PROPUESTA DE GEOMETRÍAS DEL AEROGENERADOR VERTICAL</a:t>
            </a:r>
            <a:endParaRPr lang="es-DO" sz="2800" b="1" u="sng" dirty="0">
              <a:latin typeface="Myriad Pro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954" y="1498600"/>
            <a:ext cx="2021892" cy="51308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64" y="1498600"/>
            <a:ext cx="1748535" cy="49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27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406400" y="203199"/>
            <a:ext cx="8737600" cy="5715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u="sng" dirty="0" smtClean="0">
                <a:latin typeface="Myriad Pro"/>
              </a:rPr>
              <a:t>Conclusiones</a:t>
            </a:r>
            <a:endParaRPr lang="es-DO" sz="2800" b="1" u="sng" dirty="0">
              <a:latin typeface="Myriad Pro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06400" y="917276"/>
            <a:ext cx="8559800" cy="5325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la implementación en el proyecto de investigación se selecciona </a:t>
            </a:r>
            <a:r>
              <a:rPr lang="es-MX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generador de flujo axial, debido fundamentalmente a que es adecuado para aplicaciones de accionamiento directo a bajas velocidades. Siendo determinante que el proceso de fabricación de los generadores de flujo axial es relativamente simple y pude ser realizado en empresas con tecnologías básicas sin grandes costos de producción y preparación de maquinaria y herramientas</a:t>
            </a:r>
            <a:r>
              <a:rPr lang="es-MX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DO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El estudio de los rotores de aerogeneradores verticales (VAWT) de geometrías no convencionales y de principios de funcionamiento hibrido, permitió conocer de la existencia de modelos geométricos y configuraciones construidas poco estudiados y documentados en la literatura nacional e internacional.</a:t>
            </a:r>
            <a:endParaRPr lang="es-DO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endParaRPr lang="es-ES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25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406400" y="203199"/>
            <a:ext cx="8737600" cy="5715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800" b="1" u="sng" dirty="0" smtClean="0">
                <a:latin typeface="Myriad Pro"/>
              </a:rPr>
              <a:t>Conclusiones</a:t>
            </a:r>
            <a:endParaRPr lang="es-DO" sz="2800" b="1" u="sng" dirty="0">
              <a:latin typeface="Myriad Pro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04800" y="1170669"/>
            <a:ext cx="84201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La investigación abrió el campo a nuevas geometrías las cuales quedan al pendiente del estudio durante las diferentes etapas del proyecto, sobre todo de los ensayos numéricos y las experiencias con modelos en túneles de viento. 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DO" dirty="0" smtClean="0">
                <a:latin typeface="Arial" panose="020B0604020202020204" pitchFamily="34" charset="0"/>
                <a:ea typeface="Calibri" panose="020F0502020204030204" pitchFamily="34" charset="0"/>
              </a:rPr>
              <a:t>Las 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investigaciones publicadas de los modelos geométricos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Filippini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, el Rotor-C y el Rotor </a:t>
            </a:r>
            <a:r>
              <a:rPr lang="es-DO" dirty="0" err="1">
                <a:latin typeface="Arial" panose="020B0604020202020204" pitchFamily="34" charset="0"/>
                <a:ea typeface="Calibri" panose="020F0502020204030204" pitchFamily="34" charset="0"/>
              </a:rPr>
              <a:t>Theis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 son poco concluyentes hasta el momento por no tratar adecuadamente los fenómenos aerodinámicos que ocurren durante el paso del fijo por el rotor en movimiento</a:t>
            </a:r>
            <a:r>
              <a:rPr lang="es-DO" dirty="0" smtClean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DO" dirty="0" smtClean="0">
                <a:latin typeface="Arial" panose="020B0604020202020204" pitchFamily="34" charset="0"/>
                <a:ea typeface="Calibri" panose="020F0502020204030204" pitchFamily="34" charset="0"/>
              </a:rPr>
              <a:t>Es </a:t>
            </a:r>
            <a:r>
              <a:rPr lang="es-DO" dirty="0">
                <a:latin typeface="Arial" panose="020B0604020202020204" pitchFamily="34" charset="0"/>
                <a:ea typeface="Calibri" panose="020F0502020204030204" pitchFamily="34" charset="0"/>
              </a:rPr>
              <a:t>necesario preparar un amplio esquema de investigación numérica y si fuera posible experimental mediante impresión 3D y túneles de viento que permita describir el funcionamiento de estos rotores para para su construcción como prototipo</a:t>
            </a:r>
            <a:r>
              <a:rPr lang="es-DO" dirty="0" smtClean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  <a:endParaRPr lang="es-DO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ón1" id="{B8F3A33F-EC57-5643-A281-8FF67A5DC9F7}" vid="{793C142B-BC1B-2A43-900C-197091E551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Presentación1</Template>
  <TotalTime>9283</TotalTime>
  <Words>570</Words>
  <Application>Microsoft Office PowerPoint</Application>
  <PresentationFormat>Carta (216 x 279 mm)</PresentationFormat>
  <Paragraphs>54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Myriad Pro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Lazaro Suarez</cp:lastModifiedBy>
  <cp:revision>32</cp:revision>
  <dcterms:created xsi:type="dcterms:W3CDTF">2021-01-14T23:54:22Z</dcterms:created>
  <dcterms:modified xsi:type="dcterms:W3CDTF">2021-11-22T17:08:03Z</dcterms:modified>
</cp:coreProperties>
</file>