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0" d="100"/>
          <a:sy n="30" d="100"/>
        </p:scale>
        <p:origin x="-72" y="116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56224-8B49-4C20-9EB9-B6F5C528D8D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MX"/>
        </a:p>
      </dgm:t>
    </dgm:pt>
    <dgm:pt modelId="{7001A0C5-506A-473C-8766-E185C0DA2584}">
      <dgm:prSet phldrT="[Texto]" custT="1"/>
      <dgm:spPr>
        <a:xfrm rot="16200000">
          <a:off x="-3792638" y="6248407"/>
          <a:ext cx="9735481" cy="1258909"/>
        </a:xfrm>
        <a:prstGeom prst="rect">
          <a:avLst/>
        </a:prstGeom>
        <a:noFill/>
        <a:ln>
          <a:noFill/>
        </a:ln>
        <a:effectLst/>
      </dgm:spPr>
      <dgm:t>
        <a:bodyPr/>
        <a:lstStyle/>
        <a:p>
          <a:r>
            <a:rPr lang="es-MX" sz="3200" b="1" dirty="0" smtClean="0">
              <a:solidFill>
                <a:sysClr val="windowText" lastClr="000000">
                  <a:hueOff val="0"/>
                  <a:satOff val="0"/>
                  <a:lumOff val="0"/>
                  <a:alphaOff val="0"/>
                </a:sysClr>
              </a:solidFill>
              <a:latin typeface="Calibri"/>
              <a:ea typeface="+mn-ea"/>
              <a:cs typeface="+mn-cs"/>
            </a:rPr>
            <a:t>La formación docente de nivel medio superior </a:t>
          </a:r>
          <a:endParaRPr lang="es-MX" sz="3200" b="1" dirty="0">
            <a:solidFill>
              <a:sysClr val="windowText" lastClr="000000">
                <a:hueOff val="0"/>
                <a:satOff val="0"/>
                <a:lumOff val="0"/>
                <a:alphaOff val="0"/>
              </a:sysClr>
            </a:solidFill>
            <a:latin typeface="Calibri"/>
            <a:ea typeface="+mn-ea"/>
            <a:cs typeface="+mn-cs"/>
          </a:endParaRPr>
        </a:p>
      </dgm:t>
    </dgm:pt>
    <dgm:pt modelId="{249DC716-8C7A-436A-A06C-F28FBFEAA262}" type="parTrans" cxnId="{01E054B6-8D1C-4DE1-9876-DF531CDD6A9F}">
      <dgm:prSet/>
      <dgm:spPr/>
      <dgm:t>
        <a:bodyPr/>
        <a:lstStyle/>
        <a:p>
          <a:endParaRPr lang="es-MX"/>
        </a:p>
      </dgm:t>
    </dgm:pt>
    <dgm:pt modelId="{9D7C5C3E-260A-4FFA-8542-08013D2F77C9}" type="sibTrans" cxnId="{01E054B6-8D1C-4DE1-9876-DF531CDD6A9F}">
      <dgm:prSet/>
      <dgm:spPr/>
      <dgm:t>
        <a:bodyPr/>
        <a:lstStyle/>
        <a:p>
          <a:endParaRPr lang="es-MX"/>
        </a:p>
      </dgm:t>
    </dgm:pt>
    <dgm:pt modelId="{2BDAB136-23C2-49DE-9CEB-E7CBBAD58FA6}">
      <dgm:prSet phldrT="[Texto]" custT="1"/>
      <dgm:spPr>
        <a:xfrm rot="16200000">
          <a:off x="4856450" y="6472031"/>
          <a:ext cx="9735481" cy="1258909"/>
        </a:xfrm>
        <a:prstGeom prst="rect">
          <a:avLst/>
        </a:prstGeom>
        <a:noFill/>
        <a:ln>
          <a:noFill/>
        </a:ln>
        <a:effectLst/>
      </dgm:spPr>
      <dgm:t>
        <a:bodyPr/>
        <a:lstStyle/>
        <a:p>
          <a:r>
            <a:rPr lang="es-MX" sz="3000" b="1" dirty="0" smtClean="0">
              <a:solidFill>
                <a:sysClr val="windowText" lastClr="000000">
                  <a:hueOff val="0"/>
                  <a:satOff val="0"/>
                  <a:lumOff val="0"/>
                  <a:alphaOff val="0"/>
                </a:sysClr>
              </a:solidFill>
              <a:latin typeface="Calibri"/>
              <a:ea typeface="+mn-ea"/>
              <a:cs typeface="+mn-cs"/>
            </a:rPr>
            <a:t>Los docentes en formación y el uso del audiovisual en l</a:t>
          </a:r>
          <a:r>
            <a:rPr lang="es-MX" sz="3200" b="1" dirty="0" smtClean="0">
              <a:solidFill>
                <a:sysClr val="windowText" lastClr="000000">
                  <a:hueOff val="0"/>
                  <a:satOff val="0"/>
                  <a:lumOff val="0"/>
                  <a:alphaOff val="0"/>
                </a:sysClr>
              </a:solidFill>
              <a:latin typeface="Calibri"/>
              <a:ea typeface="+mn-ea"/>
              <a:cs typeface="+mn-cs"/>
            </a:rPr>
            <a:t>a primera infancia </a:t>
          </a:r>
          <a:endParaRPr lang="es-MX" sz="3200" b="1" dirty="0">
            <a:solidFill>
              <a:sysClr val="windowText" lastClr="000000">
                <a:hueOff val="0"/>
                <a:satOff val="0"/>
                <a:lumOff val="0"/>
                <a:alphaOff val="0"/>
              </a:sysClr>
            </a:solidFill>
            <a:latin typeface="Calibri"/>
            <a:ea typeface="+mn-ea"/>
            <a:cs typeface="+mn-cs"/>
          </a:endParaRPr>
        </a:p>
      </dgm:t>
    </dgm:pt>
    <dgm:pt modelId="{3F00E79C-4A59-4379-B42B-9308E552533D}" type="parTrans" cxnId="{058427AE-3EEF-4B81-81F7-5353F4238DE5}">
      <dgm:prSet/>
      <dgm:spPr/>
      <dgm:t>
        <a:bodyPr/>
        <a:lstStyle/>
        <a:p>
          <a:endParaRPr lang="es-MX"/>
        </a:p>
      </dgm:t>
    </dgm:pt>
    <dgm:pt modelId="{63657A2A-D157-4F92-B321-14901FAC67AA}" type="sibTrans" cxnId="{058427AE-3EEF-4B81-81F7-5353F4238DE5}">
      <dgm:prSet/>
      <dgm:spPr/>
      <dgm:t>
        <a:bodyPr/>
        <a:lstStyle/>
        <a:p>
          <a:endParaRPr lang="es-MX"/>
        </a:p>
      </dgm:t>
    </dgm:pt>
    <dgm:pt modelId="{8867C7FA-E167-4554-9BCD-FC4A54E7230B}">
      <dgm:prSet phldrT="[Texto]" custT="1"/>
      <dgm:spPr>
        <a:xfrm>
          <a:off x="10508241" y="1564285"/>
          <a:ext cx="9005926" cy="10510328"/>
        </a:xfrm>
        <a:prstGeom prst="rect">
          <a:avLst/>
        </a:prstGeom>
        <a:solidFill>
          <a:schemeClr val="accent1">
            <a:lumMod val="20000"/>
            <a:lumOff val="80000"/>
          </a:schemeClr>
        </a:solidFill>
        <a:ln w="25400" cap="flat" cmpd="sng" algn="ctr">
          <a:solidFill>
            <a:srgbClr val="1F497D">
              <a:lumMod val="75000"/>
            </a:srgbClr>
          </a:solidFill>
          <a:prstDash val="solid"/>
        </a:ln>
        <a:effectLst/>
      </dgm:spPr>
      <dgm:t>
        <a:bodyPr/>
        <a:lstStyle/>
        <a:p>
          <a:pPr algn="r"/>
          <a:r>
            <a:rPr lang="es-MX" sz="1800" dirty="0" smtClean="0">
              <a:solidFill>
                <a:sysClr val="windowText" lastClr="000000"/>
              </a:solidFill>
              <a:latin typeface="Calibri"/>
              <a:ea typeface="+mn-ea"/>
              <a:cs typeface="+mn-cs"/>
            </a:rPr>
            <a:t>Portillo (2005); Luna (2008); </a:t>
          </a:r>
          <a:endParaRPr lang="es-MX" sz="1800" dirty="0">
            <a:solidFill>
              <a:sysClr val="windowText" lastClr="000000"/>
            </a:solidFill>
            <a:latin typeface="Calibri"/>
            <a:ea typeface="+mn-ea"/>
            <a:cs typeface="+mn-cs"/>
          </a:endParaRPr>
        </a:p>
      </dgm:t>
    </dgm:pt>
    <dgm:pt modelId="{0404C38C-5C58-457E-BBF4-985D1A6488E6}" type="parTrans" cxnId="{1583FDB5-BE12-4D06-8FBB-A3FA018DB188}">
      <dgm:prSet/>
      <dgm:spPr/>
      <dgm:t>
        <a:bodyPr/>
        <a:lstStyle/>
        <a:p>
          <a:endParaRPr lang="es-MX"/>
        </a:p>
      </dgm:t>
    </dgm:pt>
    <dgm:pt modelId="{0D4245FB-96E5-4953-8923-D42C4B7324A4}" type="sibTrans" cxnId="{1583FDB5-BE12-4D06-8FBB-A3FA018DB188}">
      <dgm:prSet/>
      <dgm:spPr/>
      <dgm:t>
        <a:bodyPr/>
        <a:lstStyle/>
        <a:p>
          <a:endParaRPr lang="es-MX"/>
        </a:p>
      </dgm:t>
    </dgm:pt>
    <dgm:pt modelId="{64A3B6DA-FC58-404E-9E30-45AD74EEEEA1}">
      <dgm:prSet phldrT="[Texto]" custT="1"/>
      <dgm:spPr>
        <a:xfrm>
          <a:off x="10508241" y="1564285"/>
          <a:ext cx="9005926" cy="10510328"/>
        </a:xfrm>
        <a:prstGeom prst="rect">
          <a:avLst/>
        </a:prstGeom>
        <a:solidFill>
          <a:schemeClr val="accent1">
            <a:lumMod val="20000"/>
            <a:lumOff val="80000"/>
          </a:schemeClr>
        </a:solidFill>
        <a:ln w="25400" cap="flat" cmpd="sng" algn="ctr">
          <a:solidFill>
            <a:srgbClr val="1F497D">
              <a:lumMod val="75000"/>
            </a:srgbClr>
          </a:solidFill>
          <a:prstDash val="solid"/>
        </a:ln>
        <a:effectLst/>
      </dgm:spPr>
      <dgm:t>
        <a:bodyPr/>
        <a:lstStyle/>
        <a:p>
          <a:pPr algn="just"/>
          <a:r>
            <a:rPr lang="es-MX" sz="2800" b="1" u="none" dirty="0" smtClean="0">
              <a:solidFill>
                <a:sysClr val="windowText" lastClr="000000"/>
              </a:solidFill>
              <a:latin typeface="Calibri"/>
              <a:ea typeface="+mn-ea"/>
              <a:cs typeface="Times New Roman"/>
            </a:rPr>
            <a:t>Es necesario que para utilizar audiovisuales el estudiante </a:t>
          </a:r>
          <a:r>
            <a:rPr lang="es-ES" sz="2800" b="1" u="none" dirty="0" smtClean="0">
              <a:solidFill>
                <a:sysClr val="windowText" lastClr="000000"/>
              </a:solidFill>
              <a:latin typeface="Calibri"/>
              <a:ea typeface="+mn-ea"/>
              <a:cs typeface="+mn-cs"/>
            </a:rPr>
            <a:t>se debe formar con habilidades que le permitan la aplicación o utilización del medio (audiovisual), para lo que se requiere de conocimientos acerca de su lenguaje y potencialidades. La habilidad para localizar la información, seleccionarla, clasificarla e identificar los intereses de los niños con los diferentes medios. Saber cuándo y cuáles emplear, atendiendo a determinados criterios y requiere del acompañamiento del adulto para su visualización. A su vez, conlleva planificación de actividades, en función de potenciar el desarrollo de los niños y este debe ser un proceso planificado, organizado y anticipado del desarrollo de los sujetos</a:t>
          </a:r>
          <a:r>
            <a:rPr lang="es-ES" sz="2800" b="0" u="none" dirty="0" smtClean="0">
              <a:solidFill>
                <a:sysClr val="windowText" lastClr="000000"/>
              </a:solidFill>
              <a:latin typeface="Calibri"/>
              <a:ea typeface="+mn-ea"/>
              <a:cs typeface="+mn-cs"/>
            </a:rPr>
            <a:t>.</a:t>
          </a:r>
          <a:endParaRPr lang="es-MX" sz="2800" dirty="0">
            <a:solidFill>
              <a:sysClr val="window" lastClr="FFFFFF"/>
            </a:solidFill>
            <a:latin typeface="Calibri"/>
            <a:ea typeface="+mn-ea"/>
            <a:cs typeface="+mn-cs"/>
          </a:endParaRPr>
        </a:p>
      </dgm:t>
    </dgm:pt>
    <dgm:pt modelId="{C85045A8-6583-4D0C-BE8E-F96DEBC96114}" type="parTrans" cxnId="{981E1629-E9B5-428C-A7B0-77E8B29BF324}">
      <dgm:prSet/>
      <dgm:spPr/>
      <dgm:t>
        <a:bodyPr/>
        <a:lstStyle/>
        <a:p>
          <a:endParaRPr lang="es-MX"/>
        </a:p>
      </dgm:t>
    </dgm:pt>
    <dgm:pt modelId="{430B116B-9C83-4BEF-8197-3C28DB80ADEF}" type="sibTrans" cxnId="{981E1629-E9B5-428C-A7B0-77E8B29BF324}">
      <dgm:prSet/>
      <dgm:spPr/>
      <dgm:t>
        <a:bodyPr/>
        <a:lstStyle/>
        <a:p>
          <a:endParaRPr lang="es-MX"/>
        </a:p>
      </dgm:t>
    </dgm:pt>
    <dgm:pt modelId="{34EBF8B4-3D12-4564-83D4-32E75FF9DF9B}">
      <dgm:prSet phldrT="[Texto]" custT="1"/>
      <dgm:spPr>
        <a:xfrm>
          <a:off x="1202650" y="1499300"/>
          <a:ext cx="7251445" cy="10469342"/>
        </a:xfrm>
        <a:prstGeom prst="rect">
          <a:avLst/>
        </a:prstGeom>
        <a:solidFill>
          <a:schemeClr val="accent1">
            <a:lumMod val="20000"/>
            <a:lumOff val="80000"/>
          </a:schemeClr>
        </a:solidFill>
        <a:ln w="25400" cap="flat" cmpd="sng" algn="ctr">
          <a:solidFill>
            <a:srgbClr val="1F497D">
              <a:lumMod val="75000"/>
            </a:srgbClr>
          </a:solidFill>
          <a:prstDash val="solid"/>
        </a:ln>
        <a:effectLst/>
      </dgm:spPr>
      <dgm:t>
        <a:bodyPr/>
        <a:lstStyle/>
        <a:p>
          <a:pPr algn="l"/>
          <a:r>
            <a:rPr lang="es-MX" sz="1800" dirty="0" smtClean="0">
              <a:solidFill>
                <a:sysClr val="windowText" lastClr="000000"/>
              </a:solidFill>
              <a:latin typeface="Calibri"/>
              <a:ea typeface="+mn-ea"/>
              <a:cs typeface="+mn-cs"/>
            </a:rPr>
            <a:t>Cruz, Fernández, López y Ruiz (2011); </a:t>
          </a:r>
          <a:r>
            <a:rPr lang="es-ES" sz="1800" dirty="0" smtClean="0">
              <a:solidFill>
                <a:sysClr val="windowText" lastClr="000000"/>
              </a:solidFill>
              <a:effectLst/>
              <a:latin typeface="Calibri"/>
              <a:ea typeface="+mn-ea"/>
              <a:cs typeface="+mn-cs"/>
            </a:rPr>
            <a:t>Cano (2013); Nievas y Martínez (2017);  Caballero y Duarte (2018); Hernández; González y Cabrera (2018)</a:t>
          </a:r>
          <a:endParaRPr lang="es-MX" sz="1800" dirty="0">
            <a:solidFill>
              <a:sysClr val="windowText" lastClr="000000"/>
            </a:solidFill>
            <a:latin typeface="Calibri"/>
            <a:ea typeface="+mn-ea"/>
            <a:cs typeface="+mn-cs"/>
          </a:endParaRPr>
        </a:p>
      </dgm:t>
    </dgm:pt>
    <dgm:pt modelId="{2B183F18-68DC-4029-BE70-EEC3F091229B}" type="parTrans" cxnId="{5F74DE38-DA82-42CA-8C5A-519AD9279271}">
      <dgm:prSet/>
      <dgm:spPr/>
      <dgm:t>
        <a:bodyPr/>
        <a:lstStyle/>
        <a:p>
          <a:endParaRPr lang="es-MX"/>
        </a:p>
      </dgm:t>
    </dgm:pt>
    <dgm:pt modelId="{8FFE1D46-4932-42EB-B58B-DD1620DACBE3}" type="sibTrans" cxnId="{5F74DE38-DA82-42CA-8C5A-519AD9279271}">
      <dgm:prSet/>
      <dgm:spPr/>
      <dgm:t>
        <a:bodyPr/>
        <a:lstStyle/>
        <a:p>
          <a:endParaRPr lang="es-MX"/>
        </a:p>
      </dgm:t>
    </dgm:pt>
    <dgm:pt modelId="{C50D8AA2-A8C7-4352-92BA-EC474F707775}">
      <dgm:prSet phldrT="[Texto]" custT="1"/>
      <dgm:spPr>
        <a:xfrm>
          <a:off x="1202650" y="1499300"/>
          <a:ext cx="7251445" cy="10469342"/>
        </a:xfrm>
        <a:prstGeom prst="rect">
          <a:avLst/>
        </a:prstGeom>
        <a:solidFill>
          <a:schemeClr val="accent1">
            <a:lumMod val="20000"/>
            <a:lumOff val="80000"/>
          </a:schemeClr>
        </a:solidFill>
        <a:ln w="25400" cap="flat" cmpd="sng" algn="ctr">
          <a:solidFill>
            <a:srgbClr val="1F497D">
              <a:lumMod val="75000"/>
            </a:srgbClr>
          </a:solidFill>
          <a:prstDash val="solid"/>
        </a:ln>
        <a:effectLst/>
      </dgm:spPr>
      <dgm:t>
        <a:bodyPr/>
        <a:lstStyle/>
        <a:p>
          <a:pPr algn="just"/>
          <a:r>
            <a:rPr lang="es-MX" sz="3000" b="1" smtClean="0">
              <a:solidFill>
                <a:sysClr val="windowText" lastClr="000000"/>
              </a:solidFill>
              <a:effectLst/>
              <a:latin typeface="Calibri"/>
              <a:ea typeface="+mn-ea"/>
              <a:cs typeface="Times New Roman"/>
            </a:rPr>
            <a:t>La </a:t>
          </a:r>
          <a:r>
            <a:rPr lang="es-MX" sz="3000" b="1" dirty="0" smtClean="0">
              <a:solidFill>
                <a:sysClr val="windowText" lastClr="000000"/>
              </a:solidFill>
              <a:effectLst/>
              <a:latin typeface="Calibri"/>
              <a:ea typeface="+mn-ea"/>
              <a:cs typeface="Times New Roman"/>
            </a:rPr>
            <a:t>formación docente, </a:t>
          </a:r>
          <a:r>
            <a:rPr lang="es-MX" sz="2800" b="1" dirty="0" smtClean="0">
              <a:solidFill>
                <a:sysClr val="windowText" lastClr="000000"/>
              </a:solidFill>
              <a:effectLst/>
              <a:latin typeface="Calibri"/>
              <a:ea typeface="+mn-ea"/>
              <a:cs typeface="Times New Roman"/>
            </a:rPr>
            <a:t>como proceso que involucra a la persona en  su totalidad, supone indagar concepciones, representaciones, imágenes, así como, historias y modos de aprender, construidos en interacción con los contextos sociales en las prácticas pre profesionales, que permiten analizar y comprender el propio devenir, develando huellas que han de transformarse en elementos </a:t>
          </a:r>
          <a:r>
            <a:rPr lang="es-MX" sz="2800" b="1" dirty="0" err="1" smtClean="0">
              <a:solidFill>
                <a:sysClr val="windowText" lastClr="000000"/>
              </a:solidFill>
              <a:effectLst/>
              <a:latin typeface="Calibri"/>
              <a:ea typeface="+mn-ea"/>
              <a:cs typeface="Times New Roman"/>
            </a:rPr>
            <a:t>estructurantes</a:t>
          </a:r>
          <a:r>
            <a:rPr lang="es-MX" sz="2800" b="1" dirty="0" smtClean="0">
              <a:solidFill>
                <a:sysClr val="windowText" lastClr="000000"/>
              </a:solidFill>
              <a:effectLst/>
              <a:latin typeface="Calibri"/>
              <a:ea typeface="+mn-ea"/>
              <a:cs typeface="Times New Roman"/>
            </a:rPr>
            <a:t> de la futura tarea </a:t>
          </a:r>
          <a:r>
            <a:rPr lang="es-MX" sz="2800" b="1" dirty="0" smtClean="0">
              <a:solidFill>
                <a:sysClr val="windowText" lastClr="000000"/>
              </a:solidFill>
              <a:effectLst/>
              <a:latin typeface="Calibri"/>
              <a:ea typeface="+mn-ea"/>
              <a:cs typeface="Times New Roman"/>
            </a:rPr>
            <a:t>docente</a:t>
          </a:r>
          <a:endParaRPr lang="es-MX" sz="2800" dirty="0">
            <a:solidFill>
              <a:sysClr val="windowText" lastClr="000000"/>
            </a:solidFill>
            <a:latin typeface="Calibri"/>
            <a:ea typeface="+mn-ea"/>
            <a:cs typeface="+mn-cs"/>
          </a:endParaRPr>
        </a:p>
      </dgm:t>
    </dgm:pt>
    <dgm:pt modelId="{4136F0FF-3C71-4082-AC60-8320373CC749}" type="parTrans" cxnId="{69BC9A35-88F3-4C98-AE17-DE249E93CFB3}">
      <dgm:prSet/>
      <dgm:spPr/>
      <dgm:t>
        <a:bodyPr/>
        <a:lstStyle/>
        <a:p>
          <a:endParaRPr lang="es-MX"/>
        </a:p>
      </dgm:t>
    </dgm:pt>
    <dgm:pt modelId="{C94007EA-306F-48BE-9E06-99C1A957E2E6}" type="sibTrans" cxnId="{69BC9A35-88F3-4C98-AE17-DE249E93CFB3}">
      <dgm:prSet/>
      <dgm:spPr/>
      <dgm:t>
        <a:bodyPr/>
        <a:lstStyle/>
        <a:p>
          <a:endParaRPr lang="es-MX"/>
        </a:p>
      </dgm:t>
    </dgm:pt>
    <dgm:pt modelId="{F701DDF3-6EE9-4F64-B7E8-016E31D2543F}">
      <dgm:prSet phldrT="[Texto]" custT="1"/>
      <dgm:spPr>
        <a:xfrm>
          <a:off x="10508241" y="1564285"/>
          <a:ext cx="9005926" cy="10510328"/>
        </a:xfrm>
        <a:solidFill>
          <a:schemeClr val="accent1">
            <a:lumMod val="20000"/>
            <a:lumOff val="80000"/>
          </a:schemeClr>
        </a:solidFill>
        <a:ln w="25400" cap="flat" cmpd="sng" algn="ctr">
          <a:solidFill>
            <a:srgbClr val="1F497D">
              <a:lumMod val="75000"/>
            </a:srgbClr>
          </a:solidFill>
          <a:prstDash val="solid"/>
        </a:ln>
        <a:effectLst/>
      </dgm:spPr>
      <dgm:t>
        <a:bodyPr/>
        <a:lstStyle/>
        <a:p>
          <a:pPr algn="r"/>
          <a:r>
            <a:rPr lang="es-MX" sz="1800" dirty="0" smtClean="0">
              <a:solidFill>
                <a:sysClr val="windowText" lastClr="000000"/>
              </a:solidFill>
              <a:latin typeface="Calibri"/>
              <a:ea typeface="+mn-ea"/>
              <a:cs typeface="+mn-cs"/>
            </a:rPr>
            <a:t>Blandón y Castillo (2009); Faure et al. (2015); Botia y Marín (2018); Rivera (2021)</a:t>
          </a:r>
          <a:endParaRPr lang="es-MX" sz="1800" dirty="0">
            <a:solidFill>
              <a:sysClr val="windowText" lastClr="000000"/>
            </a:solidFill>
            <a:latin typeface="Calibri"/>
            <a:ea typeface="+mn-ea"/>
            <a:cs typeface="+mn-cs"/>
          </a:endParaRPr>
        </a:p>
      </dgm:t>
    </dgm:pt>
    <dgm:pt modelId="{3976C4B9-8EF5-4705-BA48-AE4A52A95FFD}" type="parTrans" cxnId="{4F5FF2E4-AA41-4A00-8A14-3F3E53B214FC}">
      <dgm:prSet/>
      <dgm:spPr/>
      <dgm:t>
        <a:bodyPr/>
        <a:lstStyle/>
        <a:p>
          <a:endParaRPr lang="es-MX"/>
        </a:p>
      </dgm:t>
    </dgm:pt>
    <dgm:pt modelId="{6EAF603B-3388-4AC4-985A-7BE8AB94D210}" type="sibTrans" cxnId="{4F5FF2E4-AA41-4A00-8A14-3F3E53B214FC}">
      <dgm:prSet/>
      <dgm:spPr/>
      <dgm:t>
        <a:bodyPr/>
        <a:lstStyle/>
        <a:p>
          <a:endParaRPr lang="es-MX"/>
        </a:p>
      </dgm:t>
    </dgm:pt>
    <dgm:pt modelId="{FDB952A4-A99E-4FF9-A8BE-F39A18A8F2E0}" type="pres">
      <dgm:prSet presAssocID="{FC756224-8B49-4C20-9EB9-B6F5C528D8D4}" presName="linearFlow" presStyleCnt="0">
        <dgm:presLayoutVars>
          <dgm:dir/>
          <dgm:animLvl val="lvl"/>
          <dgm:resizeHandles/>
        </dgm:presLayoutVars>
      </dgm:prSet>
      <dgm:spPr/>
      <dgm:t>
        <a:bodyPr/>
        <a:lstStyle/>
        <a:p>
          <a:endParaRPr lang="es-MX"/>
        </a:p>
      </dgm:t>
    </dgm:pt>
    <dgm:pt modelId="{6B2CFC0A-EF0B-4E84-A0AA-FA4BD91FA01E}" type="pres">
      <dgm:prSet presAssocID="{7001A0C5-506A-473C-8766-E185C0DA2584}" presName="compositeNode" presStyleCnt="0">
        <dgm:presLayoutVars>
          <dgm:bulletEnabled val="1"/>
        </dgm:presLayoutVars>
      </dgm:prSet>
      <dgm:spPr/>
    </dgm:pt>
    <dgm:pt modelId="{1A7FECF5-64A9-4E98-B356-A32DCD0B0A44}" type="pres">
      <dgm:prSet presAssocID="{7001A0C5-506A-473C-8766-E185C0DA2584}" presName="image" presStyleLbl="fgImgPlace1" presStyleIdx="0" presStyleCnt="2" custLinFactNeighborX="8171" custLinFactNeighborY="-8984"/>
      <dgm:spPr>
        <a:xfrm>
          <a:off x="422685" y="0"/>
          <a:ext cx="2517819" cy="2517819"/>
        </a:xfrm>
        <a:prstGeom prst="rect">
          <a:avLst/>
        </a:prstGeom>
        <a:blipFill rotWithShape="1">
          <a:blip xmlns:r="http://schemas.openxmlformats.org/officeDocument/2006/relationships" r:embed="rId1"/>
          <a:stretch>
            <a:fillRect/>
          </a:stretch>
        </a:blipFill>
        <a:ln w="25400" cap="flat" cmpd="sng" algn="ctr">
          <a:noFill/>
          <a:prstDash val="solid"/>
        </a:ln>
        <a:effectLst/>
      </dgm:spPr>
    </dgm:pt>
    <dgm:pt modelId="{23FE6B55-7830-4D3C-8C33-99C807D3DEF3}" type="pres">
      <dgm:prSet presAssocID="{7001A0C5-506A-473C-8766-E185C0DA2584}" presName="childNode" presStyleLbl="node1" presStyleIdx="0" presStyleCnt="2" custScaleX="122169" custScaleY="110460" custLinFactNeighborX="2149" custLinFactNeighborY="4067">
        <dgm:presLayoutVars>
          <dgm:bulletEnabled val="1"/>
        </dgm:presLayoutVars>
      </dgm:prSet>
      <dgm:spPr/>
      <dgm:t>
        <a:bodyPr/>
        <a:lstStyle/>
        <a:p>
          <a:endParaRPr lang="es-MX"/>
        </a:p>
      </dgm:t>
    </dgm:pt>
    <dgm:pt modelId="{2498E71C-0A3D-4240-978D-C533302DB586}" type="pres">
      <dgm:prSet presAssocID="{7001A0C5-506A-473C-8766-E185C0DA2584}" presName="parentNode" presStyleLbl="revTx" presStyleIdx="0" presStyleCnt="2">
        <dgm:presLayoutVars>
          <dgm:chMax val="0"/>
          <dgm:bulletEnabled val="1"/>
        </dgm:presLayoutVars>
      </dgm:prSet>
      <dgm:spPr/>
      <dgm:t>
        <a:bodyPr/>
        <a:lstStyle/>
        <a:p>
          <a:endParaRPr lang="es-MX"/>
        </a:p>
      </dgm:t>
    </dgm:pt>
    <dgm:pt modelId="{339142BC-640F-450F-9B9C-5571B42E869C}" type="pres">
      <dgm:prSet presAssocID="{9D7C5C3E-260A-4FFA-8542-08013D2F77C9}" presName="sibTrans" presStyleCnt="0"/>
      <dgm:spPr/>
    </dgm:pt>
    <dgm:pt modelId="{67E19FB9-832F-46C5-8392-08074BB09EE0}" type="pres">
      <dgm:prSet presAssocID="{2BDAB136-23C2-49DE-9CEB-E7CBBAD58FA6}" presName="compositeNode" presStyleCnt="0">
        <dgm:presLayoutVars>
          <dgm:bulletEnabled val="1"/>
        </dgm:presLayoutVars>
      </dgm:prSet>
      <dgm:spPr/>
    </dgm:pt>
    <dgm:pt modelId="{25D39A15-067E-43FF-AEB4-2B140EF16643}" type="pres">
      <dgm:prSet presAssocID="{2BDAB136-23C2-49DE-9CEB-E7CBBAD58FA6}" presName="image" presStyleLbl="fgImgPlace1" presStyleIdx="1" presStyleCnt="2" custScaleX="112546" custScaleY="72054" custLinFactNeighborX="-46435" custLinFactNeighborY="18552"/>
      <dgm:spPr>
        <a:xfrm>
          <a:off x="9464818" y="0"/>
          <a:ext cx="2517819" cy="2517819"/>
        </a:xfrm>
        <a:prstGeom prst="rect">
          <a:avLst/>
        </a:prstGeom>
        <a:blipFill rotWithShape="1">
          <a:blip xmlns:r="http://schemas.openxmlformats.org/officeDocument/2006/relationships" r:embed="rId2"/>
          <a:stretch>
            <a:fillRect/>
          </a:stretch>
        </a:blipFill>
        <a:ln w="25400" cap="flat" cmpd="sng" algn="ctr">
          <a:noFill/>
          <a:prstDash val="solid"/>
        </a:ln>
        <a:effectLst/>
      </dgm:spPr>
    </dgm:pt>
    <dgm:pt modelId="{65C9EC39-EF73-4B75-8192-8B4E90DDBF08}" type="pres">
      <dgm:prSet presAssocID="{2BDAB136-23C2-49DE-9CEB-E7CBBAD58FA6}" presName="childNode" presStyleLbl="node1" presStyleIdx="1" presStyleCnt="2" custScaleX="143619" custScaleY="118456" custLinFactNeighborX="1842" custLinFactNeighborY="19923">
        <dgm:presLayoutVars>
          <dgm:bulletEnabled val="1"/>
        </dgm:presLayoutVars>
      </dgm:prSet>
      <dgm:spPr>
        <a:prstGeom prst="rect">
          <a:avLst/>
        </a:prstGeom>
      </dgm:spPr>
      <dgm:t>
        <a:bodyPr/>
        <a:lstStyle/>
        <a:p>
          <a:endParaRPr lang="es-MX"/>
        </a:p>
      </dgm:t>
    </dgm:pt>
    <dgm:pt modelId="{8A1BCB02-9F3C-4A9E-9366-5C57409AA142}" type="pres">
      <dgm:prSet presAssocID="{2BDAB136-23C2-49DE-9CEB-E7CBBAD58FA6}" presName="parentNode" presStyleLbl="revTx" presStyleIdx="1" presStyleCnt="2" custScaleX="156144" custScaleY="112905" custLinFactNeighborX="-92870" custLinFactNeighborY="14018">
        <dgm:presLayoutVars>
          <dgm:chMax val="0"/>
          <dgm:bulletEnabled val="1"/>
        </dgm:presLayoutVars>
      </dgm:prSet>
      <dgm:spPr/>
      <dgm:t>
        <a:bodyPr/>
        <a:lstStyle/>
        <a:p>
          <a:endParaRPr lang="es-MX"/>
        </a:p>
      </dgm:t>
    </dgm:pt>
  </dgm:ptLst>
  <dgm:cxnLst>
    <dgm:cxn modelId="{1583FDB5-BE12-4D06-8FBB-A3FA018DB188}" srcId="{2BDAB136-23C2-49DE-9CEB-E7CBBAD58FA6}" destId="{8867C7FA-E167-4554-9BCD-FC4A54E7230B}" srcOrd="0" destOrd="0" parTransId="{0404C38C-5C58-457E-BBF4-985D1A6488E6}" sibTransId="{0D4245FB-96E5-4953-8923-D42C4B7324A4}"/>
    <dgm:cxn modelId="{5B7618FD-0458-4721-BAA8-08BC83D9A47C}" type="presOf" srcId="{34EBF8B4-3D12-4564-83D4-32E75FF9DF9B}" destId="{23FE6B55-7830-4D3C-8C33-99C807D3DEF3}" srcOrd="0" destOrd="0" presId="urn:microsoft.com/office/officeart/2005/8/layout/hList2"/>
    <dgm:cxn modelId="{5F74DE38-DA82-42CA-8C5A-519AD9279271}" srcId="{7001A0C5-506A-473C-8766-E185C0DA2584}" destId="{34EBF8B4-3D12-4564-83D4-32E75FF9DF9B}" srcOrd="0" destOrd="0" parTransId="{2B183F18-68DC-4029-BE70-EEC3F091229B}" sibTransId="{8FFE1D46-4932-42EB-B58B-DD1620DACBE3}"/>
    <dgm:cxn modelId="{44C61C65-0096-40F8-965C-4F2E24B4A548}" type="presOf" srcId="{C50D8AA2-A8C7-4352-92BA-EC474F707775}" destId="{23FE6B55-7830-4D3C-8C33-99C807D3DEF3}" srcOrd="0" destOrd="1" presId="urn:microsoft.com/office/officeart/2005/8/layout/hList2"/>
    <dgm:cxn modelId="{937F378F-A0A9-4FAC-82D2-867C8216C16B}" type="presOf" srcId="{2BDAB136-23C2-49DE-9CEB-E7CBBAD58FA6}" destId="{8A1BCB02-9F3C-4A9E-9366-5C57409AA142}" srcOrd="0" destOrd="0" presId="urn:microsoft.com/office/officeart/2005/8/layout/hList2"/>
    <dgm:cxn modelId="{981E1629-E9B5-428C-A7B0-77E8B29BF324}" srcId="{2BDAB136-23C2-49DE-9CEB-E7CBBAD58FA6}" destId="{64A3B6DA-FC58-404E-9E30-45AD74EEEEA1}" srcOrd="2" destOrd="0" parTransId="{C85045A8-6583-4D0C-BE8E-F96DEBC96114}" sibTransId="{430B116B-9C83-4BEF-8197-3C28DB80ADEF}"/>
    <dgm:cxn modelId="{37C3C57C-2F75-41D1-9B8F-BB2E117B70A9}" type="presOf" srcId="{F701DDF3-6EE9-4F64-B7E8-016E31D2543F}" destId="{65C9EC39-EF73-4B75-8192-8B4E90DDBF08}" srcOrd="0" destOrd="1" presId="urn:microsoft.com/office/officeart/2005/8/layout/hList2"/>
    <dgm:cxn modelId="{651F8D7D-D986-446A-A262-43770A7973E1}" type="presOf" srcId="{64A3B6DA-FC58-404E-9E30-45AD74EEEEA1}" destId="{65C9EC39-EF73-4B75-8192-8B4E90DDBF08}" srcOrd="0" destOrd="2" presId="urn:microsoft.com/office/officeart/2005/8/layout/hList2"/>
    <dgm:cxn modelId="{17CC8928-2BFD-44A6-A4F8-C7EDF6C0953B}" type="presOf" srcId="{7001A0C5-506A-473C-8766-E185C0DA2584}" destId="{2498E71C-0A3D-4240-978D-C533302DB586}" srcOrd="0" destOrd="0" presId="urn:microsoft.com/office/officeart/2005/8/layout/hList2"/>
    <dgm:cxn modelId="{4F5FF2E4-AA41-4A00-8A14-3F3E53B214FC}" srcId="{2BDAB136-23C2-49DE-9CEB-E7CBBAD58FA6}" destId="{F701DDF3-6EE9-4F64-B7E8-016E31D2543F}" srcOrd="1" destOrd="0" parTransId="{3976C4B9-8EF5-4705-BA48-AE4A52A95FFD}" sibTransId="{6EAF603B-3388-4AC4-985A-7BE8AB94D210}"/>
    <dgm:cxn modelId="{058427AE-3EEF-4B81-81F7-5353F4238DE5}" srcId="{FC756224-8B49-4C20-9EB9-B6F5C528D8D4}" destId="{2BDAB136-23C2-49DE-9CEB-E7CBBAD58FA6}" srcOrd="1" destOrd="0" parTransId="{3F00E79C-4A59-4379-B42B-9308E552533D}" sibTransId="{63657A2A-D157-4F92-B321-14901FAC67AA}"/>
    <dgm:cxn modelId="{DD5A4E01-2F2A-4079-934D-77C78288986F}" type="presOf" srcId="{FC756224-8B49-4C20-9EB9-B6F5C528D8D4}" destId="{FDB952A4-A99E-4FF9-A8BE-F39A18A8F2E0}" srcOrd="0" destOrd="0" presId="urn:microsoft.com/office/officeart/2005/8/layout/hList2"/>
    <dgm:cxn modelId="{01E054B6-8D1C-4DE1-9876-DF531CDD6A9F}" srcId="{FC756224-8B49-4C20-9EB9-B6F5C528D8D4}" destId="{7001A0C5-506A-473C-8766-E185C0DA2584}" srcOrd="0" destOrd="0" parTransId="{249DC716-8C7A-436A-A06C-F28FBFEAA262}" sibTransId="{9D7C5C3E-260A-4FFA-8542-08013D2F77C9}"/>
    <dgm:cxn modelId="{02A8D285-219B-4079-A59F-A00E1246A1EA}" type="presOf" srcId="{8867C7FA-E167-4554-9BCD-FC4A54E7230B}" destId="{65C9EC39-EF73-4B75-8192-8B4E90DDBF08}" srcOrd="0" destOrd="0" presId="urn:microsoft.com/office/officeart/2005/8/layout/hList2"/>
    <dgm:cxn modelId="{69BC9A35-88F3-4C98-AE17-DE249E93CFB3}" srcId="{7001A0C5-506A-473C-8766-E185C0DA2584}" destId="{C50D8AA2-A8C7-4352-92BA-EC474F707775}" srcOrd="1" destOrd="0" parTransId="{4136F0FF-3C71-4082-AC60-8320373CC749}" sibTransId="{C94007EA-306F-48BE-9E06-99C1A957E2E6}"/>
    <dgm:cxn modelId="{3FF021B5-AA8D-483F-8C5C-6D434BABB286}" type="presParOf" srcId="{FDB952A4-A99E-4FF9-A8BE-F39A18A8F2E0}" destId="{6B2CFC0A-EF0B-4E84-A0AA-FA4BD91FA01E}" srcOrd="0" destOrd="0" presId="urn:microsoft.com/office/officeart/2005/8/layout/hList2"/>
    <dgm:cxn modelId="{4EA7FB61-CFC8-4992-8D10-FB5C7EDD3699}" type="presParOf" srcId="{6B2CFC0A-EF0B-4E84-A0AA-FA4BD91FA01E}" destId="{1A7FECF5-64A9-4E98-B356-A32DCD0B0A44}" srcOrd="0" destOrd="0" presId="urn:microsoft.com/office/officeart/2005/8/layout/hList2"/>
    <dgm:cxn modelId="{1CCC9886-96C8-4EAD-BFDC-BC0F817BD879}" type="presParOf" srcId="{6B2CFC0A-EF0B-4E84-A0AA-FA4BD91FA01E}" destId="{23FE6B55-7830-4D3C-8C33-99C807D3DEF3}" srcOrd="1" destOrd="0" presId="urn:microsoft.com/office/officeart/2005/8/layout/hList2"/>
    <dgm:cxn modelId="{74081451-2F8A-4E96-9A31-3CD95F0EDE84}" type="presParOf" srcId="{6B2CFC0A-EF0B-4E84-A0AA-FA4BD91FA01E}" destId="{2498E71C-0A3D-4240-978D-C533302DB586}" srcOrd="2" destOrd="0" presId="urn:microsoft.com/office/officeart/2005/8/layout/hList2"/>
    <dgm:cxn modelId="{A97B7506-835F-4943-99B1-CD304855BE17}" type="presParOf" srcId="{FDB952A4-A99E-4FF9-A8BE-F39A18A8F2E0}" destId="{339142BC-640F-450F-9B9C-5571B42E869C}" srcOrd="1" destOrd="0" presId="urn:microsoft.com/office/officeart/2005/8/layout/hList2"/>
    <dgm:cxn modelId="{623FADFD-8EE6-4A86-80C1-CBA98FAB579B}" type="presParOf" srcId="{FDB952A4-A99E-4FF9-A8BE-F39A18A8F2E0}" destId="{67E19FB9-832F-46C5-8392-08074BB09EE0}" srcOrd="2" destOrd="0" presId="urn:microsoft.com/office/officeart/2005/8/layout/hList2"/>
    <dgm:cxn modelId="{904F05D3-8114-419A-8A97-B2A613BE9A53}" type="presParOf" srcId="{67E19FB9-832F-46C5-8392-08074BB09EE0}" destId="{25D39A15-067E-43FF-AEB4-2B140EF16643}" srcOrd="0" destOrd="0" presId="urn:microsoft.com/office/officeart/2005/8/layout/hList2"/>
    <dgm:cxn modelId="{EED8E382-28F4-44CA-A75B-81D0CE44BCF9}" type="presParOf" srcId="{67E19FB9-832F-46C5-8392-08074BB09EE0}" destId="{65C9EC39-EF73-4B75-8192-8B4E90DDBF08}" srcOrd="1" destOrd="0" presId="urn:microsoft.com/office/officeart/2005/8/layout/hList2"/>
    <dgm:cxn modelId="{417481C7-289F-4F14-B404-6A35542C258B}" type="presParOf" srcId="{67E19FB9-832F-46C5-8392-08074BB09EE0}" destId="{8A1BCB02-9F3C-4A9E-9366-5C57409AA142}" srcOrd="2" destOrd="0" presId="urn:microsoft.com/office/officeart/2005/8/layout/hList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8E71C-0A3D-4240-978D-C533302DB586}">
      <dsp:nvSpPr>
        <dsp:cNvPr id="0" name=""/>
        <dsp:cNvSpPr/>
      </dsp:nvSpPr>
      <dsp:spPr>
        <a:xfrm rot="16200000">
          <a:off x="-4581987" y="6064068"/>
          <a:ext cx="10000885" cy="70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19648" bIns="0" numCol="1" spcCol="1270" anchor="t" anchorCtr="0">
          <a:noAutofit/>
        </a:bodyPr>
        <a:lstStyle/>
        <a:p>
          <a:pPr lvl="0" algn="r" defTabSz="1422400">
            <a:lnSpc>
              <a:spcPct val="90000"/>
            </a:lnSpc>
            <a:spcBef>
              <a:spcPct val="0"/>
            </a:spcBef>
            <a:spcAft>
              <a:spcPct val="35000"/>
            </a:spcAft>
          </a:pPr>
          <a:r>
            <a:rPr lang="es-MX" sz="3200" b="1" kern="1200" dirty="0" smtClean="0">
              <a:solidFill>
                <a:sysClr val="windowText" lastClr="000000">
                  <a:hueOff val="0"/>
                  <a:satOff val="0"/>
                  <a:lumOff val="0"/>
                  <a:alphaOff val="0"/>
                </a:sysClr>
              </a:solidFill>
              <a:latin typeface="Calibri"/>
              <a:ea typeface="+mn-ea"/>
              <a:cs typeface="+mn-cs"/>
            </a:rPr>
            <a:t>La formación docente de nivel medio superior </a:t>
          </a:r>
          <a:endParaRPr lang="es-MX" sz="3200" b="1" kern="1200" dirty="0">
            <a:solidFill>
              <a:sysClr val="windowText" lastClr="000000">
                <a:hueOff val="0"/>
                <a:satOff val="0"/>
                <a:lumOff val="0"/>
                <a:alphaOff val="0"/>
              </a:sysClr>
            </a:solidFill>
            <a:latin typeface="Calibri"/>
            <a:ea typeface="+mn-ea"/>
            <a:cs typeface="+mn-cs"/>
          </a:endParaRPr>
        </a:p>
      </dsp:txBody>
      <dsp:txXfrm>
        <a:off x="-4581987" y="6064068"/>
        <a:ext cx="10000885" cy="702592"/>
      </dsp:txXfrm>
    </dsp:sp>
    <dsp:sp modelId="{23FE6B55-7830-4D3C-8C33-99C807D3DEF3}">
      <dsp:nvSpPr>
        <dsp:cNvPr id="0" name=""/>
        <dsp:cNvSpPr/>
      </dsp:nvSpPr>
      <dsp:spPr>
        <a:xfrm>
          <a:off x="457039" y="1298611"/>
          <a:ext cx="4275495" cy="11046978"/>
        </a:xfrm>
        <a:prstGeom prst="rect">
          <a:avLst/>
        </a:prstGeom>
        <a:solidFill>
          <a:schemeClr val="accent1">
            <a:lumMod val="20000"/>
            <a:lumOff val="80000"/>
          </a:schemeClr>
        </a:solidFill>
        <a:ln w="25400" cap="flat" cmpd="sng" algn="ctr">
          <a:solidFill>
            <a:srgbClr val="1F497D">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19648" rIns="128016" bIns="128016" numCol="1" spcCol="1270" anchor="t" anchorCtr="0">
          <a:noAutofit/>
        </a:bodyPr>
        <a:lstStyle/>
        <a:p>
          <a:pPr marL="171450" lvl="1" indent="-171450" algn="l" defTabSz="800100">
            <a:lnSpc>
              <a:spcPct val="90000"/>
            </a:lnSpc>
            <a:spcBef>
              <a:spcPct val="0"/>
            </a:spcBef>
            <a:spcAft>
              <a:spcPct val="15000"/>
            </a:spcAft>
            <a:buChar char="••"/>
          </a:pPr>
          <a:r>
            <a:rPr lang="es-MX" sz="1800" kern="1200" dirty="0" smtClean="0">
              <a:solidFill>
                <a:sysClr val="windowText" lastClr="000000"/>
              </a:solidFill>
              <a:latin typeface="Calibri"/>
              <a:ea typeface="+mn-ea"/>
              <a:cs typeface="+mn-cs"/>
            </a:rPr>
            <a:t>Cruz, Fernández, López y Ruiz (2011); </a:t>
          </a:r>
          <a:r>
            <a:rPr lang="es-ES" sz="1800" kern="1200" dirty="0" smtClean="0">
              <a:solidFill>
                <a:sysClr val="windowText" lastClr="000000"/>
              </a:solidFill>
              <a:effectLst/>
              <a:latin typeface="Calibri"/>
              <a:ea typeface="+mn-ea"/>
              <a:cs typeface="+mn-cs"/>
            </a:rPr>
            <a:t>Cano (2013); Nievas y Martínez (2017);  Caballero y Duarte (2018); Hernández; González y Cabrera (2018)</a:t>
          </a:r>
          <a:endParaRPr lang="es-MX" sz="1800" kern="1200" dirty="0">
            <a:solidFill>
              <a:sysClr val="windowText" lastClr="000000"/>
            </a:solidFill>
            <a:latin typeface="Calibri"/>
            <a:ea typeface="+mn-ea"/>
            <a:cs typeface="+mn-cs"/>
          </a:endParaRPr>
        </a:p>
        <a:p>
          <a:pPr marL="285750" lvl="1" indent="-285750" algn="just" defTabSz="1333500">
            <a:lnSpc>
              <a:spcPct val="90000"/>
            </a:lnSpc>
            <a:spcBef>
              <a:spcPct val="0"/>
            </a:spcBef>
            <a:spcAft>
              <a:spcPct val="15000"/>
            </a:spcAft>
            <a:buChar char="••"/>
          </a:pPr>
          <a:r>
            <a:rPr lang="es-MX" sz="3000" b="1" kern="1200" smtClean="0">
              <a:solidFill>
                <a:sysClr val="windowText" lastClr="000000"/>
              </a:solidFill>
              <a:effectLst/>
              <a:latin typeface="Calibri"/>
              <a:ea typeface="+mn-ea"/>
              <a:cs typeface="Times New Roman"/>
            </a:rPr>
            <a:t>La </a:t>
          </a:r>
          <a:r>
            <a:rPr lang="es-MX" sz="3000" b="1" kern="1200" dirty="0" smtClean="0">
              <a:solidFill>
                <a:sysClr val="windowText" lastClr="000000"/>
              </a:solidFill>
              <a:effectLst/>
              <a:latin typeface="Calibri"/>
              <a:ea typeface="+mn-ea"/>
              <a:cs typeface="Times New Roman"/>
            </a:rPr>
            <a:t>formación docente, </a:t>
          </a:r>
          <a:r>
            <a:rPr lang="es-MX" sz="2800" b="1" kern="1200" dirty="0" smtClean="0">
              <a:solidFill>
                <a:sysClr val="windowText" lastClr="000000"/>
              </a:solidFill>
              <a:effectLst/>
              <a:latin typeface="Calibri"/>
              <a:ea typeface="+mn-ea"/>
              <a:cs typeface="Times New Roman"/>
            </a:rPr>
            <a:t>como proceso que involucra a la persona en  su totalidad, supone indagar concepciones, representaciones, imágenes, así como, historias y modos de aprender, construidos en interacción con los contextos sociales en las prácticas pre profesionales, que permiten analizar y comprender el propio devenir, develando huellas que han de transformarse en elementos </a:t>
          </a:r>
          <a:r>
            <a:rPr lang="es-MX" sz="2800" b="1" kern="1200" dirty="0" err="1" smtClean="0">
              <a:solidFill>
                <a:sysClr val="windowText" lastClr="000000"/>
              </a:solidFill>
              <a:effectLst/>
              <a:latin typeface="Calibri"/>
              <a:ea typeface="+mn-ea"/>
              <a:cs typeface="Times New Roman"/>
            </a:rPr>
            <a:t>estructurantes</a:t>
          </a:r>
          <a:r>
            <a:rPr lang="es-MX" sz="2800" b="1" kern="1200" dirty="0" smtClean="0">
              <a:solidFill>
                <a:sysClr val="windowText" lastClr="000000"/>
              </a:solidFill>
              <a:effectLst/>
              <a:latin typeface="Calibri"/>
              <a:ea typeface="+mn-ea"/>
              <a:cs typeface="Times New Roman"/>
            </a:rPr>
            <a:t> de la futura tarea </a:t>
          </a:r>
          <a:r>
            <a:rPr lang="es-MX" sz="2800" b="1" kern="1200" dirty="0" smtClean="0">
              <a:solidFill>
                <a:sysClr val="windowText" lastClr="000000"/>
              </a:solidFill>
              <a:effectLst/>
              <a:latin typeface="Calibri"/>
              <a:ea typeface="+mn-ea"/>
              <a:cs typeface="Times New Roman"/>
            </a:rPr>
            <a:t>docente</a:t>
          </a:r>
          <a:endParaRPr lang="es-MX" sz="2800" kern="1200" dirty="0">
            <a:solidFill>
              <a:sysClr val="windowText" lastClr="000000"/>
            </a:solidFill>
            <a:latin typeface="Calibri"/>
            <a:ea typeface="+mn-ea"/>
            <a:cs typeface="+mn-cs"/>
          </a:endParaRPr>
        </a:p>
      </dsp:txBody>
      <dsp:txXfrm>
        <a:off x="457039" y="1298611"/>
        <a:ext cx="4275495" cy="11046978"/>
      </dsp:txXfrm>
    </dsp:sp>
    <dsp:sp modelId="{1A7FECF5-64A9-4E98-B356-A32DCD0B0A44}">
      <dsp:nvSpPr>
        <dsp:cNvPr id="0" name=""/>
        <dsp:cNvSpPr/>
      </dsp:nvSpPr>
      <dsp:spPr>
        <a:xfrm>
          <a:off x="181976" y="361257"/>
          <a:ext cx="1405185" cy="1405185"/>
        </a:xfrm>
        <a:prstGeom prst="rect">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A1BCB02-9F3C-4A9E-9366-5C57409AA142}">
      <dsp:nvSpPr>
        <dsp:cNvPr id="0" name=""/>
        <dsp:cNvSpPr/>
      </dsp:nvSpPr>
      <dsp:spPr>
        <a:xfrm rot="16200000">
          <a:off x="-229438" y="6627369"/>
          <a:ext cx="11291499" cy="1097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19648" bIns="0" numCol="1" spcCol="1270" anchor="t" anchorCtr="0">
          <a:noAutofit/>
        </a:bodyPr>
        <a:lstStyle/>
        <a:p>
          <a:pPr lvl="0" algn="r" defTabSz="1333500">
            <a:lnSpc>
              <a:spcPct val="90000"/>
            </a:lnSpc>
            <a:spcBef>
              <a:spcPct val="0"/>
            </a:spcBef>
            <a:spcAft>
              <a:spcPct val="35000"/>
            </a:spcAft>
          </a:pPr>
          <a:r>
            <a:rPr lang="es-MX" sz="3000" b="1" kern="1200" dirty="0" smtClean="0">
              <a:solidFill>
                <a:sysClr val="windowText" lastClr="000000">
                  <a:hueOff val="0"/>
                  <a:satOff val="0"/>
                  <a:lumOff val="0"/>
                  <a:alphaOff val="0"/>
                </a:sysClr>
              </a:solidFill>
              <a:latin typeface="Calibri"/>
              <a:ea typeface="+mn-ea"/>
              <a:cs typeface="+mn-cs"/>
            </a:rPr>
            <a:t>Los docentes en formación y el uso del audiovisual en l</a:t>
          </a:r>
          <a:r>
            <a:rPr lang="es-MX" sz="3200" b="1" kern="1200" dirty="0" smtClean="0">
              <a:solidFill>
                <a:sysClr val="windowText" lastClr="000000">
                  <a:hueOff val="0"/>
                  <a:satOff val="0"/>
                  <a:lumOff val="0"/>
                  <a:alphaOff val="0"/>
                </a:sysClr>
              </a:solidFill>
              <a:latin typeface="Calibri"/>
              <a:ea typeface="+mn-ea"/>
              <a:cs typeface="+mn-cs"/>
            </a:rPr>
            <a:t>a primera infancia </a:t>
          </a:r>
          <a:endParaRPr lang="es-MX" sz="3200" b="1" kern="1200" dirty="0">
            <a:solidFill>
              <a:sysClr val="windowText" lastClr="000000">
                <a:hueOff val="0"/>
                <a:satOff val="0"/>
                <a:lumOff val="0"/>
                <a:alphaOff val="0"/>
              </a:sysClr>
            </a:solidFill>
            <a:latin typeface="Calibri"/>
            <a:ea typeface="+mn-ea"/>
            <a:cs typeface="+mn-cs"/>
          </a:endParaRPr>
        </a:p>
      </dsp:txBody>
      <dsp:txXfrm>
        <a:off x="-229438" y="6627369"/>
        <a:ext cx="11291499" cy="1097056"/>
      </dsp:txXfrm>
    </dsp:sp>
    <dsp:sp modelId="{65C9EC39-EF73-4B75-8192-8B4E90DDBF08}">
      <dsp:nvSpPr>
        <dsp:cNvPr id="0" name=""/>
        <dsp:cNvSpPr/>
      </dsp:nvSpPr>
      <dsp:spPr>
        <a:xfrm>
          <a:off x="5721311" y="974999"/>
          <a:ext cx="5026172" cy="11846648"/>
        </a:xfrm>
        <a:prstGeom prst="rect">
          <a:avLst/>
        </a:prstGeom>
        <a:solidFill>
          <a:schemeClr val="accent1">
            <a:lumMod val="20000"/>
            <a:lumOff val="80000"/>
          </a:schemeClr>
        </a:solidFill>
        <a:ln w="25400" cap="flat" cmpd="sng" algn="ctr">
          <a:solidFill>
            <a:srgbClr val="1F497D">
              <a:lumMod val="7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19648" rIns="128016" bIns="128016" numCol="1" spcCol="1270" anchor="t" anchorCtr="0">
          <a:noAutofit/>
        </a:bodyPr>
        <a:lstStyle/>
        <a:p>
          <a:pPr marL="171450" lvl="1" indent="-171450" algn="r" defTabSz="800100">
            <a:lnSpc>
              <a:spcPct val="90000"/>
            </a:lnSpc>
            <a:spcBef>
              <a:spcPct val="0"/>
            </a:spcBef>
            <a:spcAft>
              <a:spcPct val="15000"/>
            </a:spcAft>
            <a:buChar char="••"/>
          </a:pPr>
          <a:r>
            <a:rPr lang="es-MX" sz="1800" kern="1200" dirty="0" smtClean="0">
              <a:solidFill>
                <a:sysClr val="windowText" lastClr="000000"/>
              </a:solidFill>
              <a:latin typeface="Calibri"/>
              <a:ea typeface="+mn-ea"/>
              <a:cs typeface="+mn-cs"/>
            </a:rPr>
            <a:t>Portillo (2005); Luna (2008); </a:t>
          </a:r>
          <a:endParaRPr lang="es-MX" sz="1800" kern="1200" dirty="0">
            <a:solidFill>
              <a:sysClr val="windowText" lastClr="000000"/>
            </a:solidFill>
            <a:latin typeface="Calibri"/>
            <a:ea typeface="+mn-ea"/>
            <a:cs typeface="+mn-cs"/>
          </a:endParaRPr>
        </a:p>
        <a:p>
          <a:pPr marL="171450" lvl="1" indent="-171450" algn="r" defTabSz="800100">
            <a:lnSpc>
              <a:spcPct val="90000"/>
            </a:lnSpc>
            <a:spcBef>
              <a:spcPct val="0"/>
            </a:spcBef>
            <a:spcAft>
              <a:spcPct val="15000"/>
            </a:spcAft>
            <a:buChar char="••"/>
          </a:pPr>
          <a:r>
            <a:rPr lang="es-MX" sz="1800" kern="1200" dirty="0" smtClean="0">
              <a:solidFill>
                <a:sysClr val="windowText" lastClr="000000"/>
              </a:solidFill>
              <a:latin typeface="Calibri"/>
              <a:ea typeface="+mn-ea"/>
              <a:cs typeface="+mn-cs"/>
            </a:rPr>
            <a:t>Blandón y Castillo (2009); Faure et al. (2015); Botia y Marín (2018); Rivera (2021)</a:t>
          </a:r>
          <a:endParaRPr lang="es-MX" sz="1800" kern="1200" dirty="0">
            <a:solidFill>
              <a:sysClr val="windowText" lastClr="000000"/>
            </a:solidFill>
            <a:latin typeface="Calibri"/>
            <a:ea typeface="+mn-ea"/>
            <a:cs typeface="+mn-cs"/>
          </a:endParaRPr>
        </a:p>
        <a:p>
          <a:pPr marL="285750" lvl="1" indent="-285750" algn="just" defTabSz="1244600">
            <a:lnSpc>
              <a:spcPct val="90000"/>
            </a:lnSpc>
            <a:spcBef>
              <a:spcPct val="0"/>
            </a:spcBef>
            <a:spcAft>
              <a:spcPct val="15000"/>
            </a:spcAft>
            <a:buChar char="••"/>
          </a:pPr>
          <a:r>
            <a:rPr lang="es-MX" sz="2800" b="1" u="none" kern="1200" dirty="0" smtClean="0">
              <a:solidFill>
                <a:sysClr val="windowText" lastClr="000000"/>
              </a:solidFill>
              <a:latin typeface="Calibri"/>
              <a:ea typeface="+mn-ea"/>
              <a:cs typeface="Times New Roman"/>
            </a:rPr>
            <a:t>Es necesario que para utilizar audiovisuales el estudiante </a:t>
          </a:r>
          <a:r>
            <a:rPr lang="es-ES" sz="2800" b="1" u="none" kern="1200" dirty="0" smtClean="0">
              <a:solidFill>
                <a:sysClr val="windowText" lastClr="000000"/>
              </a:solidFill>
              <a:latin typeface="Calibri"/>
              <a:ea typeface="+mn-ea"/>
              <a:cs typeface="+mn-cs"/>
            </a:rPr>
            <a:t>se debe formar con habilidades que le permitan la aplicación o utilización del medio (audiovisual), para lo que se requiere de conocimientos acerca de su lenguaje y potencialidades. La habilidad para localizar la información, seleccionarla, clasificarla e identificar los intereses de los niños con los diferentes medios. Saber cuándo y cuáles emplear, atendiendo a determinados criterios y requiere del acompañamiento del adulto para su visualización. A su vez, conlleva planificación de actividades, en función de potenciar el desarrollo de los niños y este debe ser un proceso planificado, organizado y anticipado del desarrollo de los sujetos</a:t>
          </a:r>
          <a:r>
            <a:rPr lang="es-ES" sz="2800" b="0" u="none" kern="1200" dirty="0" smtClean="0">
              <a:solidFill>
                <a:sysClr val="windowText" lastClr="000000"/>
              </a:solidFill>
              <a:latin typeface="Calibri"/>
              <a:ea typeface="+mn-ea"/>
              <a:cs typeface="+mn-cs"/>
            </a:rPr>
            <a:t>.</a:t>
          </a:r>
          <a:endParaRPr lang="es-MX" sz="2800" kern="1200" dirty="0">
            <a:solidFill>
              <a:sysClr val="window" lastClr="FFFFFF"/>
            </a:solidFill>
            <a:latin typeface="Calibri"/>
            <a:ea typeface="+mn-ea"/>
            <a:cs typeface="+mn-cs"/>
          </a:endParaRPr>
        </a:p>
      </dsp:txBody>
      <dsp:txXfrm>
        <a:off x="5721311" y="974999"/>
        <a:ext cx="5026172" cy="11846648"/>
      </dsp:txXfrm>
    </dsp:sp>
    <dsp:sp modelId="{25D39A15-067E-43FF-AEB4-2B140EF16643}">
      <dsp:nvSpPr>
        <dsp:cNvPr id="0" name=""/>
        <dsp:cNvSpPr/>
      </dsp:nvSpPr>
      <dsp:spPr>
        <a:xfrm>
          <a:off x="4976868" y="939995"/>
          <a:ext cx="1581480" cy="1012492"/>
        </a:xfrm>
        <a:prstGeom prst="rect">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11/21/2021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0" y="5028687"/>
            <a:ext cx="10467761" cy="10106920"/>
          </a:xfrm>
        </p:spPr>
        <p:txBody>
          <a:bodyPr/>
          <a:lstStyle/>
          <a:p>
            <a:pPr lvl="0" algn="just" defTabSz="675010" eaLnBrk="0" fontAlgn="base" hangingPunct="0">
              <a:spcBef>
                <a:spcPct val="0"/>
              </a:spcBef>
              <a:spcAft>
                <a:spcPct val="0"/>
              </a:spcAft>
            </a:pPr>
            <a:r>
              <a:rPr lang="es-MX" sz="3400" dirty="0">
                <a:solidFill>
                  <a:prstClr val="black"/>
                </a:solidFill>
                <a:latin typeface="+mn-lt"/>
                <a:cs typeface="+mn-cs"/>
              </a:rPr>
              <a:t>Los audiovisuales cobran cada vez más vida en el ámbito familiar e institucional, debido al desarrollo vertiginoso de las nuevas tecnologías; por tanto es necesario que el educador este preparado para atender las necesidades de los pequeños, así como saber enfrentar y promover iniciativas ante las tecnologías. </a:t>
            </a:r>
          </a:p>
          <a:p>
            <a:pPr lvl="0" algn="just" defTabSz="2968782">
              <a:spcBef>
                <a:spcPts val="0"/>
              </a:spcBef>
            </a:pPr>
            <a:r>
              <a:rPr lang="es-MX" sz="3400" dirty="0">
                <a:solidFill>
                  <a:prstClr val="black"/>
                </a:solidFill>
                <a:latin typeface="+mn-lt"/>
                <a:cs typeface="+mn-cs"/>
              </a:rPr>
              <a:t>Por tanto, surge la necesidad, de lograr una educación de calidad como resultado de la labor de docentes formados para un ejercicio eficiente de sus funciones, lo que permitirá </a:t>
            </a:r>
            <a:r>
              <a:rPr lang="es-ES" sz="3400" dirty="0">
                <a:solidFill>
                  <a:prstClr val="black"/>
                </a:solidFill>
                <a:latin typeface="+mn-lt"/>
                <a:cs typeface="+mn-cs"/>
              </a:rPr>
              <a:t>fortalecer la formación que se realiza en la escuela pedagógica “Tania la Guerrillera” de la provincia de Pinar del Río, en aras de hacer un uso adecuado de los contenidos que se trasmiten a través de diversas pantallas.</a:t>
            </a:r>
          </a:p>
          <a:p>
            <a:pPr lvl="0" algn="just" defTabSz="2968782">
              <a:spcBef>
                <a:spcPts val="0"/>
              </a:spcBef>
            </a:pPr>
            <a:r>
              <a:rPr lang="es-ES" sz="3400" dirty="0">
                <a:solidFill>
                  <a:prstClr val="black"/>
                </a:solidFill>
                <a:latin typeface="+mn-lt"/>
                <a:cs typeface="+mn-cs"/>
              </a:rPr>
              <a:t>Objetivo: </a:t>
            </a:r>
          </a:p>
          <a:p>
            <a:pPr lvl="0" algn="just" defTabSz="2968782">
              <a:spcBef>
                <a:spcPts val="0"/>
              </a:spcBef>
            </a:pPr>
            <a:r>
              <a:rPr lang="es-ES" sz="3400" dirty="0">
                <a:solidFill>
                  <a:prstClr val="black"/>
                </a:solidFill>
                <a:latin typeface="+mn-lt"/>
                <a:cs typeface="+mn-cs"/>
              </a:rPr>
              <a:t>-Fundamentar el marco teórico, que sustenta, la formación de nivel medio superior, para el uso del audiovisual en la primera infancia. </a:t>
            </a:r>
            <a:endParaRPr lang="en-US" sz="3400" dirty="0">
              <a:solidFill>
                <a:prstClr val="black"/>
              </a:solidFill>
              <a:latin typeface="+mn-lt"/>
              <a:cs typeface="+mn-cs"/>
            </a:endParaRPr>
          </a:p>
          <a:p>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a:xfrm>
            <a:off x="449463" y="4654743"/>
            <a:ext cx="10093882" cy="566030"/>
          </a:xfrm>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a:xfrm>
            <a:off x="0" y="14540285"/>
            <a:ext cx="10096349" cy="566030"/>
          </a:xfrm>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a:xfrm>
            <a:off x="10928197" y="4474555"/>
            <a:ext cx="10093752" cy="566030"/>
          </a:xfrm>
        </p:spPr>
        <p:txBody>
          <a:bodyPr/>
          <a:lstStyle/>
          <a:p>
            <a:r>
              <a:rPr lang="en-US" dirty="0"/>
              <a:t>3</a:t>
            </a:r>
            <a:r>
              <a:rPr lang="en-US" dirty="0" smtClean="0"/>
              <a:t>. RESULTADOS </a:t>
            </a:r>
            <a:r>
              <a:rPr lang="en-US" dirty="0"/>
              <a:t>Y DISCUSION</a:t>
            </a:r>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a:xfrm>
            <a:off x="10803156" y="17361132"/>
            <a:ext cx="10090978" cy="566030"/>
          </a:xfrm>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11225" y="17644147"/>
            <a:ext cx="10577163" cy="7490819"/>
          </a:xfrm>
        </p:spPr>
        <p:txBody>
          <a:bodyPr/>
          <a:lstStyle/>
          <a:p>
            <a:pPr lvl="0" algn="just" defTabSz="2968782">
              <a:spcBef>
                <a:spcPts val="0"/>
              </a:spcBef>
            </a:pPr>
            <a:r>
              <a:rPr lang="es-MX" sz="3400" dirty="0">
                <a:solidFill>
                  <a:prstClr val="black"/>
                </a:solidFill>
                <a:latin typeface="+mn-lt"/>
                <a:ea typeface="Calibri"/>
                <a:cs typeface="Times New Roman"/>
              </a:rPr>
              <a:t>El empleo de diversos métodos científicos revela la necesidad de que el docente en formación de nivel medio superior de la primera infancia, incorpore el uso de audiovisuales al proceso educativo con los niños.</a:t>
            </a:r>
          </a:p>
          <a:p>
            <a:pPr lvl="0" algn="just" defTabSz="2968782">
              <a:spcBef>
                <a:spcPts val="0"/>
              </a:spcBef>
            </a:pPr>
            <a:r>
              <a:rPr lang="es-MX" sz="3400" dirty="0">
                <a:solidFill>
                  <a:prstClr val="black"/>
                </a:solidFill>
                <a:latin typeface="+mn-lt"/>
                <a:ea typeface="Calibri"/>
                <a:cs typeface="Times New Roman"/>
              </a:rPr>
              <a:t>La formación de docentes de nivel medio superior se comprende como la sinergia de conocimientos, habilidades y valores que posibilita el aprovechamiento de las potencialidades educativas del audiovisual para el logro del máximo desarrollo integral posible de cada niño en el proceso educativo de la primera infancia. </a:t>
            </a:r>
          </a:p>
          <a:p>
            <a:pPr lvl="0" algn="just" defTabSz="2968782">
              <a:spcBef>
                <a:spcPts val="0"/>
              </a:spcBef>
            </a:pPr>
            <a:r>
              <a:rPr lang="es-MX" sz="3400" dirty="0">
                <a:solidFill>
                  <a:prstClr val="black"/>
                </a:solidFill>
                <a:latin typeface="+mn-lt"/>
                <a:ea typeface="Calibri"/>
                <a:cs typeface="Times New Roman"/>
              </a:rPr>
              <a:t>La formación de docentes de nivel medio superior, para el uso de audiovisuales en la primera infancia puede y debe ser potenciada desde la formación de estos profesionales</a:t>
            </a:r>
            <a:r>
              <a:rPr lang="es-MX" sz="3400" dirty="0">
                <a:solidFill>
                  <a:prstClr val="black"/>
                </a:solidFill>
                <a:latin typeface="Arial Narrow" pitchFamily="34" charset="0"/>
                <a:ea typeface="Calibri"/>
                <a:cs typeface="Times New Roman"/>
              </a:rPr>
              <a:t>.</a:t>
            </a:r>
            <a:endParaRPr lang="en-US" sz="3400" dirty="0">
              <a:solidFill>
                <a:prstClr val="black"/>
              </a:solidFill>
              <a:latin typeface="Arial Narrow" pitchFamily="34" charset="0"/>
              <a:cs typeface="+mn-cs"/>
            </a:endParaRPr>
          </a:p>
          <a:p>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153586" y="14854067"/>
            <a:ext cx="10847780" cy="10784028"/>
          </a:xfrm>
        </p:spPr>
        <p:txBody>
          <a:bodyPr/>
          <a:lstStyle/>
          <a:p>
            <a:pPr lvl="0" algn="just" defTabSz="2968782">
              <a:spcBef>
                <a:spcPts val="0"/>
              </a:spcBef>
            </a:pPr>
            <a:r>
              <a:rPr lang="es-ES" sz="3400" dirty="0">
                <a:solidFill>
                  <a:prstClr val="black"/>
                </a:solidFill>
                <a:latin typeface="+mn-lt"/>
                <a:ea typeface="Calibri"/>
                <a:cs typeface="Arial"/>
              </a:rPr>
              <a:t>Se asumió el método dialéctico-materialista, como base y guía para el estudio integral de los objetos,</a:t>
            </a:r>
            <a:r>
              <a:rPr lang="es-ES" sz="3400" dirty="0">
                <a:solidFill>
                  <a:prstClr val="black"/>
                </a:solidFill>
                <a:latin typeface="+mn-lt"/>
                <a:ea typeface="Calibri"/>
                <a:cs typeface="Times New Roman"/>
              </a:rPr>
              <a:t> </a:t>
            </a:r>
            <a:r>
              <a:rPr lang="es-ES" sz="3400" dirty="0">
                <a:solidFill>
                  <a:prstClr val="black"/>
                </a:solidFill>
                <a:latin typeface="+mn-lt"/>
                <a:ea typeface="Calibri"/>
                <a:cs typeface="Arial"/>
              </a:rPr>
              <a:t>procesos y fenómenos en cuanto a sus contradicciones internas y su concatenación universal, sujetas a leyes y principios. </a:t>
            </a:r>
            <a:endParaRPr lang="es-MX" sz="3400" dirty="0">
              <a:solidFill>
                <a:prstClr val="black"/>
              </a:solidFill>
              <a:latin typeface="+mn-lt"/>
              <a:ea typeface="Calibri"/>
              <a:cs typeface="Times New Roman"/>
            </a:endParaRPr>
          </a:p>
          <a:p>
            <a:pPr lvl="0" algn="just" defTabSz="2968782">
              <a:spcBef>
                <a:spcPts val="0"/>
              </a:spcBef>
            </a:pPr>
            <a:r>
              <a:rPr lang="es-ES" sz="3400" dirty="0">
                <a:solidFill>
                  <a:prstClr val="black"/>
                </a:solidFill>
                <a:latin typeface="+mn-lt"/>
                <a:ea typeface="Calibri"/>
                <a:cs typeface="Arial"/>
              </a:rPr>
              <a:t>Dada la finalidad del trabajo los métodos empleados son:</a:t>
            </a:r>
            <a:endParaRPr lang="es-MX" sz="3400" dirty="0">
              <a:solidFill>
                <a:prstClr val="black"/>
              </a:solidFill>
              <a:latin typeface="+mn-lt"/>
              <a:ea typeface="Calibri"/>
              <a:cs typeface="Times New Roman"/>
            </a:endParaRPr>
          </a:p>
          <a:p>
            <a:pPr lvl="0" algn="just" defTabSz="2968782">
              <a:spcBef>
                <a:spcPts val="0"/>
              </a:spcBef>
            </a:pPr>
            <a:r>
              <a:rPr lang="es-ES" sz="3400" dirty="0">
                <a:solidFill>
                  <a:prstClr val="black"/>
                </a:solidFill>
                <a:latin typeface="+mn-lt"/>
                <a:ea typeface="Calibri"/>
                <a:cs typeface="Arial"/>
              </a:rPr>
              <a:t>-Histórico-lógico. Se utilizó para conocer la historia del fenómeno objeto de investigación y lo concerniente al uso del audiovisual, para determinar los aspectos teórico-metodológicos, así como principios, conceptos, teorías e investigaciones.</a:t>
            </a:r>
          </a:p>
          <a:p>
            <a:pPr lvl="0" algn="just" defTabSz="2968782">
              <a:spcBef>
                <a:spcPts val="0"/>
              </a:spcBef>
            </a:pPr>
            <a:r>
              <a:rPr lang="es-ES" sz="3400" dirty="0">
                <a:solidFill>
                  <a:prstClr val="black"/>
                </a:solidFill>
                <a:latin typeface="+mn-lt"/>
                <a:ea typeface="Calibri"/>
                <a:cs typeface="Arial"/>
              </a:rPr>
              <a:t>-Análisis y síntesis. Posibilitó descomponer el fenómeno que se trata en los componentes y sus múltiples relaciones y llegar a razonamientos sintetizados. </a:t>
            </a:r>
            <a:endParaRPr lang="es-MX" sz="3400" dirty="0">
              <a:solidFill>
                <a:prstClr val="black"/>
              </a:solidFill>
              <a:latin typeface="+mn-lt"/>
              <a:ea typeface="Calibri"/>
              <a:cs typeface="Times New Roman"/>
            </a:endParaRPr>
          </a:p>
          <a:p>
            <a:pPr lvl="0" algn="just" defTabSz="2968782">
              <a:spcBef>
                <a:spcPts val="0"/>
              </a:spcBef>
            </a:pPr>
            <a:r>
              <a:rPr lang="es-ES" sz="3400" dirty="0">
                <a:solidFill>
                  <a:prstClr val="black"/>
                </a:solidFill>
                <a:latin typeface="+mn-lt"/>
                <a:ea typeface="Calibri"/>
                <a:cs typeface="Arial"/>
              </a:rPr>
              <a:t>-Inducción y deducción. Facilitó la interpretación de los resultados que permiten llegar a conclusiones y generalizaciones de carácter teórico y empírico.</a:t>
            </a:r>
            <a:endParaRPr lang="es-MX" sz="3400" dirty="0">
              <a:solidFill>
                <a:prstClr val="black"/>
              </a:solidFill>
              <a:latin typeface="+mn-lt"/>
              <a:ea typeface="Calibri"/>
              <a:cs typeface="Times New Roman"/>
            </a:endParaRPr>
          </a:p>
          <a:p>
            <a:pPr lvl="0" algn="just" defTabSz="2968782">
              <a:spcBef>
                <a:spcPts val="0"/>
              </a:spcBef>
            </a:pPr>
            <a:r>
              <a:rPr lang="es-ES" sz="3400" dirty="0">
                <a:solidFill>
                  <a:prstClr val="black"/>
                </a:solidFill>
                <a:latin typeface="+mn-lt"/>
                <a:ea typeface="Calibri"/>
                <a:cs typeface="Arial"/>
              </a:rPr>
              <a:t>-Análisis documental. Posibilitó la recopilación, procesamiento y estudio de toda la bibliografía y los textos extraídos de los libros, tesis de grado y artículos científicos, tanto impresos como </a:t>
            </a:r>
            <a:r>
              <a:rPr lang="es-ES" sz="3400" dirty="0" smtClean="0">
                <a:solidFill>
                  <a:prstClr val="black"/>
                </a:solidFill>
                <a:latin typeface="+mn-lt"/>
                <a:ea typeface="Calibri"/>
                <a:cs typeface="Arial"/>
              </a:rPr>
              <a:t>digitales.</a:t>
            </a:r>
            <a:endParaRPr lang="en-US" sz="3400" dirty="0">
              <a:latin typeface="+mn-lt"/>
            </a:endParaRPr>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4"/>
          <a:srcRect/>
          <a:stretch>
            <a:fillRect/>
          </a:stretch>
        </p:blipFill>
        <p:spPr>
          <a:xfrm rot="10800000">
            <a:off x="-44754" y="28984031"/>
            <a:ext cx="21388388" cy="1291182"/>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161651" y="2490068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754" y="25574188"/>
            <a:ext cx="21311415" cy="4755148"/>
          </a:xfrm>
          <a:prstGeom prst="rect">
            <a:avLst/>
          </a:prstGeom>
          <a:noFill/>
        </p:spPr>
        <p:txBody>
          <a:bodyPr wrap="square" rtlCol="0">
            <a:spAutoFit/>
          </a:bodyPr>
          <a:lstStyle/>
          <a:p>
            <a:pPr marL="490855" indent="-490855" algn="just"/>
            <a:r>
              <a:rPr lang="es-MX" sz="2000" dirty="0">
                <a:ea typeface="Calibri"/>
                <a:cs typeface="Times New Roman"/>
              </a:rPr>
              <a:t>Blandón C.L &amp; Castillo C. R (2009). Medios audiovisuales utilizados en la enseñanza en la carrera de zootecnia. Ciencia e Interculturalidad, </a:t>
            </a:r>
            <a:r>
              <a:rPr lang="es-MX" sz="2000" dirty="0" smtClean="0">
                <a:ea typeface="Calibri"/>
                <a:cs typeface="Times New Roman"/>
              </a:rPr>
              <a:t>5(2), 32-48</a:t>
            </a:r>
            <a:endParaRPr lang="es-MX" sz="2000" dirty="0">
              <a:ea typeface="Calibri"/>
              <a:cs typeface="Times New Roman"/>
            </a:endParaRPr>
          </a:p>
          <a:p>
            <a:pPr marL="490855" indent="-490855" algn="just"/>
            <a:r>
              <a:rPr lang="es-MX" sz="2000" dirty="0" err="1" smtClean="0">
                <a:ea typeface="Calibri"/>
                <a:cs typeface="Times New Roman"/>
              </a:rPr>
              <a:t>Botía</a:t>
            </a:r>
            <a:r>
              <a:rPr lang="es-MX" sz="2000" dirty="0" smtClean="0">
                <a:ea typeface="Calibri"/>
                <a:cs typeface="Times New Roman"/>
              </a:rPr>
              <a:t>, M &amp; Marín, A (2018). La contribución de los recursos audiovisuales a la educación. En P. Rivera-Vargas, P. </a:t>
            </a:r>
            <a:r>
              <a:rPr lang="es-MX" sz="2000" dirty="0" err="1" smtClean="0">
                <a:ea typeface="Calibri"/>
                <a:cs typeface="Times New Roman"/>
              </a:rPr>
              <a:t>Neut</a:t>
            </a:r>
            <a:r>
              <a:rPr lang="es-MX" sz="2000" dirty="0" smtClean="0">
                <a:ea typeface="Calibri"/>
                <a:cs typeface="Times New Roman"/>
              </a:rPr>
              <a:t>., P. </a:t>
            </a:r>
            <a:r>
              <a:rPr lang="es-MX" sz="2000" dirty="0" err="1" smtClean="0">
                <a:ea typeface="Calibri"/>
                <a:cs typeface="Times New Roman"/>
              </a:rPr>
              <a:t>Luccini</a:t>
            </a:r>
            <a:r>
              <a:rPr lang="es-MX" sz="2000" dirty="0" smtClean="0">
                <a:ea typeface="Calibri"/>
                <a:cs typeface="Times New Roman"/>
              </a:rPr>
              <a:t>, S. Pascual y P. </a:t>
            </a:r>
            <a:r>
              <a:rPr lang="es-MX" sz="2000" dirty="0" err="1" smtClean="0">
                <a:ea typeface="Calibri"/>
                <a:cs typeface="Times New Roman"/>
              </a:rPr>
              <a:t>Prunera</a:t>
            </a:r>
            <a:r>
              <a:rPr lang="es-MX" sz="2000" dirty="0" smtClean="0">
                <a:ea typeface="Calibri"/>
                <a:cs typeface="Times New Roman"/>
              </a:rPr>
              <a:t> (Ed.) (2018). Pedagogías Emergentes en la Sociedad Digital. Vol. 1. (pp. 69-78). Albacete: </a:t>
            </a:r>
            <a:r>
              <a:rPr lang="es-MX" sz="2000" dirty="0" err="1" smtClean="0">
                <a:ea typeface="Calibri"/>
                <a:cs typeface="Times New Roman"/>
              </a:rPr>
              <a:t>LiberLibro</a:t>
            </a:r>
            <a:r>
              <a:rPr lang="es-MX" sz="2000" dirty="0" smtClean="0">
                <a:ea typeface="Calibri"/>
                <a:cs typeface="Times New Roman"/>
              </a:rPr>
              <a:t>  </a:t>
            </a:r>
          </a:p>
          <a:p>
            <a:pPr marL="449580" indent="-449580" algn="just"/>
            <a:r>
              <a:rPr lang="es-MX" sz="2000" dirty="0" smtClean="0">
                <a:ea typeface="Calibri"/>
                <a:cs typeface="Times New Roman"/>
              </a:rPr>
              <a:t>Caballero, T. &amp; Duarte, M.L. (2018) La estrategia de formación vocacional y orientación profesional pedagógica en la formación de educadores, un reto en el Sistema Nacional de Educación desde el perfeccionamiento. Ponencia congreso internacional pedagogía 2019.</a:t>
            </a:r>
          </a:p>
          <a:p>
            <a:pPr marL="449580" indent="-449580" algn="just"/>
            <a:r>
              <a:rPr lang="es-MX" sz="2000" dirty="0" smtClean="0">
                <a:ea typeface="Calibri"/>
                <a:cs typeface="Times New Roman"/>
              </a:rPr>
              <a:t>Cano, A. (2013). La formación de educadores de nivel medio para la prevención educativa de las insuficiencias en el desarrollo en la primera infancia. Tesis en opción al Grado Científico de Master en Ciencias Pedagógicas. Centro de Referencia Latinoamericano para la Educación Preescolar. La Habana  2013.</a:t>
            </a:r>
          </a:p>
          <a:p>
            <a:pPr marL="490855" indent="-490855" algn="just"/>
            <a:r>
              <a:rPr lang="es-ES_tradnl" sz="2000" dirty="0" smtClean="0">
                <a:ea typeface="Times New Roman"/>
                <a:cs typeface="Times New Roman"/>
              </a:rPr>
              <a:t>Cruz, N., Fernández, B., López, E., &amp; Ruiz, A. (2011). La formación de los profesionales de la Educación ante los retos de la Educación Superior Contemporánea. La Habana: Educación Cubana.</a:t>
            </a:r>
            <a:endParaRPr lang="es-MX" sz="2000" dirty="0" smtClean="0">
              <a:ea typeface="Calibri"/>
              <a:cs typeface="Times New Roman"/>
            </a:endParaRPr>
          </a:p>
          <a:p>
            <a:pPr marL="450215" indent="-450215"/>
            <a:r>
              <a:rPr lang="es-MX" sz="2000" dirty="0" err="1" smtClean="0">
                <a:ea typeface="Calibri"/>
                <a:cs typeface="Times New Roman"/>
              </a:rPr>
              <a:t>Faure</a:t>
            </a:r>
            <a:r>
              <a:rPr lang="es-MX" sz="2000" dirty="0" smtClean="0">
                <a:ea typeface="Calibri"/>
                <a:cs typeface="Times New Roman"/>
              </a:rPr>
              <a:t>, I.C., Valera, K. &amp; Vázquez, E. (2015). Tratamiento a los medios audiovisuales en la asignatura Administración de Redes Informáticas. </a:t>
            </a:r>
            <a:r>
              <a:rPr lang="es-MX" sz="2000" dirty="0" err="1" smtClean="0">
                <a:ea typeface="Calibri"/>
                <a:cs typeface="Times New Roman"/>
              </a:rPr>
              <a:t>EduSol</a:t>
            </a:r>
            <a:r>
              <a:rPr lang="es-MX" sz="2000" dirty="0" smtClean="0">
                <a:ea typeface="Calibri"/>
                <a:cs typeface="Times New Roman"/>
              </a:rPr>
              <a:t>. 15(52) , 27-37.</a:t>
            </a:r>
          </a:p>
          <a:p>
            <a:pPr marL="450215" indent="-450215"/>
            <a:r>
              <a:rPr lang="es-MX" sz="2000" dirty="0" smtClean="0">
                <a:ea typeface="Calibri"/>
                <a:cs typeface="Times New Roman"/>
              </a:rPr>
              <a:t>Luna</a:t>
            </a:r>
            <a:r>
              <a:rPr lang="es-MX" sz="2000" dirty="0">
                <a:ea typeface="Calibri"/>
                <a:cs typeface="Times New Roman"/>
              </a:rPr>
              <a:t>, M. R. (2008) La enseñanza audiovisual en la Formación Profesional: evaluación de un caso de diseño y desarrollo curricular. Tesis Doctoral. Facultad de Educación Departamento de Didáctica, Organización y Métodos de Investigación. Salamanca</a:t>
            </a:r>
            <a:r>
              <a:rPr lang="es-MX" sz="2000" dirty="0" smtClean="0">
                <a:ea typeface="Calibri"/>
                <a:cs typeface="Times New Roman"/>
              </a:rPr>
              <a:t>.</a:t>
            </a:r>
          </a:p>
          <a:p>
            <a:pPr marL="490855" indent="-490855" algn="just"/>
            <a:r>
              <a:rPr lang="es-ES" sz="2000" dirty="0">
                <a:ea typeface="Times New Roman"/>
                <a:cs typeface="Times New Roman"/>
              </a:rPr>
              <a:t>Portillo, V. M. ( 2005). Utilización y eficiencia de los medios audiovisuales en la facultad de Humanidades sección Jalapa, de la cabecera departamental de Jalapa. Universidad de San Carlos de Guatemala Facultad de Humanidades Departamento de Pedagogía y Ciencias de la Educación</a:t>
            </a:r>
            <a:r>
              <a:rPr lang="es-ES" sz="2000" dirty="0" smtClean="0">
                <a:ea typeface="Times New Roman"/>
                <a:cs typeface="Times New Roman"/>
              </a:rPr>
              <a:t>.</a:t>
            </a:r>
          </a:p>
          <a:p>
            <a:pPr marL="490855" indent="-490855" algn="just"/>
            <a:r>
              <a:rPr lang="es-ES" sz="2000" dirty="0" smtClean="0">
                <a:ea typeface="Calibri"/>
                <a:cs typeface="Times New Roman"/>
              </a:rPr>
              <a:t>Rivera, K. (2021).El audiovisual en la primera infancia desde la formación docente de nivel medio superior. [tesis doctoral]. Universidad de Pinar del Río .</a:t>
            </a:r>
            <a:endParaRPr lang="es-MX" sz="2000" dirty="0">
              <a:ea typeface="Calibri"/>
              <a:cs typeface="Times New Roman"/>
            </a:endParaRPr>
          </a:p>
          <a:p>
            <a:pPr marL="490855" indent="-490855" algn="just">
              <a:lnSpc>
                <a:spcPct val="115000"/>
              </a:lnSpc>
              <a:spcAft>
                <a:spcPts val="600"/>
              </a:spcAft>
            </a:pPr>
            <a:endParaRPr lang="es-DO" sz="2000" dirty="0">
              <a:latin typeface="Times New Roman" panose="02020603050405020304" pitchFamily="18" charset="0"/>
              <a:cs typeface="Times New Roman" panose="02020603050405020304" pitchFamily="18" charset="0"/>
            </a:endParaRPr>
          </a:p>
        </p:txBody>
      </p:sp>
      <p:grpSp>
        <p:nvGrpSpPr>
          <p:cNvPr id="32" name="31 Grupo"/>
          <p:cNvGrpSpPr/>
          <p:nvPr/>
        </p:nvGrpSpPr>
        <p:grpSpPr>
          <a:xfrm>
            <a:off x="10500757" y="4477577"/>
            <a:ext cx="10750179" cy="12821648"/>
            <a:chOff x="1574664" y="1389677"/>
            <a:chExt cx="19514168" cy="13825537"/>
          </a:xfrm>
        </p:grpSpPr>
        <p:graphicFrame>
          <p:nvGraphicFramePr>
            <p:cNvPr id="43" name="42 Diagrama"/>
            <p:cNvGraphicFramePr/>
            <p:nvPr>
              <p:extLst>
                <p:ext uri="{D42A27DB-BD31-4B8C-83A1-F6EECF244321}">
                  <p14:modId xmlns:p14="http://schemas.microsoft.com/office/powerpoint/2010/main" val="2394630009"/>
                </p:ext>
              </p:extLst>
            </p:nvPr>
          </p:nvGraphicFramePr>
          <p:xfrm>
            <a:off x="1574664" y="1389677"/>
            <a:ext cx="19514168" cy="138255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5" name="44 CuadroTexto"/>
            <p:cNvSpPr txBox="1"/>
            <p:nvPr/>
          </p:nvSpPr>
          <p:spPr>
            <a:xfrm>
              <a:off x="5375458" y="1775112"/>
              <a:ext cx="13105455" cy="8319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3200" b="0" i="0" u="none" strike="noStrike" kern="0" cap="none" spc="0" normalizeH="0" baseline="0" noProof="0" dirty="0" smtClean="0">
                  <a:ln>
                    <a:noFill/>
                  </a:ln>
                  <a:solidFill>
                    <a:sysClr val="windowText" lastClr="000000"/>
                  </a:solidFill>
                  <a:effectLst/>
                  <a:uLnTx/>
                  <a:uFillTx/>
                </a:rPr>
                <a:t>Sistematizar sobre los antecedentes de: </a:t>
              </a:r>
            </a:p>
          </p:txBody>
        </p:sp>
      </p:grpSp>
      <p:sp>
        <p:nvSpPr>
          <p:cNvPr id="48" name="Text Placeholder 39">
            <a:extLst>
              <a:ext uri="{FF2B5EF4-FFF2-40B4-BE49-F238E27FC236}">
                <a16:creationId xmlns="" xmlns:a16="http://schemas.microsoft.com/office/drawing/2014/main" id="{4E095D28-F987-E544-B047-DF5F82B6C3C9}"/>
              </a:ext>
            </a:extLst>
          </p:cNvPr>
          <p:cNvSpPr txBox="1">
            <a:spLocks/>
          </p:cNvSpPr>
          <p:nvPr/>
        </p:nvSpPr>
        <p:spPr>
          <a:xfrm>
            <a:off x="735560" y="638751"/>
            <a:ext cx="17762750" cy="1510914"/>
          </a:xfrm>
          <a:prstGeom prst="rect">
            <a:avLst/>
          </a:prstGeom>
        </p:spPr>
        <p:txBody>
          <a:bodyPr lIns="54681" tIns="27341" rIns="54681" bIns="27341" anchor="t" anchorCtr="1">
            <a:normAutofit fontScale="92500" lnSpcReduction="20000"/>
          </a:bodyPr>
          <a:lstStyle>
            <a:lvl1pPr marL="0" indent="0" algn="ctr" defTabSz="3038715" rtl="0" eaLnBrk="1" latinLnBrk="0" hangingPunct="1">
              <a:spcBef>
                <a:spcPct val="20000"/>
              </a:spcBef>
              <a:buFontTx/>
              <a:buNone/>
              <a:defRPr sz="9900" b="1" kern="1200">
                <a:solidFill>
                  <a:schemeClr val="accent5">
                    <a:lumMod val="50000"/>
                  </a:schemeClr>
                </a:solidFill>
                <a:latin typeface="+mj-lt"/>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0" marR="0" lvl="0" indent="0" algn="ctr" defTabSz="3038715"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err="1" smtClean="0">
                <a:ln>
                  <a:noFill/>
                </a:ln>
                <a:solidFill>
                  <a:srgbClr val="4472C4">
                    <a:lumMod val="50000"/>
                  </a:srgbClr>
                </a:solidFill>
                <a:effectLst/>
                <a:uLnTx/>
                <a:uFillTx/>
                <a:latin typeface="Calibri"/>
              </a:rPr>
              <a:t>Simposio</a:t>
            </a:r>
            <a:r>
              <a:rPr kumimoji="0" lang="en-US" sz="6200" b="1" i="0" u="none" strike="noStrike" kern="1200" cap="none" spc="0" normalizeH="0" baseline="0" noProof="0" dirty="0" smtClean="0">
                <a:ln>
                  <a:noFill/>
                </a:ln>
                <a:solidFill>
                  <a:srgbClr val="4472C4">
                    <a:lumMod val="50000"/>
                  </a:srgbClr>
                </a:solidFill>
                <a:effectLst/>
                <a:uLnTx/>
                <a:uFillTx/>
                <a:latin typeface="Calibri"/>
              </a:rPr>
              <a:t> </a:t>
            </a:r>
            <a:r>
              <a:rPr kumimoji="0" lang="en-US" sz="6200" b="1" i="0" u="none" strike="noStrike" kern="1200" cap="none" spc="0" normalizeH="0" baseline="0" noProof="0" dirty="0" err="1" smtClean="0">
                <a:ln>
                  <a:noFill/>
                </a:ln>
                <a:solidFill>
                  <a:srgbClr val="4472C4">
                    <a:lumMod val="50000"/>
                  </a:srgbClr>
                </a:solidFill>
                <a:effectLst/>
                <a:uLnTx/>
                <a:uFillTx/>
                <a:latin typeface="Calibri"/>
              </a:rPr>
              <a:t>Internacional</a:t>
            </a:r>
            <a:endParaRPr kumimoji="0" lang="en-US" sz="6200" b="1" i="0" u="none" strike="noStrike" kern="1200" cap="none" spc="0" normalizeH="0" baseline="0" noProof="0" dirty="0" smtClean="0">
              <a:ln>
                <a:noFill/>
              </a:ln>
              <a:solidFill>
                <a:srgbClr val="4472C4">
                  <a:lumMod val="50000"/>
                </a:srgbClr>
              </a:solidFill>
              <a:effectLst/>
              <a:uLnTx/>
              <a:uFillTx/>
              <a:latin typeface="Calibri"/>
            </a:endParaRPr>
          </a:p>
          <a:p>
            <a:pPr marL="0" marR="0" lvl="0" indent="0" algn="ctr" defTabSz="3038715" rtl="0" eaLnBrk="1" fontAlgn="auto" latinLnBrk="0" hangingPunct="1">
              <a:lnSpc>
                <a:spcPct val="100000"/>
              </a:lnSpc>
              <a:spcBef>
                <a:spcPts val="0"/>
              </a:spcBef>
              <a:spcAft>
                <a:spcPts val="0"/>
              </a:spcAft>
              <a:buClrTx/>
              <a:buSzTx/>
              <a:buFontTx/>
              <a:buNone/>
              <a:tabLst/>
              <a:defRPr/>
            </a:pPr>
            <a:r>
              <a:rPr lang="en-US" sz="6200" dirty="0" smtClean="0">
                <a:solidFill>
                  <a:srgbClr val="4472C4">
                    <a:lumMod val="50000"/>
                  </a:srgbClr>
                </a:solidFill>
                <a:latin typeface="Calibri"/>
              </a:rPr>
              <a:t>“</a:t>
            </a:r>
            <a:r>
              <a:rPr lang="en-US" sz="6200" dirty="0" err="1" smtClean="0">
                <a:solidFill>
                  <a:srgbClr val="4472C4">
                    <a:lumMod val="50000"/>
                  </a:srgbClr>
                </a:solidFill>
                <a:latin typeface="Calibri"/>
              </a:rPr>
              <a:t>Desarrollo</a:t>
            </a:r>
            <a:r>
              <a:rPr lang="en-US" sz="6200" dirty="0" smtClean="0">
                <a:solidFill>
                  <a:srgbClr val="4472C4">
                    <a:lumMod val="50000"/>
                  </a:srgbClr>
                </a:solidFill>
                <a:latin typeface="Calibri"/>
              </a:rPr>
              <a:t> </a:t>
            </a:r>
            <a:r>
              <a:rPr lang="en-US" sz="6200" dirty="0" err="1" smtClean="0">
                <a:solidFill>
                  <a:srgbClr val="4472C4">
                    <a:lumMod val="50000"/>
                  </a:srgbClr>
                </a:solidFill>
                <a:latin typeface="Calibri"/>
              </a:rPr>
              <a:t>Humano</a:t>
            </a:r>
            <a:r>
              <a:rPr lang="en-US" sz="6200" dirty="0" smtClean="0">
                <a:solidFill>
                  <a:srgbClr val="4472C4">
                    <a:lumMod val="50000"/>
                  </a:srgbClr>
                </a:solidFill>
                <a:latin typeface="Calibri"/>
              </a:rPr>
              <a:t>, </a:t>
            </a:r>
            <a:r>
              <a:rPr lang="en-US" sz="6200" dirty="0" err="1" smtClean="0">
                <a:solidFill>
                  <a:srgbClr val="4472C4">
                    <a:lumMod val="50000"/>
                  </a:srgbClr>
                </a:solidFill>
                <a:latin typeface="Calibri"/>
              </a:rPr>
              <a:t>Equidad</a:t>
            </a:r>
            <a:r>
              <a:rPr lang="en-US" sz="6200" dirty="0" smtClean="0">
                <a:solidFill>
                  <a:srgbClr val="4472C4">
                    <a:lumMod val="50000"/>
                  </a:srgbClr>
                </a:solidFill>
                <a:latin typeface="Calibri"/>
              </a:rPr>
              <a:t> y </a:t>
            </a:r>
            <a:r>
              <a:rPr lang="en-US" sz="6200" dirty="0" err="1" smtClean="0">
                <a:solidFill>
                  <a:srgbClr val="4472C4">
                    <a:lumMod val="50000"/>
                  </a:srgbClr>
                </a:solidFill>
                <a:latin typeface="Calibri"/>
              </a:rPr>
              <a:t>Justicia</a:t>
            </a:r>
            <a:r>
              <a:rPr lang="en-US" sz="6200" dirty="0" smtClean="0">
                <a:solidFill>
                  <a:srgbClr val="4472C4">
                    <a:lumMod val="50000"/>
                  </a:srgbClr>
                </a:solidFill>
                <a:latin typeface="Calibri"/>
              </a:rPr>
              <a:t> Social”</a:t>
            </a:r>
            <a:r>
              <a:rPr kumimoji="0" lang="en-US" sz="6200" b="1" i="0" u="none" strike="noStrike" kern="1200" cap="none" spc="0" normalizeH="0" baseline="0" noProof="0" dirty="0" smtClean="0">
                <a:ln>
                  <a:noFill/>
                </a:ln>
                <a:solidFill>
                  <a:srgbClr val="4472C4">
                    <a:lumMod val="50000"/>
                  </a:srgbClr>
                </a:solidFill>
                <a:effectLst/>
                <a:uLnTx/>
                <a:uFillTx/>
                <a:latin typeface="Calibri"/>
              </a:rPr>
              <a:t> </a:t>
            </a:r>
          </a:p>
          <a:p>
            <a:pPr marL="0" marR="0" lvl="0" indent="0" algn="ctr" defTabSz="3038715" rtl="0" eaLnBrk="1" fontAlgn="auto" latinLnBrk="0" hangingPunct="1">
              <a:lnSpc>
                <a:spcPct val="100000"/>
              </a:lnSpc>
              <a:spcBef>
                <a:spcPct val="20000"/>
              </a:spcBef>
              <a:spcAft>
                <a:spcPts val="0"/>
              </a:spcAft>
              <a:buClrTx/>
              <a:buSzTx/>
              <a:buFontTx/>
              <a:buNone/>
              <a:tabLst/>
              <a:defRPr/>
            </a:pPr>
            <a:endParaRPr kumimoji="0" lang="en-US" sz="9900" b="1"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
        <p:nvSpPr>
          <p:cNvPr id="49" name="Text Placeholder 38">
            <a:extLst>
              <a:ext uri="{FF2B5EF4-FFF2-40B4-BE49-F238E27FC236}">
                <a16:creationId xmlns="" xmlns:a16="http://schemas.microsoft.com/office/drawing/2014/main" id="{6F9BAE11-25C3-0846-BD60-EDC70290B378}"/>
              </a:ext>
            </a:extLst>
          </p:cNvPr>
          <p:cNvSpPr txBox="1">
            <a:spLocks/>
          </p:cNvSpPr>
          <p:nvPr/>
        </p:nvSpPr>
        <p:spPr>
          <a:xfrm>
            <a:off x="2438967" y="2388450"/>
            <a:ext cx="17762749" cy="1318684"/>
          </a:xfrm>
          <a:prstGeom prst="rect">
            <a:avLst/>
          </a:prstGeom>
        </p:spPr>
        <p:txBody>
          <a:bodyPr lIns="54681" tIns="27341" rIns="54681" bIns="27341" anchor="t" anchorCtr="1">
            <a:normAutofit fontScale="70000" lnSpcReduction="20000"/>
          </a:bodyPr>
          <a:lstStyle>
            <a:lvl1pPr marL="0" indent="0" algn="ctr" defTabSz="3038715" rtl="0" eaLnBrk="1" latinLnBrk="0" hangingPunct="1">
              <a:spcBef>
                <a:spcPct val="20000"/>
              </a:spcBef>
              <a:buFontTx/>
              <a:buNone/>
              <a:defRPr sz="6900" kern="1200">
                <a:solidFill>
                  <a:schemeClr val="accent5">
                    <a:lumMod val="50000"/>
                  </a:schemeClr>
                </a:solidFill>
                <a:latin typeface="+mj-lt"/>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0" marR="0" lvl="0" indent="0" algn="just" defTabSz="3038715" rtl="0" eaLnBrk="1" fontAlgn="auto" latinLnBrk="0" hangingPunct="1">
              <a:lnSpc>
                <a:spcPct val="100000"/>
              </a:lnSpc>
              <a:spcBef>
                <a:spcPct val="20000"/>
              </a:spcBef>
              <a:spcAft>
                <a:spcPts val="0"/>
              </a:spcAft>
              <a:buClrTx/>
              <a:buSzTx/>
              <a:buFontTx/>
              <a:buNone/>
              <a:tabLst/>
              <a:defRPr/>
            </a:pPr>
            <a:r>
              <a:rPr kumimoji="0" lang="en-US" sz="6900" b="0" i="0" u="none" strike="noStrike" kern="1200" cap="none" spc="0" normalizeH="0" baseline="0" noProof="0" dirty="0" smtClean="0">
                <a:ln>
                  <a:noFill/>
                </a:ln>
                <a:solidFill>
                  <a:srgbClr val="4472C4">
                    <a:lumMod val="50000"/>
                  </a:srgbClr>
                </a:solidFill>
                <a:effectLst/>
                <a:uLnTx/>
                <a:uFillTx/>
                <a:latin typeface="Calibri"/>
                <a:ea typeface="+mn-ea"/>
                <a:cs typeface="+mn-cs"/>
              </a:rPr>
              <a:t> </a:t>
            </a:r>
            <a:r>
              <a:rPr kumimoji="0" lang="en-US" sz="6900" b="0" i="0" u="none" strike="noStrike" kern="1200" cap="none" spc="0" normalizeH="0" baseline="0" noProof="0" dirty="0" err="1" smtClean="0">
                <a:ln>
                  <a:noFill/>
                </a:ln>
                <a:solidFill>
                  <a:srgbClr val="4472C4">
                    <a:lumMod val="50000"/>
                  </a:srgbClr>
                </a:solidFill>
                <a:effectLst/>
                <a:uLnTx/>
                <a:uFillTx/>
                <a:latin typeface="Calibri"/>
                <a:ea typeface="+mn-ea"/>
                <a:cs typeface="+mn-cs"/>
              </a:rPr>
              <a:t>Título</a:t>
            </a:r>
            <a:r>
              <a:rPr kumimoji="0" lang="en-US" sz="6900" b="0" i="0" u="none" strike="noStrike" kern="1200" cap="none" spc="0" normalizeH="0" baseline="0" noProof="0" dirty="0" smtClean="0">
                <a:ln>
                  <a:noFill/>
                </a:ln>
                <a:solidFill>
                  <a:srgbClr val="4472C4">
                    <a:lumMod val="50000"/>
                  </a:srgbClr>
                </a:solidFill>
                <a:effectLst/>
                <a:uLnTx/>
                <a:uFillTx/>
                <a:latin typeface="Calibri"/>
                <a:ea typeface="+mn-ea"/>
                <a:cs typeface="+mn-cs"/>
              </a:rPr>
              <a:t>: La </a:t>
            </a:r>
            <a:r>
              <a:rPr kumimoji="0" lang="en-US" sz="6900" b="0" i="0" u="none" strike="noStrike" kern="1200" cap="none" spc="0" normalizeH="0" baseline="0" noProof="0" dirty="0" err="1" smtClean="0">
                <a:ln>
                  <a:noFill/>
                </a:ln>
                <a:solidFill>
                  <a:srgbClr val="4472C4">
                    <a:lumMod val="50000"/>
                  </a:srgbClr>
                </a:solidFill>
                <a:effectLst/>
                <a:uLnTx/>
                <a:uFillTx/>
                <a:latin typeface="Calibri"/>
                <a:ea typeface="+mn-ea"/>
                <a:cs typeface="+mn-cs"/>
              </a:rPr>
              <a:t>formación</a:t>
            </a:r>
            <a:r>
              <a:rPr kumimoji="0" lang="en-US" sz="6900" b="0" i="0" u="none" strike="noStrike" kern="1200" cap="none" spc="0" normalizeH="0" baseline="0" noProof="0" dirty="0" smtClean="0">
                <a:ln>
                  <a:noFill/>
                </a:ln>
                <a:solidFill>
                  <a:srgbClr val="4472C4">
                    <a:lumMod val="50000"/>
                  </a:srgbClr>
                </a:solidFill>
                <a:effectLst/>
                <a:uLnTx/>
                <a:uFillTx/>
                <a:latin typeface="Calibri"/>
                <a:ea typeface="+mn-ea"/>
                <a:cs typeface="+mn-cs"/>
              </a:rPr>
              <a:t> de </a:t>
            </a:r>
            <a:r>
              <a:rPr kumimoji="0" lang="en-US" sz="6900" b="0" i="0" u="none" strike="noStrike" kern="1200" cap="none" spc="0" normalizeH="0" baseline="0" noProof="0" dirty="0" err="1" smtClean="0">
                <a:ln>
                  <a:noFill/>
                </a:ln>
                <a:solidFill>
                  <a:srgbClr val="4472C4">
                    <a:lumMod val="50000"/>
                  </a:srgbClr>
                </a:solidFill>
                <a:effectLst/>
                <a:uLnTx/>
                <a:uFillTx/>
                <a:latin typeface="Calibri"/>
                <a:ea typeface="+mn-ea"/>
                <a:cs typeface="+mn-cs"/>
              </a:rPr>
              <a:t>nivel</a:t>
            </a:r>
            <a:r>
              <a:rPr kumimoji="0" lang="en-US" sz="6900" b="0" i="0" u="none" strike="noStrike" kern="1200" cap="none" spc="0" normalizeH="0" baseline="0" noProof="0" dirty="0" smtClean="0">
                <a:ln>
                  <a:noFill/>
                </a:ln>
                <a:solidFill>
                  <a:srgbClr val="4472C4">
                    <a:lumMod val="50000"/>
                  </a:srgbClr>
                </a:solidFill>
                <a:effectLst/>
                <a:uLnTx/>
                <a:uFillTx/>
                <a:latin typeface="Calibri"/>
                <a:ea typeface="+mn-ea"/>
                <a:cs typeface="+mn-cs"/>
              </a:rPr>
              <a:t> </a:t>
            </a:r>
            <a:r>
              <a:rPr kumimoji="0" lang="en-US" sz="6900" b="0" i="0" u="none" strike="noStrike" kern="1200" cap="none" spc="0" normalizeH="0" baseline="0" noProof="0" dirty="0" err="1" smtClean="0">
                <a:ln>
                  <a:noFill/>
                </a:ln>
                <a:solidFill>
                  <a:srgbClr val="4472C4">
                    <a:lumMod val="50000"/>
                  </a:srgbClr>
                </a:solidFill>
                <a:effectLst/>
                <a:uLnTx/>
                <a:uFillTx/>
                <a:latin typeface="Calibri"/>
                <a:ea typeface="+mn-ea"/>
                <a:cs typeface="+mn-cs"/>
              </a:rPr>
              <a:t>medio</a:t>
            </a:r>
            <a:r>
              <a:rPr kumimoji="0" lang="en-US" sz="6900" b="0" i="0" u="none" strike="noStrike" kern="1200" cap="none" spc="0" normalizeH="0" baseline="0" noProof="0" dirty="0" smtClean="0">
                <a:ln>
                  <a:noFill/>
                </a:ln>
                <a:solidFill>
                  <a:srgbClr val="4472C4">
                    <a:lumMod val="50000"/>
                  </a:srgbClr>
                </a:solidFill>
                <a:effectLst/>
                <a:uLnTx/>
                <a:uFillTx/>
                <a:latin typeface="Calibri"/>
                <a:ea typeface="+mn-ea"/>
                <a:cs typeface="+mn-cs"/>
              </a:rPr>
              <a:t> superior </a:t>
            </a:r>
            <a:r>
              <a:rPr kumimoji="0" lang="en-US" sz="6900" b="0" i="0" u="none" strike="noStrike" kern="1200" cap="none" spc="0" normalizeH="0" baseline="0" noProof="0" dirty="0" err="1" smtClean="0">
                <a:ln>
                  <a:noFill/>
                </a:ln>
                <a:solidFill>
                  <a:srgbClr val="4472C4">
                    <a:lumMod val="50000"/>
                  </a:srgbClr>
                </a:solidFill>
                <a:effectLst/>
                <a:uLnTx/>
                <a:uFillTx/>
                <a:latin typeface="Calibri"/>
                <a:ea typeface="+mn-ea"/>
                <a:cs typeface="+mn-cs"/>
              </a:rPr>
              <a:t>para</a:t>
            </a:r>
            <a:r>
              <a:rPr kumimoji="0" lang="en-US" sz="6900" b="0" i="0" u="none" strike="noStrike" kern="1200" cap="none" spc="0" normalizeH="0" baseline="0" noProof="0" dirty="0" smtClean="0">
                <a:ln>
                  <a:noFill/>
                </a:ln>
                <a:solidFill>
                  <a:srgbClr val="4472C4">
                    <a:lumMod val="50000"/>
                  </a:srgbClr>
                </a:solidFill>
                <a:effectLst/>
                <a:uLnTx/>
                <a:uFillTx/>
                <a:latin typeface="Calibri"/>
                <a:ea typeface="+mn-ea"/>
                <a:cs typeface="+mn-cs"/>
              </a:rPr>
              <a:t> el </a:t>
            </a:r>
            <a:r>
              <a:rPr kumimoji="0" lang="en-US" sz="6900" b="0" i="0" u="none" strike="noStrike" kern="1200" cap="none" spc="0" normalizeH="0" baseline="0" noProof="0" dirty="0" err="1" smtClean="0">
                <a:ln>
                  <a:noFill/>
                </a:ln>
                <a:solidFill>
                  <a:srgbClr val="4472C4">
                    <a:lumMod val="50000"/>
                  </a:srgbClr>
                </a:solidFill>
                <a:effectLst/>
                <a:uLnTx/>
                <a:uFillTx/>
                <a:latin typeface="Calibri"/>
                <a:ea typeface="+mn-ea"/>
                <a:cs typeface="+mn-cs"/>
              </a:rPr>
              <a:t>uso</a:t>
            </a:r>
            <a:r>
              <a:rPr kumimoji="0" lang="en-US" sz="6900" b="0" i="0" u="none" strike="noStrike" kern="1200" cap="none" spc="0" normalizeH="0" noProof="0" dirty="0" smtClean="0">
                <a:ln>
                  <a:noFill/>
                </a:ln>
                <a:solidFill>
                  <a:srgbClr val="4472C4">
                    <a:lumMod val="50000"/>
                  </a:srgbClr>
                </a:solidFill>
                <a:effectLst/>
                <a:uLnTx/>
                <a:uFillTx/>
                <a:latin typeface="Calibri"/>
                <a:ea typeface="+mn-ea"/>
                <a:cs typeface="+mn-cs"/>
              </a:rPr>
              <a:t> del audiovisual en la </a:t>
            </a:r>
            <a:r>
              <a:rPr kumimoji="0" lang="en-US" sz="6900" b="0" i="0" u="none" strike="noStrike" kern="1200" cap="none" spc="0" normalizeH="0" noProof="0" dirty="0" err="1" smtClean="0">
                <a:ln>
                  <a:noFill/>
                </a:ln>
                <a:solidFill>
                  <a:srgbClr val="4472C4">
                    <a:lumMod val="50000"/>
                  </a:srgbClr>
                </a:solidFill>
                <a:effectLst/>
                <a:uLnTx/>
                <a:uFillTx/>
                <a:latin typeface="Calibri"/>
                <a:ea typeface="+mn-ea"/>
                <a:cs typeface="+mn-cs"/>
              </a:rPr>
              <a:t>primera</a:t>
            </a:r>
            <a:r>
              <a:rPr kumimoji="0" lang="en-US" sz="6900" b="0" i="0" u="none" strike="noStrike" kern="1200" cap="none" spc="0" normalizeH="0" noProof="0" dirty="0" smtClean="0">
                <a:ln>
                  <a:noFill/>
                </a:ln>
                <a:solidFill>
                  <a:srgbClr val="4472C4">
                    <a:lumMod val="50000"/>
                  </a:srgbClr>
                </a:solidFill>
                <a:effectLst/>
                <a:uLnTx/>
                <a:uFillTx/>
                <a:latin typeface="Calibri"/>
                <a:ea typeface="+mn-ea"/>
                <a:cs typeface="+mn-cs"/>
              </a:rPr>
              <a:t> </a:t>
            </a:r>
            <a:r>
              <a:rPr kumimoji="0" lang="en-US" sz="6900" b="0" i="0" u="none" strike="noStrike" kern="1200" cap="none" spc="0" normalizeH="0" noProof="0" dirty="0" err="1" smtClean="0">
                <a:ln>
                  <a:noFill/>
                </a:ln>
                <a:solidFill>
                  <a:srgbClr val="4472C4">
                    <a:lumMod val="50000"/>
                  </a:srgbClr>
                </a:solidFill>
                <a:effectLst/>
                <a:uLnTx/>
                <a:uFillTx/>
                <a:latin typeface="Calibri"/>
                <a:ea typeface="+mn-ea"/>
                <a:cs typeface="+mn-cs"/>
              </a:rPr>
              <a:t>infancia</a:t>
            </a:r>
            <a:r>
              <a:rPr kumimoji="0" lang="en-US" sz="6900" b="0" i="0" u="none" strike="noStrike" kern="1200" cap="none" spc="0" normalizeH="0" noProof="0" dirty="0" smtClean="0">
                <a:ln>
                  <a:noFill/>
                </a:ln>
                <a:solidFill>
                  <a:srgbClr val="4472C4">
                    <a:lumMod val="50000"/>
                  </a:srgbClr>
                </a:solidFill>
                <a:effectLst/>
                <a:uLnTx/>
                <a:uFillTx/>
                <a:latin typeface="Calibri"/>
                <a:ea typeface="+mn-ea"/>
                <a:cs typeface="+mn-cs"/>
              </a:rPr>
              <a:t> </a:t>
            </a:r>
            <a:endParaRPr kumimoji="0" lang="en-US" sz="69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
        <p:nvSpPr>
          <p:cNvPr id="50" name="Text Placeholder 37">
            <a:extLst>
              <a:ext uri="{FF2B5EF4-FFF2-40B4-BE49-F238E27FC236}">
                <a16:creationId xmlns="" xmlns:a16="http://schemas.microsoft.com/office/drawing/2014/main" id="{0F56D88A-4B12-0F47-8D8A-2F1828CAE02A}"/>
              </a:ext>
            </a:extLst>
          </p:cNvPr>
          <p:cNvSpPr txBox="1">
            <a:spLocks/>
          </p:cNvSpPr>
          <p:nvPr/>
        </p:nvSpPr>
        <p:spPr>
          <a:xfrm>
            <a:off x="2890078" y="3707134"/>
            <a:ext cx="15608232" cy="769233"/>
          </a:xfrm>
          <a:prstGeom prst="rect">
            <a:avLst/>
          </a:prstGeom>
        </p:spPr>
        <p:txBody>
          <a:bodyPr lIns="54681" tIns="27341" rIns="54681" bIns="27341">
            <a:normAutofit/>
          </a:bodyPr>
          <a:lstStyle>
            <a:lvl1pPr marL="0" indent="0" algn="ctr" defTabSz="3038715" rtl="0" eaLnBrk="1" latinLnBrk="0" hangingPunct="1">
              <a:spcBef>
                <a:spcPct val="20000"/>
              </a:spcBef>
              <a:buFontTx/>
              <a:buNone/>
              <a:defRPr sz="4300" kern="1200">
                <a:solidFill>
                  <a:schemeClr val="accent5">
                    <a:lumMod val="50000"/>
                  </a:schemeClr>
                </a:solidFill>
                <a:latin typeface="+mj-lt"/>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0" marR="0" lvl="0" indent="0" algn="ctr" defTabSz="3038715" rtl="0" eaLnBrk="1" fontAlgn="auto" latinLnBrk="0" hangingPunct="1">
              <a:lnSpc>
                <a:spcPct val="100000"/>
              </a:lnSpc>
              <a:spcBef>
                <a:spcPct val="20000"/>
              </a:spcBef>
              <a:spcAft>
                <a:spcPts val="0"/>
              </a:spcAft>
              <a:buClrTx/>
              <a:buSzTx/>
              <a:buFontTx/>
              <a:buNone/>
              <a:tabLst/>
              <a:defRPr/>
            </a:pPr>
            <a:r>
              <a:rPr kumimoji="0" lang="en-US" sz="4300" b="0" i="0" u="none" strike="noStrike" kern="1200" cap="none" spc="0" normalizeH="0" baseline="0" noProof="0" dirty="0" err="1" smtClean="0">
                <a:ln>
                  <a:noFill/>
                </a:ln>
                <a:solidFill>
                  <a:srgbClr val="4472C4">
                    <a:lumMod val="50000"/>
                  </a:srgbClr>
                </a:solidFill>
                <a:effectLst/>
                <a:uLnTx/>
                <a:uFillTx/>
                <a:latin typeface="Calibri"/>
                <a:ea typeface="+mn-ea"/>
                <a:cs typeface="+mn-cs"/>
              </a:rPr>
              <a:t>Autora</a:t>
            </a:r>
            <a:r>
              <a:rPr kumimoji="0" lang="en-US" sz="4300" b="0" i="0" u="none" strike="noStrike" kern="1200" cap="none" spc="0" normalizeH="0" baseline="0" noProof="0" dirty="0" smtClean="0">
                <a:ln>
                  <a:noFill/>
                </a:ln>
                <a:solidFill>
                  <a:srgbClr val="4472C4">
                    <a:lumMod val="50000"/>
                  </a:srgbClr>
                </a:solidFill>
                <a:effectLst/>
                <a:uLnTx/>
                <a:uFillTx/>
                <a:latin typeface="Calibri"/>
                <a:ea typeface="+mn-ea"/>
                <a:cs typeface="+mn-cs"/>
              </a:rPr>
              <a:t>:</a:t>
            </a:r>
            <a:r>
              <a:rPr kumimoji="0" lang="en-US" sz="4300" b="0" i="0" u="none" strike="noStrike" kern="1200" cap="none" spc="0" normalizeH="0" noProof="0" dirty="0" smtClean="0">
                <a:ln>
                  <a:noFill/>
                </a:ln>
                <a:solidFill>
                  <a:srgbClr val="4472C4">
                    <a:lumMod val="50000"/>
                  </a:srgbClr>
                </a:solidFill>
                <a:effectLst/>
                <a:uLnTx/>
                <a:uFillTx/>
                <a:latin typeface="Calibri"/>
                <a:ea typeface="+mn-ea"/>
                <a:cs typeface="+mn-cs"/>
              </a:rPr>
              <a:t> Katherine Rivera Valdés</a:t>
            </a:r>
            <a:endParaRPr kumimoji="0" lang="en-US" sz="4300" b="0" i="0" u="none" strike="noStrike" kern="1200" cap="none" spc="0" normalizeH="0" baseline="0" noProof="0" dirty="0">
              <a:ln>
                <a:noFill/>
              </a:ln>
              <a:solidFill>
                <a:srgbClr val="4472C4">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1518</TotalTime>
  <Words>1169</Words>
  <Application>Microsoft Office PowerPoint</Application>
  <PresentationFormat>Personalizado</PresentationFormat>
  <Paragraphs>42</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PC</cp:lastModifiedBy>
  <cp:revision>46</cp:revision>
  <dcterms:created xsi:type="dcterms:W3CDTF">2012-02-10T00:21:22Z</dcterms:created>
  <dcterms:modified xsi:type="dcterms:W3CDTF">2021-11-22T00:08:21Z</dcterms:modified>
  <cp:category>Research poster templates</cp:category>
</cp:coreProperties>
</file>