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 id="2147483660" r:id="rId2"/>
  </p:sldMasterIdLst>
  <p:notesMasterIdLst>
    <p:notesMasterId r:id="rId4"/>
  </p:notesMasterIdLst>
  <p:handoutMasterIdLst>
    <p:handoutMasterId r:id="rId5"/>
  </p:handoutMasterIdLst>
  <p:sldIdLst>
    <p:sldId id="257" r:id="rId3"/>
  </p:sldIdLst>
  <p:sldSz cx="21388388" cy="30275213"/>
  <p:notesSz cx="6858000" cy="9144000"/>
  <p:defaultText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defaultTextStyle>
  <p:extLst>
    <p:ext uri="{EFAFB233-063F-42B5-8137-9DF3F51BA10A}">
      <p15:sldGuideLst xmlns:p15="http://schemas.microsoft.com/office/powerpoint/2012/main" xmlns="">
        <p15:guide id="2" orient="horz" pos="265">
          <p15:clr>
            <a:srgbClr val="A4A3A4"/>
          </p15:clr>
        </p15:guide>
        <p15:guide id="3" orient="horz" pos="18541">
          <p15:clr>
            <a:srgbClr val="A4A3A4"/>
          </p15:clr>
        </p15:guide>
        <p15:guide id="5" pos="13191">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KOTOULAS" initials="AK" lastIdx="2" clrIdx="0"/>
  <p:cmAuthor id="1" name="A.KOTOULAS" initials="HELP" lastIdx="1" clrIdx="1"/>
  <p:cmAuthor id="2" name="A.KOTOULAS" initials="HELP - " lastIdx="1" clrIdx="2"/>
  <p:cmAuthor id="3" name="PosterPresentations.com - 510.649.3001" initials="HELP - " lastIdx="1"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F5FA"/>
    <a:srgbClr val="CDD2DE"/>
    <a:srgbClr val="E3E9E5"/>
    <a:srgbClr val="EAEAE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689" autoAdjust="0"/>
    <p:restoredTop sz="94777" autoAdjust="0"/>
  </p:normalViewPr>
  <p:slideViewPr>
    <p:cSldViewPr snapToGrid="0" snapToObjects="1" showGuides="1">
      <p:cViewPr>
        <p:scale>
          <a:sx n="30" d="100"/>
          <a:sy n="30" d="100"/>
        </p:scale>
        <p:origin x="-72" y="1164"/>
      </p:cViewPr>
      <p:guideLst>
        <p:guide orient="horz" pos="265"/>
        <p:guide orient="horz" pos="18541"/>
        <p:guide pos="1319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showGuides="1">
      <p:cViewPr varScale="1">
        <p:scale>
          <a:sx n="83" d="100"/>
          <a:sy n="83" d="100"/>
        </p:scale>
        <p:origin x="-2730" y="-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commentAuthors" Target="commentAuthors.xml"/><Relationship Id="rId5" Type="http://schemas.openxmlformats.org/officeDocument/2006/relationships/handoutMaster" Target="handoutMasters/handoutMaster1.xml"/><Relationship Id="rId10" Type="http://schemas.openxmlformats.org/officeDocument/2006/relationships/tableStyles" Target="tableStyles.xml"/><Relationship Id="rId4" Type="http://schemas.openxmlformats.org/officeDocument/2006/relationships/notesMaster" Target="notesMasters/notesMaster1.xml"/><Relationship Id="rId9" Type="http://schemas.openxmlformats.org/officeDocument/2006/relationships/theme" Target="theme/theme1.xml"/></Relationships>
</file>

<file path=ppt/diagrams/_rels/data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image" Target="../media/image9.png"/></Relationships>
</file>

<file path=ppt/diagrams/_rels/drawing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image" Target="../media/image9.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C756224-8B49-4C20-9EB9-B6F5C528D8D4}" type="doc">
      <dgm:prSet loTypeId="urn:microsoft.com/office/officeart/2005/8/layout/hList2" loCatId="list" qsTypeId="urn:microsoft.com/office/officeart/2005/8/quickstyle/simple1" qsCatId="simple" csTypeId="urn:microsoft.com/office/officeart/2005/8/colors/accent1_2" csCatId="accent1" phldr="1"/>
      <dgm:spPr/>
      <dgm:t>
        <a:bodyPr/>
        <a:lstStyle/>
        <a:p>
          <a:endParaRPr lang="es-MX"/>
        </a:p>
      </dgm:t>
    </dgm:pt>
    <dgm:pt modelId="{7001A0C5-506A-473C-8766-E185C0DA2584}">
      <dgm:prSet phldrT="[Texto]" custT="1"/>
      <dgm:spPr>
        <a:xfrm rot="16200000">
          <a:off x="-3792638" y="6248407"/>
          <a:ext cx="9735481" cy="1258909"/>
        </a:xfrm>
        <a:prstGeom prst="rect">
          <a:avLst/>
        </a:prstGeom>
        <a:noFill/>
        <a:ln>
          <a:noFill/>
        </a:ln>
        <a:effectLst/>
      </dgm:spPr>
      <dgm:t>
        <a:bodyPr/>
        <a:lstStyle/>
        <a:p>
          <a:r>
            <a:rPr lang="es-MX" sz="3200" b="1" dirty="0" smtClean="0">
              <a:solidFill>
                <a:sysClr val="windowText" lastClr="000000">
                  <a:hueOff val="0"/>
                  <a:satOff val="0"/>
                  <a:lumOff val="0"/>
                  <a:alphaOff val="0"/>
                </a:sysClr>
              </a:solidFill>
              <a:latin typeface="Calibri"/>
              <a:ea typeface="+mn-ea"/>
              <a:cs typeface="+mn-cs"/>
            </a:rPr>
            <a:t>La formación docente de nivel medio superior </a:t>
          </a:r>
          <a:endParaRPr lang="es-MX" sz="3200" b="1" dirty="0">
            <a:solidFill>
              <a:sysClr val="windowText" lastClr="000000">
                <a:hueOff val="0"/>
                <a:satOff val="0"/>
                <a:lumOff val="0"/>
                <a:alphaOff val="0"/>
              </a:sysClr>
            </a:solidFill>
            <a:latin typeface="Calibri"/>
            <a:ea typeface="+mn-ea"/>
            <a:cs typeface="+mn-cs"/>
          </a:endParaRPr>
        </a:p>
      </dgm:t>
    </dgm:pt>
    <dgm:pt modelId="{249DC716-8C7A-436A-A06C-F28FBFEAA262}" type="parTrans" cxnId="{01E054B6-8D1C-4DE1-9876-DF531CDD6A9F}">
      <dgm:prSet/>
      <dgm:spPr/>
      <dgm:t>
        <a:bodyPr/>
        <a:lstStyle/>
        <a:p>
          <a:endParaRPr lang="es-MX"/>
        </a:p>
      </dgm:t>
    </dgm:pt>
    <dgm:pt modelId="{9D7C5C3E-260A-4FFA-8542-08013D2F77C9}" type="sibTrans" cxnId="{01E054B6-8D1C-4DE1-9876-DF531CDD6A9F}">
      <dgm:prSet/>
      <dgm:spPr/>
      <dgm:t>
        <a:bodyPr/>
        <a:lstStyle/>
        <a:p>
          <a:endParaRPr lang="es-MX"/>
        </a:p>
      </dgm:t>
    </dgm:pt>
    <dgm:pt modelId="{2BDAB136-23C2-49DE-9CEB-E7CBBAD58FA6}">
      <dgm:prSet phldrT="[Texto]" custT="1"/>
      <dgm:spPr>
        <a:xfrm rot="16200000">
          <a:off x="4856450" y="6472031"/>
          <a:ext cx="9735481" cy="1258909"/>
        </a:xfrm>
        <a:prstGeom prst="rect">
          <a:avLst/>
        </a:prstGeom>
        <a:noFill/>
        <a:ln>
          <a:noFill/>
        </a:ln>
        <a:effectLst/>
      </dgm:spPr>
      <dgm:t>
        <a:bodyPr/>
        <a:lstStyle/>
        <a:p>
          <a:r>
            <a:rPr lang="es-MX" sz="3000" b="1" dirty="0" smtClean="0">
              <a:solidFill>
                <a:sysClr val="windowText" lastClr="000000">
                  <a:hueOff val="0"/>
                  <a:satOff val="0"/>
                  <a:lumOff val="0"/>
                  <a:alphaOff val="0"/>
                </a:sysClr>
              </a:solidFill>
              <a:latin typeface="Calibri"/>
              <a:ea typeface="+mn-ea"/>
              <a:cs typeface="+mn-cs"/>
            </a:rPr>
            <a:t>Los docentes en formación y el uso del audiovisual en l</a:t>
          </a:r>
          <a:r>
            <a:rPr lang="es-MX" sz="3200" b="1" dirty="0" smtClean="0">
              <a:solidFill>
                <a:sysClr val="windowText" lastClr="000000">
                  <a:hueOff val="0"/>
                  <a:satOff val="0"/>
                  <a:lumOff val="0"/>
                  <a:alphaOff val="0"/>
                </a:sysClr>
              </a:solidFill>
              <a:latin typeface="Calibri"/>
              <a:ea typeface="+mn-ea"/>
              <a:cs typeface="+mn-cs"/>
            </a:rPr>
            <a:t>a primera infancia </a:t>
          </a:r>
          <a:endParaRPr lang="es-MX" sz="3200" b="1" dirty="0">
            <a:solidFill>
              <a:sysClr val="windowText" lastClr="000000">
                <a:hueOff val="0"/>
                <a:satOff val="0"/>
                <a:lumOff val="0"/>
                <a:alphaOff val="0"/>
              </a:sysClr>
            </a:solidFill>
            <a:latin typeface="Calibri"/>
            <a:ea typeface="+mn-ea"/>
            <a:cs typeface="+mn-cs"/>
          </a:endParaRPr>
        </a:p>
      </dgm:t>
    </dgm:pt>
    <dgm:pt modelId="{3F00E79C-4A59-4379-B42B-9308E552533D}" type="parTrans" cxnId="{058427AE-3EEF-4B81-81F7-5353F4238DE5}">
      <dgm:prSet/>
      <dgm:spPr/>
      <dgm:t>
        <a:bodyPr/>
        <a:lstStyle/>
        <a:p>
          <a:endParaRPr lang="es-MX"/>
        </a:p>
      </dgm:t>
    </dgm:pt>
    <dgm:pt modelId="{63657A2A-D157-4F92-B321-14901FAC67AA}" type="sibTrans" cxnId="{058427AE-3EEF-4B81-81F7-5353F4238DE5}">
      <dgm:prSet/>
      <dgm:spPr/>
      <dgm:t>
        <a:bodyPr/>
        <a:lstStyle/>
        <a:p>
          <a:endParaRPr lang="es-MX"/>
        </a:p>
      </dgm:t>
    </dgm:pt>
    <dgm:pt modelId="{8867C7FA-E167-4554-9BCD-FC4A54E7230B}">
      <dgm:prSet phldrT="[Texto]" custT="1"/>
      <dgm:spPr>
        <a:xfrm>
          <a:off x="10508241" y="1564285"/>
          <a:ext cx="9005926" cy="10510328"/>
        </a:xfrm>
        <a:prstGeom prst="rect">
          <a:avLst/>
        </a:prstGeom>
        <a:solidFill>
          <a:schemeClr val="accent1">
            <a:lumMod val="20000"/>
            <a:lumOff val="80000"/>
          </a:schemeClr>
        </a:solidFill>
        <a:ln w="25400" cap="flat" cmpd="sng" algn="ctr">
          <a:solidFill>
            <a:srgbClr val="1F497D">
              <a:lumMod val="75000"/>
            </a:srgbClr>
          </a:solidFill>
          <a:prstDash val="solid"/>
        </a:ln>
        <a:effectLst/>
      </dgm:spPr>
      <dgm:t>
        <a:bodyPr/>
        <a:lstStyle/>
        <a:p>
          <a:pPr algn="r"/>
          <a:r>
            <a:rPr lang="es-MX" sz="1800" dirty="0" smtClean="0">
              <a:solidFill>
                <a:sysClr val="windowText" lastClr="000000"/>
              </a:solidFill>
              <a:latin typeface="Calibri"/>
              <a:ea typeface="+mn-ea"/>
              <a:cs typeface="+mn-cs"/>
            </a:rPr>
            <a:t>Portillo (2005); Luna (2008); </a:t>
          </a:r>
          <a:endParaRPr lang="es-MX" sz="1800" dirty="0">
            <a:solidFill>
              <a:sysClr val="windowText" lastClr="000000"/>
            </a:solidFill>
            <a:latin typeface="Calibri"/>
            <a:ea typeface="+mn-ea"/>
            <a:cs typeface="+mn-cs"/>
          </a:endParaRPr>
        </a:p>
      </dgm:t>
    </dgm:pt>
    <dgm:pt modelId="{0404C38C-5C58-457E-BBF4-985D1A6488E6}" type="parTrans" cxnId="{1583FDB5-BE12-4D06-8FBB-A3FA018DB188}">
      <dgm:prSet/>
      <dgm:spPr/>
      <dgm:t>
        <a:bodyPr/>
        <a:lstStyle/>
        <a:p>
          <a:endParaRPr lang="es-MX"/>
        </a:p>
      </dgm:t>
    </dgm:pt>
    <dgm:pt modelId="{0D4245FB-96E5-4953-8923-D42C4B7324A4}" type="sibTrans" cxnId="{1583FDB5-BE12-4D06-8FBB-A3FA018DB188}">
      <dgm:prSet/>
      <dgm:spPr/>
      <dgm:t>
        <a:bodyPr/>
        <a:lstStyle/>
        <a:p>
          <a:endParaRPr lang="es-MX"/>
        </a:p>
      </dgm:t>
    </dgm:pt>
    <dgm:pt modelId="{64A3B6DA-FC58-404E-9E30-45AD74EEEEA1}">
      <dgm:prSet phldrT="[Texto]" custT="1"/>
      <dgm:spPr>
        <a:xfrm>
          <a:off x="10508241" y="1564285"/>
          <a:ext cx="9005926" cy="10510328"/>
        </a:xfrm>
        <a:prstGeom prst="rect">
          <a:avLst/>
        </a:prstGeom>
        <a:solidFill>
          <a:schemeClr val="accent1">
            <a:lumMod val="20000"/>
            <a:lumOff val="80000"/>
          </a:schemeClr>
        </a:solidFill>
        <a:ln w="25400" cap="flat" cmpd="sng" algn="ctr">
          <a:solidFill>
            <a:srgbClr val="1F497D">
              <a:lumMod val="75000"/>
            </a:srgbClr>
          </a:solidFill>
          <a:prstDash val="solid"/>
        </a:ln>
        <a:effectLst/>
      </dgm:spPr>
      <dgm:t>
        <a:bodyPr/>
        <a:lstStyle/>
        <a:p>
          <a:pPr algn="just"/>
          <a:r>
            <a:rPr lang="es-MX" sz="2800" b="1" u="none" dirty="0" smtClean="0">
              <a:solidFill>
                <a:sysClr val="windowText" lastClr="000000"/>
              </a:solidFill>
              <a:latin typeface="Calibri"/>
              <a:ea typeface="+mn-ea"/>
              <a:cs typeface="Times New Roman"/>
            </a:rPr>
            <a:t>Es necesario que para utilizar audiovisuales el estudiante </a:t>
          </a:r>
          <a:r>
            <a:rPr lang="es-ES" sz="2800" b="1" u="none" dirty="0" smtClean="0">
              <a:solidFill>
                <a:sysClr val="windowText" lastClr="000000"/>
              </a:solidFill>
              <a:latin typeface="Calibri"/>
              <a:ea typeface="+mn-ea"/>
              <a:cs typeface="+mn-cs"/>
            </a:rPr>
            <a:t>se debe formar con habilidades que le permitan la aplicación o utilización del medio (audiovisual), para lo que se requiere de conocimientos acerca de su lenguaje y potencialidades. La habilidad para localizar la información, seleccionarla, clasificarla e identificar los intereses de los niños con los diferentes medios. Saber cuándo y cuáles emplear, atendiendo a determinados criterios y requiere del acompañamiento del adulto para su visualización. A su vez, conlleva planificación de actividades, en función de potenciar el desarrollo de los niños y este debe ser un proceso planificado, organizado y anticipado del desarrollo de los sujetos</a:t>
          </a:r>
          <a:r>
            <a:rPr lang="es-ES" sz="2800" b="0" u="none" dirty="0" smtClean="0">
              <a:solidFill>
                <a:sysClr val="windowText" lastClr="000000"/>
              </a:solidFill>
              <a:latin typeface="Calibri"/>
              <a:ea typeface="+mn-ea"/>
              <a:cs typeface="+mn-cs"/>
            </a:rPr>
            <a:t>.</a:t>
          </a:r>
          <a:endParaRPr lang="es-MX" sz="2800" dirty="0">
            <a:solidFill>
              <a:sysClr val="window" lastClr="FFFFFF"/>
            </a:solidFill>
            <a:latin typeface="Calibri"/>
            <a:ea typeface="+mn-ea"/>
            <a:cs typeface="+mn-cs"/>
          </a:endParaRPr>
        </a:p>
      </dgm:t>
    </dgm:pt>
    <dgm:pt modelId="{C85045A8-6583-4D0C-BE8E-F96DEBC96114}" type="parTrans" cxnId="{981E1629-E9B5-428C-A7B0-77E8B29BF324}">
      <dgm:prSet/>
      <dgm:spPr/>
      <dgm:t>
        <a:bodyPr/>
        <a:lstStyle/>
        <a:p>
          <a:endParaRPr lang="es-MX"/>
        </a:p>
      </dgm:t>
    </dgm:pt>
    <dgm:pt modelId="{430B116B-9C83-4BEF-8197-3C28DB80ADEF}" type="sibTrans" cxnId="{981E1629-E9B5-428C-A7B0-77E8B29BF324}">
      <dgm:prSet/>
      <dgm:spPr/>
      <dgm:t>
        <a:bodyPr/>
        <a:lstStyle/>
        <a:p>
          <a:endParaRPr lang="es-MX"/>
        </a:p>
      </dgm:t>
    </dgm:pt>
    <dgm:pt modelId="{34EBF8B4-3D12-4564-83D4-32E75FF9DF9B}">
      <dgm:prSet phldrT="[Texto]" custT="1"/>
      <dgm:spPr>
        <a:xfrm>
          <a:off x="1202650" y="1499300"/>
          <a:ext cx="7251445" cy="10469342"/>
        </a:xfrm>
        <a:prstGeom prst="rect">
          <a:avLst/>
        </a:prstGeom>
        <a:solidFill>
          <a:schemeClr val="accent1">
            <a:lumMod val="20000"/>
            <a:lumOff val="80000"/>
          </a:schemeClr>
        </a:solidFill>
        <a:ln w="25400" cap="flat" cmpd="sng" algn="ctr">
          <a:solidFill>
            <a:srgbClr val="1F497D">
              <a:lumMod val="75000"/>
            </a:srgbClr>
          </a:solidFill>
          <a:prstDash val="solid"/>
        </a:ln>
        <a:effectLst/>
      </dgm:spPr>
      <dgm:t>
        <a:bodyPr/>
        <a:lstStyle/>
        <a:p>
          <a:pPr algn="l"/>
          <a:r>
            <a:rPr lang="es-MX" sz="1800" dirty="0" smtClean="0">
              <a:solidFill>
                <a:sysClr val="windowText" lastClr="000000"/>
              </a:solidFill>
              <a:latin typeface="Calibri"/>
              <a:ea typeface="+mn-ea"/>
              <a:cs typeface="+mn-cs"/>
            </a:rPr>
            <a:t>Cruz, Fernández, López y Ruiz (2011); </a:t>
          </a:r>
          <a:r>
            <a:rPr lang="es-ES" sz="1800" dirty="0" smtClean="0">
              <a:solidFill>
                <a:sysClr val="windowText" lastClr="000000"/>
              </a:solidFill>
              <a:effectLst/>
              <a:latin typeface="Calibri"/>
              <a:ea typeface="+mn-ea"/>
              <a:cs typeface="+mn-cs"/>
            </a:rPr>
            <a:t>Cano (2013); Nievas y Martínez (2017);  Caballero y Duarte (2018); Hernández; González y Cabrera (2018)</a:t>
          </a:r>
          <a:endParaRPr lang="es-MX" sz="1800" dirty="0">
            <a:solidFill>
              <a:sysClr val="windowText" lastClr="000000"/>
            </a:solidFill>
            <a:latin typeface="Calibri"/>
            <a:ea typeface="+mn-ea"/>
            <a:cs typeface="+mn-cs"/>
          </a:endParaRPr>
        </a:p>
      </dgm:t>
    </dgm:pt>
    <dgm:pt modelId="{2B183F18-68DC-4029-BE70-EEC3F091229B}" type="parTrans" cxnId="{5F74DE38-DA82-42CA-8C5A-519AD9279271}">
      <dgm:prSet/>
      <dgm:spPr/>
      <dgm:t>
        <a:bodyPr/>
        <a:lstStyle/>
        <a:p>
          <a:endParaRPr lang="es-MX"/>
        </a:p>
      </dgm:t>
    </dgm:pt>
    <dgm:pt modelId="{8FFE1D46-4932-42EB-B58B-DD1620DACBE3}" type="sibTrans" cxnId="{5F74DE38-DA82-42CA-8C5A-519AD9279271}">
      <dgm:prSet/>
      <dgm:spPr/>
      <dgm:t>
        <a:bodyPr/>
        <a:lstStyle/>
        <a:p>
          <a:endParaRPr lang="es-MX"/>
        </a:p>
      </dgm:t>
    </dgm:pt>
    <dgm:pt modelId="{C50D8AA2-A8C7-4352-92BA-EC474F707775}">
      <dgm:prSet phldrT="[Texto]" custT="1"/>
      <dgm:spPr>
        <a:xfrm>
          <a:off x="1202650" y="1499300"/>
          <a:ext cx="7251445" cy="10469342"/>
        </a:xfrm>
        <a:prstGeom prst="rect">
          <a:avLst/>
        </a:prstGeom>
        <a:solidFill>
          <a:schemeClr val="accent1">
            <a:lumMod val="20000"/>
            <a:lumOff val="80000"/>
          </a:schemeClr>
        </a:solidFill>
        <a:ln w="25400" cap="flat" cmpd="sng" algn="ctr">
          <a:solidFill>
            <a:srgbClr val="1F497D">
              <a:lumMod val="75000"/>
            </a:srgbClr>
          </a:solidFill>
          <a:prstDash val="solid"/>
        </a:ln>
        <a:effectLst/>
      </dgm:spPr>
      <dgm:t>
        <a:bodyPr/>
        <a:lstStyle/>
        <a:p>
          <a:pPr algn="just"/>
          <a:r>
            <a:rPr lang="es-MX" sz="3000" b="1" smtClean="0">
              <a:solidFill>
                <a:sysClr val="windowText" lastClr="000000"/>
              </a:solidFill>
              <a:effectLst/>
              <a:latin typeface="Calibri"/>
              <a:ea typeface="+mn-ea"/>
              <a:cs typeface="Times New Roman"/>
            </a:rPr>
            <a:t>La </a:t>
          </a:r>
          <a:r>
            <a:rPr lang="es-MX" sz="3000" b="1" dirty="0" smtClean="0">
              <a:solidFill>
                <a:sysClr val="windowText" lastClr="000000"/>
              </a:solidFill>
              <a:effectLst/>
              <a:latin typeface="Calibri"/>
              <a:ea typeface="+mn-ea"/>
              <a:cs typeface="Times New Roman"/>
            </a:rPr>
            <a:t>formación docente, </a:t>
          </a:r>
          <a:r>
            <a:rPr lang="es-MX" sz="2800" b="1" dirty="0" smtClean="0">
              <a:solidFill>
                <a:sysClr val="windowText" lastClr="000000"/>
              </a:solidFill>
              <a:effectLst/>
              <a:latin typeface="Calibri"/>
              <a:ea typeface="+mn-ea"/>
              <a:cs typeface="Times New Roman"/>
            </a:rPr>
            <a:t>como proceso que involucra a la persona en  su totalidad, supone indagar concepciones, representaciones, imágenes, así como, historias y modos de aprender, construidos en interacción con los contextos sociales en las prácticas pre profesionales, que permiten analizar y comprender el propio devenir, develando huellas que han de transformarse en elementos </a:t>
          </a:r>
          <a:r>
            <a:rPr lang="es-MX" sz="2800" b="1" dirty="0" err="1" smtClean="0">
              <a:solidFill>
                <a:sysClr val="windowText" lastClr="000000"/>
              </a:solidFill>
              <a:effectLst/>
              <a:latin typeface="Calibri"/>
              <a:ea typeface="+mn-ea"/>
              <a:cs typeface="Times New Roman"/>
            </a:rPr>
            <a:t>estructurantes</a:t>
          </a:r>
          <a:r>
            <a:rPr lang="es-MX" sz="2800" b="1" dirty="0" smtClean="0">
              <a:solidFill>
                <a:sysClr val="windowText" lastClr="000000"/>
              </a:solidFill>
              <a:effectLst/>
              <a:latin typeface="Calibri"/>
              <a:ea typeface="+mn-ea"/>
              <a:cs typeface="Times New Roman"/>
            </a:rPr>
            <a:t> de la futura tarea </a:t>
          </a:r>
          <a:r>
            <a:rPr lang="es-MX" sz="2800" b="1" dirty="0" smtClean="0">
              <a:solidFill>
                <a:sysClr val="windowText" lastClr="000000"/>
              </a:solidFill>
              <a:effectLst/>
              <a:latin typeface="Calibri"/>
              <a:ea typeface="+mn-ea"/>
              <a:cs typeface="Times New Roman"/>
            </a:rPr>
            <a:t>docente</a:t>
          </a:r>
          <a:endParaRPr lang="es-MX" sz="2800" dirty="0">
            <a:solidFill>
              <a:sysClr val="windowText" lastClr="000000"/>
            </a:solidFill>
            <a:latin typeface="Calibri"/>
            <a:ea typeface="+mn-ea"/>
            <a:cs typeface="+mn-cs"/>
          </a:endParaRPr>
        </a:p>
      </dgm:t>
    </dgm:pt>
    <dgm:pt modelId="{4136F0FF-3C71-4082-AC60-8320373CC749}" type="parTrans" cxnId="{69BC9A35-88F3-4C98-AE17-DE249E93CFB3}">
      <dgm:prSet/>
      <dgm:spPr/>
      <dgm:t>
        <a:bodyPr/>
        <a:lstStyle/>
        <a:p>
          <a:endParaRPr lang="es-MX"/>
        </a:p>
      </dgm:t>
    </dgm:pt>
    <dgm:pt modelId="{C94007EA-306F-48BE-9E06-99C1A957E2E6}" type="sibTrans" cxnId="{69BC9A35-88F3-4C98-AE17-DE249E93CFB3}">
      <dgm:prSet/>
      <dgm:spPr/>
      <dgm:t>
        <a:bodyPr/>
        <a:lstStyle/>
        <a:p>
          <a:endParaRPr lang="es-MX"/>
        </a:p>
      </dgm:t>
    </dgm:pt>
    <dgm:pt modelId="{F701DDF3-6EE9-4F64-B7E8-016E31D2543F}">
      <dgm:prSet phldrT="[Texto]" custT="1"/>
      <dgm:spPr>
        <a:xfrm>
          <a:off x="10508241" y="1564285"/>
          <a:ext cx="9005926" cy="10510328"/>
        </a:xfrm>
        <a:solidFill>
          <a:schemeClr val="accent1">
            <a:lumMod val="20000"/>
            <a:lumOff val="80000"/>
          </a:schemeClr>
        </a:solidFill>
        <a:ln w="25400" cap="flat" cmpd="sng" algn="ctr">
          <a:solidFill>
            <a:srgbClr val="1F497D">
              <a:lumMod val="75000"/>
            </a:srgbClr>
          </a:solidFill>
          <a:prstDash val="solid"/>
        </a:ln>
        <a:effectLst/>
      </dgm:spPr>
      <dgm:t>
        <a:bodyPr/>
        <a:lstStyle/>
        <a:p>
          <a:pPr algn="r"/>
          <a:r>
            <a:rPr lang="es-MX" sz="1800" dirty="0" smtClean="0">
              <a:solidFill>
                <a:sysClr val="windowText" lastClr="000000"/>
              </a:solidFill>
              <a:latin typeface="Calibri"/>
              <a:ea typeface="+mn-ea"/>
              <a:cs typeface="+mn-cs"/>
            </a:rPr>
            <a:t>Blandón y Castillo (2009); Faure et al. (2015); Botia y Marín (2018); Rivera (2021)</a:t>
          </a:r>
          <a:endParaRPr lang="es-MX" sz="1800" dirty="0">
            <a:solidFill>
              <a:sysClr val="windowText" lastClr="000000"/>
            </a:solidFill>
            <a:latin typeface="Calibri"/>
            <a:ea typeface="+mn-ea"/>
            <a:cs typeface="+mn-cs"/>
          </a:endParaRPr>
        </a:p>
      </dgm:t>
    </dgm:pt>
    <dgm:pt modelId="{3976C4B9-8EF5-4705-BA48-AE4A52A95FFD}" type="parTrans" cxnId="{4F5FF2E4-AA41-4A00-8A14-3F3E53B214FC}">
      <dgm:prSet/>
      <dgm:spPr/>
      <dgm:t>
        <a:bodyPr/>
        <a:lstStyle/>
        <a:p>
          <a:endParaRPr lang="es-MX"/>
        </a:p>
      </dgm:t>
    </dgm:pt>
    <dgm:pt modelId="{6EAF603B-3388-4AC4-985A-7BE8AB94D210}" type="sibTrans" cxnId="{4F5FF2E4-AA41-4A00-8A14-3F3E53B214FC}">
      <dgm:prSet/>
      <dgm:spPr/>
      <dgm:t>
        <a:bodyPr/>
        <a:lstStyle/>
        <a:p>
          <a:endParaRPr lang="es-MX"/>
        </a:p>
      </dgm:t>
    </dgm:pt>
    <dgm:pt modelId="{FDB952A4-A99E-4FF9-A8BE-F39A18A8F2E0}" type="pres">
      <dgm:prSet presAssocID="{FC756224-8B49-4C20-9EB9-B6F5C528D8D4}" presName="linearFlow" presStyleCnt="0">
        <dgm:presLayoutVars>
          <dgm:dir/>
          <dgm:animLvl val="lvl"/>
          <dgm:resizeHandles/>
        </dgm:presLayoutVars>
      </dgm:prSet>
      <dgm:spPr/>
      <dgm:t>
        <a:bodyPr/>
        <a:lstStyle/>
        <a:p>
          <a:endParaRPr lang="es-MX"/>
        </a:p>
      </dgm:t>
    </dgm:pt>
    <dgm:pt modelId="{6B2CFC0A-EF0B-4E84-A0AA-FA4BD91FA01E}" type="pres">
      <dgm:prSet presAssocID="{7001A0C5-506A-473C-8766-E185C0DA2584}" presName="compositeNode" presStyleCnt="0">
        <dgm:presLayoutVars>
          <dgm:bulletEnabled val="1"/>
        </dgm:presLayoutVars>
      </dgm:prSet>
      <dgm:spPr/>
    </dgm:pt>
    <dgm:pt modelId="{1A7FECF5-64A9-4E98-B356-A32DCD0B0A44}" type="pres">
      <dgm:prSet presAssocID="{7001A0C5-506A-473C-8766-E185C0DA2584}" presName="image" presStyleLbl="fgImgPlace1" presStyleIdx="0" presStyleCnt="2" custLinFactNeighborX="8171" custLinFactNeighborY="-8984"/>
      <dgm:spPr>
        <a:xfrm>
          <a:off x="422685" y="0"/>
          <a:ext cx="2517819" cy="2517819"/>
        </a:xfrm>
        <a:prstGeom prst="rect">
          <a:avLst/>
        </a:prstGeom>
        <a:blipFill rotWithShape="1">
          <a:blip xmlns:r="http://schemas.openxmlformats.org/officeDocument/2006/relationships" r:embed="rId1"/>
          <a:stretch>
            <a:fillRect/>
          </a:stretch>
        </a:blipFill>
        <a:ln w="25400" cap="flat" cmpd="sng" algn="ctr">
          <a:noFill/>
          <a:prstDash val="solid"/>
        </a:ln>
        <a:effectLst/>
      </dgm:spPr>
    </dgm:pt>
    <dgm:pt modelId="{23FE6B55-7830-4D3C-8C33-99C807D3DEF3}" type="pres">
      <dgm:prSet presAssocID="{7001A0C5-506A-473C-8766-E185C0DA2584}" presName="childNode" presStyleLbl="node1" presStyleIdx="0" presStyleCnt="2" custScaleX="122169" custScaleY="110460" custLinFactNeighborX="2149" custLinFactNeighborY="4067">
        <dgm:presLayoutVars>
          <dgm:bulletEnabled val="1"/>
        </dgm:presLayoutVars>
      </dgm:prSet>
      <dgm:spPr/>
      <dgm:t>
        <a:bodyPr/>
        <a:lstStyle/>
        <a:p>
          <a:endParaRPr lang="es-MX"/>
        </a:p>
      </dgm:t>
    </dgm:pt>
    <dgm:pt modelId="{2498E71C-0A3D-4240-978D-C533302DB586}" type="pres">
      <dgm:prSet presAssocID="{7001A0C5-506A-473C-8766-E185C0DA2584}" presName="parentNode" presStyleLbl="revTx" presStyleIdx="0" presStyleCnt="2">
        <dgm:presLayoutVars>
          <dgm:chMax val="0"/>
          <dgm:bulletEnabled val="1"/>
        </dgm:presLayoutVars>
      </dgm:prSet>
      <dgm:spPr/>
      <dgm:t>
        <a:bodyPr/>
        <a:lstStyle/>
        <a:p>
          <a:endParaRPr lang="es-MX"/>
        </a:p>
      </dgm:t>
    </dgm:pt>
    <dgm:pt modelId="{339142BC-640F-450F-9B9C-5571B42E869C}" type="pres">
      <dgm:prSet presAssocID="{9D7C5C3E-260A-4FFA-8542-08013D2F77C9}" presName="sibTrans" presStyleCnt="0"/>
      <dgm:spPr/>
    </dgm:pt>
    <dgm:pt modelId="{67E19FB9-832F-46C5-8392-08074BB09EE0}" type="pres">
      <dgm:prSet presAssocID="{2BDAB136-23C2-49DE-9CEB-E7CBBAD58FA6}" presName="compositeNode" presStyleCnt="0">
        <dgm:presLayoutVars>
          <dgm:bulletEnabled val="1"/>
        </dgm:presLayoutVars>
      </dgm:prSet>
      <dgm:spPr/>
    </dgm:pt>
    <dgm:pt modelId="{25D39A15-067E-43FF-AEB4-2B140EF16643}" type="pres">
      <dgm:prSet presAssocID="{2BDAB136-23C2-49DE-9CEB-E7CBBAD58FA6}" presName="image" presStyleLbl="fgImgPlace1" presStyleIdx="1" presStyleCnt="2" custScaleX="112546" custScaleY="72054" custLinFactNeighborX="-46435" custLinFactNeighborY="18552"/>
      <dgm:spPr>
        <a:xfrm>
          <a:off x="9464818" y="0"/>
          <a:ext cx="2517819" cy="2517819"/>
        </a:xfrm>
        <a:prstGeom prst="rect">
          <a:avLst/>
        </a:prstGeom>
        <a:blipFill rotWithShape="1">
          <a:blip xmlns:r="http://schemas.openxmlformats.org/officeDocument/2006/relationships" r:embed="rId2"/>
          <a:stretch>
            <a:fillRect/>
          </a:stretch>
        </a:blipFill>
        <a:ln w="25400" cap="flat" cmpd="sng" algn="ctr">
          <a:noFill/>
          <a:prstDash val="solid"/>
        </a:ln>
        <a:effectLst/>
      </dgm:spPr>
    </dgm:pt>
    <dgm:pt modelId="{65C9EC39-EF73-4B75-8192-8B4E90DDBF08}" type="pres">
      <dgm:prSet presAssocID="{2BDAB136-23C2-49DE-9CEB-E7CBBAD58FA6}" presName="childNode" presStyleLbl="node1" presStyleIdx="1" presStyleCnt="2" custScaleX="143619" custScaleY="118456" custLinFactNeighborX="1842" custLinFactNeighborY="19923">
        <dgm:presLayoutVars>
          <dgm:bulletEnabled val="1"/>
        </dgm:presLayoutVars>
      </dgm:prSet>
      <dgm:spPr>
        <a:prstGeom prst="rect">
          <a:avLst/>
        </a:prstGeom>
      </dgm:spPr>
      <dgm:t>
        <a:bodyPr/>
        <a:lstStyle/>
        <a:p>
          <a:endParaRPr lang="es-MX"/>
        </a:p>
      </dgm:t>
    </dgm:pt>
    <dgm:pt modelId="{8A1BCB02-9F3C-4A9E-9366-5C57409AA142}" type="pres">
      <dgm:prSet presAssocID="{2BDAB136-23C2-49DE-9CEB-E7CBBAD58FA6}" presName="parentNode" presStyleLbl="revTx" presStyleIdx="1" presStyleCnt="2" custScaleX="156144" custScaleY="112905" custLinFactNeighborX="-92870" custLinFactNeighborY="14018">
        <dgm:presLayoutVars>
          <dgm:chMax val="0"/>
          <dgm:bulletEnabled val="1"/>
        </dgm:presLayoutVars>
      </dgm:prSet>
      <dgm:spPr/>
      <dgm:t>
        <a:bodyPr/>
        <a:lstStyle/>
        <a:p>
          <a:endParaRPr lang="es-MX"/>
        </a:p>
      </dgm:t>
    </dgm:pt>
  </dgm:ptLst>
  <dgm:cxnLst>
    <dgm:cxn modelId="{1583FDB5-BE12-4D06-8FBB-A3FA018DB188}" srcId="{2BDAB136-23C2-49DE-9CEB-E7CBBAD58FA6}" destId="{8867C7FA-E167-4554-9BCD-FC4A54E7230B}" srcOrd="0" destOrd="0" parTransId="{0404C38C-5C58-457E-BBF4-985D1A6488E6}" sibTransId="{0D4245FB-96E5-4953-8923-D42C4B7324A4}"/>
    <dgm:cxn modelId="{5B7618FD-0458-4721-BAA8-08BC83D9A47C}" type="presOf" srcId="{34EBF8B4-3D12-4564-83D4-32E75FF9DF9B}" destId="{23FE6B55-7830-4D3C-8C33-99C807D3DEF3}" srcOrd="0" destOrd="0" presId="urn:microsoft.com/office/officeart/2005/8/layout/hList2"/>
    <dgm:cxn modelId="{5F74DE38-DA82-42CA-8C5A-519AD9279271}" srcId="{7001A0C5-506A-473C-8766-E185C0DA2584}" destId="{34EBF8B4-3D12-4564-83D4-32E75FF9DF9B}" srcOrd="0" destOrd="0" parTransId="{2B183F18-68DC-4029-BE70-EEC3F091229B}" sibTransId="{8FFE1D46-4932-42EB-B58B-DD1620DACBE3}"/>
    <dgm:cxn modelId="{44C61C65-0096-40F8-965C-4F2E24B4A548}" type="presOf" srcId="{C50D8AA2-A8C7-4352-92BA-EC474F707775}" destId="{23FE6B55-7830-4D3C-8C33-99C807D3DEF3}" srcOrd="0" destOrd="1" presId="urn:microsoft.com/office/officeart/2005/8/layout/hList2"/>
    <dgm:cxn modelId="{937F378F-A0A9-4FAC-82D2-867C8216C16B}" type="presOf" srcId="{2BDAB136-23C2-49DE-9CEB-E7CBBAD58FA6}" destId="{8A1BCB02-9F3C-4A9E-9366-5C57409AA142}" srcOrd="0" destOrd="0" presId="urn:microsoft.com/office/officeart/2005/8/layout/hList2"/>
    <dgm:cxn modelId="{981E1629-E9B5-428C-A7B0-77E8B29BF324}" srcId="{2BDAB136-23C2-49DE-9CEB-E7CBBAD58FA6}" destId="{64A3B6DA-FC58-404E-9E30-45AD74EEEEA1}" srcOrd="2" destOrd="0" parTransId="{C85045A8-6583-4D0C-BE8E-F96DEBC96114}" sibTransId="{430B116B-9C83-4BEF-8197-3C28DB80ADEF}"/>
    <dgm:cxn modelId="{37C3C57C-2F75-41D1-9B8F-BB2E117B70A9}" type="presOf" srcId="{F701DDF3-6EE9-4F64-B7E8-016E31D2543F}" destId="{65C9EC39-EF73-4B75-8192-8B4E90DDBF08}" srcOrd="0" destOrd="1" presId="urn:microsoft.com/office/officeart/2005/8/layout/hList2"/>
    <dgm:cxn modelId="{651F8D7D-D986-446A-A262-43770A7973E1}" type="presOf" srcId="{64A3B6DA-FC58-404E-9E30-45AD74EEEEA1}" destId="{65C9EC39-EF73-4B75-8192-8B4E90DDBF08}" srcOrd="0" destOrd="2" presId="urn:microsoft.com/office/officeart/2005/8/layout/hList2"/>
    <dgm:cxn modelId="{17CC8928-2BFD-44A6-A4F8-C7EDF6C0953B}" type="presOf" srcId="{7001A0C5-506A-473C-8766-E185C0DA2584}" destId="{2498E71C-0A3D-4240-978D-C533302DB586}" srcOrd="0" destOrd="0" presId="urn:microsoft.com/office/officeart/2005/8/layout/hList2"/>
    <dgm:cxn modelId="{4F5FF2E4-AA41-4A00-8A14-3F3E53B214FC}" srcId="{2BDAB136-23C2-49DE-9CEB-E7CBBAD58FA6}" destId="{F701DDF3-6EE9-4F64-B7E8-016E31D2543F}" srcOrd="1" destOrd="0" parTransId="{3976C4B9-8EF5-4705-BA48-AE4A52A95FFD}" sibTransId="{6EAF603B-3388-4AC4-985A-7BE8AB94D210}"/>
    <dgm:cxn modelId="{058427AE-3EEF-4B81-81F7-5353F4238DE5}" srcId="{FC756224-8B49-4C20-9EB9-B6F5C528D8D4}" destId="{2BDAB136-23C2-49DE-9CEB-E7CBBAD58FA6}" srcOrd="1" destOrd="0" parTransId="{3F00E79C-4A59-4379-B42B-9308E552533D}" sibTransId="{63657A2A-D157-4F92-B321-14901FAC67AA}"/>
    <dgm:cxn modelId="{DD5A4E01-2F2A-4079-934D-77C78288986F}" type="presOf" srcId="{FC756224-8B49-4C20-9EB9-B6F5C528D8D4}" destId="{FDB952A4-A99E-4FF9-A8BE-F39A18A8F2E0}" srcOrd="0" destOrd="0" presId="urn:microsoft.com/office/officeart/2005/8/layout/hList2"/>
    <dgm:cxn modelId="{01E054B6-8D1C-4DE1-9876-DF531CDD6A9F}" srcId="{FC756224-8B49-4C20-9EB9-B6F5C528D8D4}" destId="{7001A0C5-506A-473C-8766-E185C0DA2584}" srcOrd="0" destOrd="0" parTransId="{249DC716-8C7A-436A-A06C-F28FBFEAA262}" sibTransId="{9D7C5C3E-260A-4FFA-8542-08013D2F77C9}"/>
    <dgm:cxn modelId="{02A8D285-219B-4079-A59F-A00E1246A1EA}" type="presOf" srcId="{8867C7FA-E167-4554-9BCD-FC4A54E7230B}" destId="{65C9EC39-EF73-4B75-8192-8B4E90DDBF08}" srcOrd="0" destOrd="0" presId="urn:microsoft.com/office/officeart/2005/8/layout/hList2"/>
    <dgm:cxn modelId="{69BC9A35-88F3-4C98-AE17-DE249E93CFB3}" srcId="{7001A0C5-506A-473C-8766-E185C0DA2584}" destId="{C50D8AA2-A8C7-4352-92BA-EC474F707775}" srcOrd="1" destOrd="0" parTransId="{4136F0FF-3C71-4082-AC60-8320373CC749}" sibTransId="{C94007EA-306F-48BE-9E06-99C1A957E2E6}"/>
    <dgm:cxn modelId="{3FF021B5-AA8D-483F-8C5C-6D434BABB286}" type="presParOf" srcId="{FDB952A4-A99E-4FF9-A8BE-F39A18A8F2E0}" destId="{6B2CFC0A-EF0B-4E84-A0AA-FA4BD91FA01E}" srcOrd="0" destOrd="0" presId="urn:microsoft.com/office/officeart/2005/8/layout/hList2"/>
    <dgm:cxn modelId="{4EA7FB61-CFC8-4992-8D10-FB5C7EDD3699}" type="presParOf" srcId="{6B2CFC0A-EF0B-4E84-A0AA-FA4BD91FA01E}" destId="{1A7FECF5-64A9-4E98-B356-A32DCD0B0A44}" srcOrd="0" destOrd="0" presId="urn:microsoft.com/office/officeart/2005/8/layout/hList2"/>
    <dgm:cxn modelId="{1CCC9886-96C8-4EAD-BFDC-BC0F817BD879}" type="presParOf" srcId="{6B2CFC0A-EF0B-4E84-A0AA-FA4BD91FA01E}" destId="{23FE6B55-7830-4D3C-8C33-99C807D3DEF3}" srcOrd="1" destOrd="0" presId="urn:microsoft.com/office/officeart/2005/8/layout/hList2"/>
    <dgm:cxn modelId="{74081451-2F8A-4E96-9A31-3CD95F0EDE84}" type="presParOf" srcId="{6B2CFC0A-EF0B-4E84-A0AA-FA4BD91FA01E}" destId="{2498E71C-0A3D-4240-978D-C533302DB586}" srcOrd="2" destOrd="0" presId="urn:microsoft.com/office/officeart/2005/8/layout/hList2"/>
    <dgm:cxn modelId="{A97B7506-835F-4943-99B1-CD304855BE17}" type="presParOf" srcId="{FDB952A4-A99E-4FF9-A8BE-F39A18A8F2E0}" destId="{339142BC-640F-450F-9B9C-5571B42E869C}" srcOrd="1" destOrd="0" presId="urn:microsoft.com/office/officeart/2005/8/layout/hList2"/>
    <dgm:cxn modelId="{623FADFD-8EE6-4A86-80C1-CBA98FAB579B}" type="presParOf" srcId="{FDB952A4-A99E-4FF9-A8BE-F39A18A8F2E0}" destId="{67E19FB9-832F-46C5-8392-08074BB09EE0}" srcOrd="2" destOrd="0" presId="urn:microsoft.com/office/officeart/2005/8/layout/hList2"/>
    <dgm:cxn modelId="{904F05D3-8114-419A-8A97-B2A613BE9A53}" type="presParOf" srcId="{67E19FB9-832F-46C5-8392-08074BB09EE0}" destId="{25D39A15-067E-43FF-AEB4-2B140EF16643}" srcOrd="0" destOrd="0" presId="urn:microsoft.com/office/officeart/2005/8/layout/hList2"/>
    <dgm:cxn modelId="{EED8E382-28F4-44CA-A75B-81D0CE44BCF9}" type="presParOf" srcId="{67E19FB9-832F-46C5-8392-08074BB09EE0}" destId="{65C9EC39-EF73-4B75-8192-8B4E90DDBF08}" srcOrd="1" destOrd="0" presId="urn:microsoft.com/office/officeart/2005/8/layout/hList2"/>
    <dgm:cxn modelId="{417481C7-289F-4F14-B404-6A35542C258B}" type="presParOf" srcId="{67E19FB9-832F-46C5-8392-08074BB09EE0}" destId="{8A1BCB02-9F3C-4A9E-9366-5C57409AA142}" srcOrd="2" destOrd="0" presId="urn:microsoft.com/office/officeart/2005/8/layout/hList2"/>
  </dgm:cxnLst>
  <dgm:bg/>
  <dgm:whole>
    <a:ln>
      <a:noFill/>
    </a:ln>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498E71C-0A3D-4240-978D-C533302DB586}">
      <dsp:nvSpPr>
        <dsp:cNvPr id="0" name=""/>
        <dsp:cNvSpPr/>
      </dsp:nvSpPr>
      <dsp:spPr>
        <a:xfrm rot="16200000">
          <a:off x="-4581987" y="6064068"/>
          <a:ext cx="10000885" cy="7025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619648" bIns="0" numCol="1" spcCol="1270" anchor="t" anchorCtr="0">
          <a:noAutofit/>
        </a:bodyPr>
        <a:lstStyle/>
        <a:p>
          <a:pPr lvl="0" algn="r" defTabSz="1422400">
            <a:lnSpc>
              <a:spcPct val="90000"/>
            </a:lnSpc>
            <a:spcBef>
              <a:spcPct val="0"/>
            </a:spcBef>
            <a:spcAft>
              <a:spcPct val="35000"/>
            </a:spcAft>
          </a:pPr>
          <a:r>
            <a:rPr lang="es-MX" sz="3200" b="1" kern="1200" dirty="0" smtClean="0">
              <a:solidFill>
                <a:sysClr val="windowText" lastClr="000000">
                  <a:hueOff val="0"/>
                  <a:satOff val="0"/>
                  <a:lumOff val="0"/>
                  <a:alphaOff val="0"/>
                </a:sysClr>
              </a:solidFill>
              <a:latin typeface="Calibri"/>
              <a:ea typeface="+mn-ea"/>
              <a:cs typeface="+mn-cs"/>
            </a:rPr>
            <a:t>La formación docente de nivel medio superior </a:t>
          </a:r>
          <a:endParaRPr lang="es-MX" sz="3200" b="1" kern="1200" dirty="0">
            <a:solidFill>
              <a:sysClr val="windowText" lastClr="000000">
                <a:hueOff val="0"/>
                <a:satOff val="0"/>
                <a:lumOff val="0"/>
                <a:alphaOff val="0"/>
              </a:sysClr>
            </a:solidFill>
            <a:latin typeface="Calibri"/>
            <a:ea typeface="+mn-ea"/>
            <a:cs typeface="+mn-cs"/>
          </a:endParaRPr>
        </a:p>
      </dsp:txBody>
      <dsp:txXfrm>
        <a:off x="-4581987" y="6064068"/>
        <a:ext cx="10000885" cy="702592"/>
      </dsp:txXfrm>
    </dsp:sp>
    <dsp:sp modelId="{23FE6B55-7830-4D3C-8C33-99C807D3DEF3}">
      <dsp:nvSpPr>
        <dsp:cNvPr id="0" name=""/>
        <dsp:cNvSpPr/>
      </dsp:nvSpPr>
      <dsp:spPr>
        <a:xfrm>
          <a:off x="457039" y="1298611"/>
          <a:ext cx="4275495" cy="11046978"/>
        </a:xfrm>
        <a:prstGeom prst="rect">
          <a:avLst/>
        </a:prstGeom>
        <a:solidFill>
          <a:schemeClr val="accent1">
            <a:lumMod val="20000"/>
            <a:lumOff val="80000"/>
          </a:schemeClr>
        </a:solidFill>
        <a:ln w="25400" cap="flat" cmpd="sng" algn="ctr">
          <a:solidFill>
            <a:srgbClr val="1F497D">
              <a:lumMod val="7500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619648" rIns="128016" bIns="128016" numCol="1" spcCol="1270" anchor="t" anchorCtr="0">
          <a:noAutofit/>
        </a:bodyPr>
        <a:lstStyle/>
        <a:p>
          <a:pPr marL="171450" lvl="1" indent="-171450" algn="l" defTabSz="800100">
            <a:lnSpc>
              <a:spcPct val="90000"/>
            </a:lnSpc>
            <a:spcBef>
              <a:spcPct val="0"/>
            </a:spcBef>
            <a:spcAft>
              <a:spcPct val="15000"/>
            </a:spcAft>
            <a:buChar char="••"/>
          </a:pPr>
          <a:r>
            <a:rPr lang="es-MX" sz="1800" kern="1200" dirty="0" smtClean="0">
              <a:solidFill>
                <a:sysClr val="windowText" lastClr="000000"/>
              </a:solidFill>
              <a:latin typeface="Calibri"/>
              <a:ea typeface="+mn-ea"/>
              <a:cs typeface="+mn-cs"/>
            </a:rPr>
            <a:t>Cruz, Fernández, López y Ruiz (2011); </a:t>
          </a:r>
          <a:r>
            <a:rPr lang="es-ES" sz="1800" kern="1200" dirty="0" smtClean="0">
              <a:solidFill>
                <a:sysClr val="windowText" lastClr="000000"/>
              </a:solidFill>
              <a:effectLst/>
              <a:latin typeface="Calibri"/>
              <a:ea typeface="+mn-ea"/>
              <a:cs typeface="+mn-cs"/>
            </a:rPr>
            <a:t>Cano (2013); Nievas y Martínez (2017);  Caballero y Duarte (2018); Hernández; González y Cabrera (2018)</a:t>
          </a:r>
          <a:endParaRPr lang="es-MX" sz="1800" kern="1200" dirty="0">
            <a:solidFill>
              <a:sysClr val="windowText" lastClr="000000"/>
            </a:solidFill>
            <a:latin typeface="Calibri"/>
            <a:ea typeface="+mn-ea"/>
            <a:cs typeface="+mn-cs"/>
          </a:endParaRPr>
        </a:p>
        <a:p>
          <a:pPr marL="285750" lvl="1" indent="-285750" algn="just" defTabSz="1333500">
            <a:lnSpc>
              <a:spcPct val="90000"/>
            </a:lnSpc>
            <a:spcBef>
              <a:spcPct val="0"/>
            </a:spcBef>
            <a:spcAft>
              <a:spcPct val="15000"/>
            </a:spcAft>
            <a:buChar char="••"/>
          </a:pPr>
          <a:r>
            <a:rPr lang="es-MX" sz="3000" b="1" kern="1200" smtClean="0">
              <a:solidFill>
                <a:sysClr val="windowText" lastClr="000000"/>
              </a:solidFill>
              <a:effectLst/>
              <a:latin typeface="Calibri"/>
              <a:ea typeface="+mn-ea"/>
              <a:cs typeface="Times New Roman"/>
            </a:rPr>
            <a:t>La </a:t>
          </a:r>
          <a:r>
            <a:rPr lang="es-MX" sz="3000" b="1" kern="1200" dirty="0" smtClean="0">
              <a:solidFill>
                <a:sysClr val="windowText" lastClr="000000"/>
              </a:solidFill>
              <a:effectLst/>
              <a:latin typeface="Calibri"/>
              <a:ea typeface="+mn-ea"/>
              <a:cs typeface="Times New Roman"/>
            </a:rPr>
            <a:t>formación docente, </a:t>
          </a:r>
          <a:r>
            <a:rPr lang="es-MX" sz="2800" b="1" kern="1200" dirty="0" smtClean="0">
              <a:solidFill>
                <a:sysClr val="windowText" lastClr="000000"/>
              </a:solidFill>
              <a:effectLst/>
              <a:latin typeface="Calibri"/>
              <a:ea typeface="+mn-ea"/>
              <a:cs typeface="Times New Roman"/>
            </a:rPr>
            <a:t>como proceso que involucra a la persona en  su totalidad, supone indagar concepciones, representaciones, imágenes, así como, historias y modos de aprender, construidos en interacción con los contextos sociales en las prácticas pre profesionales, que permiten analizar y comprender el propio devenir, develando huellas que han de transformarse en elementos </a:t>
          </a:r>
          <a:r>
            <a:rPr lang="es-MX" sz="2800" b="1" kern="1200" dirty="0" err="1" smtClean="0">
              <a:solidFill>
                <a:sysClr val="windowText" lastClr="000000"/>
              </a:solidFill>
              <a:effectLst/>
              <a:latin typeface="Calibri"/>
              <a:ea typeface="+mn-ea"/>
              <a:cs typeface="Times New Roman"/>
            </a:rPr>
            <a:t>estructurantes</a:t>
          </a:r>
          <a:r>
            <a:rPr lang="es-MX" sz="2800" b="1" kern="1200" dirty="0" smtClean="0">
              <a:solidFill>
                <a:sysClr val="windowText" lastClr="000000"/>
              </a:solidFill>
              <a:effectLst/>
              <a:latin typeface="Calibri"/>
              <a:ea typeface="+mn-ea"/>
              <a:cs typeface="Times New Roman"/>
            </a:rPr>
            <a:t> de la futura tarea </a:t>
          </a:r>
          <a:r>
            <a:rPr lang="es-MX" sz="2800" b="1" kern="1200" dirty="0" smtClean="0">
              <a:solidFill>
                <a:sysClr val="windowText" lastClr="000000"/>
              </a:solidFill>
              <a:effectLst/>
              <a:latin typeface="Calibri"/>
              <a:ea typeface="+mn-ea"/>
              <a:cs typeface="Times New Roman"/>
            </a:rPr>
            <a:t>docente</a:t>
          </a:r>
          <a:endParaRPr lang="es-MX" sz="2800" kern="1200" dirty="0">
            <a:solidFill>
              <a:sysClr val="windowText" lastClr="000000"/>
            </a:solidFill>
            <a:latin typeface="Calibri"/>
            <a:ea typeface="+mn-ea"/>
            <a:cs typeface="+mn-cs"/>
          </a:endParaRPr>
        </a:p>
      </dsp:txBody>
      <dsp:txXfrm>
        <a:off x="457039" y="1298611"/>
        <a:ext cx="4275495" cy="11046978"/>
      </dsp:txXfrm>
    </dsp:sp>
    <dsp:sp modelId="{1A7FECF5-64A9-4E98-B356-A32DCD0B0A44}">
      <dsp:nvSpPr>
        <dsp:cNvPr id="0" name=""/>
        <dsp:cNvSpPr/>
      </dsp:nvSpPr>
      <dsp:spPr>
        <a:xfrm>
          <a:off x="181976" y="361257"/>
          <a:ext cx="1405185" cy="1405185"/>
        </a:xfrm>
        <a:prstGeom prst="rect">
          <a:avLst/>
        </a:prstGeom>
        <a:blipFill rotWithShape="1">
          <a:blip xmlns:r="http://schemas.openxmlformats.org/officeDocument/2006/relationships" r:embed="rId1"/>
          <a:stretch>
            <a:fillRect/>
          </a:stretch>
        </a:blipFill>
        <a:ln w="25400" cap="flat" cmpd="sng" algn="ctr">
          <a:noFill/>
          <a:prstDash val="solid"/>
        </a:ln>
        <a:effectLst/>
      </dsp:spPr>
      <dsp:style>
        <a:lnRef idx="2">
          <a:scrgbClr r="0" g="0" b="0"/>
        </a:lnRef>
        <a:fillRef idx="1">
          <a:scrgbClr r="0" g="0" b="0"/>
        </a:fillRef>
        <a:effectRef idx="0">
          <a:scrgbClr r="0" g="0" b="0"/>
        </a:effectRef>
        <a:fontRef idx="minor"/>
      </dsp:style>
    </dsp:sp>
    <dsp:sp modelId="{8A1BCB02-9F3C-4A9E-9366-5C57409AA142}">
      <dsp:nvSpPr>
        <dsp:cNvPr id="0" name=""/>
        <dsp:cNvSpPr/>
      </dsp:nvSpPr>
      <dsp:spPr>
        <a:xfrm rot="16200000">
          <a:off x="-229438" y="6627369"/>
          <a:ext cx="11291499" cy="10970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619648" bIns="0" numCol="1" spcCol="1270" anchor="t" anchorCtr="0">
          <a:noAutofit/>
        </a:bodyPr>
        <a:lstStyle/>
        <a:p>
          <a:pPr lvl="0" algn="r" defTabSz="1333500">
            <a:lnSpc>
              <a:spcPct val="90000"/>
            </a:lnSpc>
            <a:spcBef>
              <a:spcPct val="0"/>
            </a:spcBef>
            <a:spcAft>
              <a:spcPct val="35000"/>
            </a:spcAft>
          </a:pPr>
          <a:r>
            <a:rPr lang="es-MX" sz="3000" b="1" kern="1200" dirty="0" smtClean="0">
              <a:solidFill>
                <a:sysClr val="windowText" lastClr="000000">
                  <a:hueOff val="0"/>
                  <a:satOff val="0"/>
                  <a:lumOff val="0"/>
                  <a:alphaOff val="0"/>
                </a:sysClr>
              </a:solidFill>
              <a:latin typeface="Calibri"/>
              <a:ea typeface="+mn-ea"/>
              <a:cs typeface="+mn-cs"/>
            </a:rPr>
            <a:t>Los docentes en formación y el uso del audiovisual en l</a:t>
          </a:r>
          <a:r>
            <a:rPr lang="es-MX" sz="3200" b="1" kern="1200" dirty="0" smtClean="0">
              <a:solidFill>
                <a:sysClr val="windowText" lastClr="000000">
                  <a:hueOff val="0"/>
                  <a:satOff val="0"/>
                  <a:lumOff val="0"/>
                  <a:alphaOff val="0"/>
                </a:sysClr>
              </a:solidFill>
              <a:latin typeface="Calibri"/>
              <a:ea typeface="+mn-ea"/>
              <a:cs typeface="+mn-cs"/>
            </a:rPr>
            <a:t>a primera infancia </a:t>
          </a:r>
          <a:endParaRPr lang="es-MX" sz="3200" b="1" kern="1200" dirty="0">
            <a:solidFill>
              <a:sysClr val="windowText" lastClr="000000">
                <a:hueOff val="0"/>
                <a:satOff val="0"/>
                <a:lumOff val="0"/>
                <a:alphaOff val="0"/>
              </a:sysClr>
            </a:solidFill>
            <a:latin typeface="Calibri"/>
            <a:ea typeface="+mn-ea"/>
            <a:cs typeface="+mn-cs"/>
          </a:endParaRPr>
        </a:p>
      </dsp:txBody>
      <dsp:txXfrm>
        <a:off x="-229438" y="6627369"/>
        <a:ext cx="11291499" cy="1097056"/>
      </dsp:txXfrm>
    </dsp:sp>
    <dsp:sp modelId="{65C9EC39-EF73-4B75-8192-8B4E90DDBF08}">
      <dsp:nvSpPr>
        <dsp:cNvPr id="0" name=""/>
        <dsp:cNvSpPr/>
      </dsp:nvSpPr>
      <dsp:spPr>
        <a:xfrm>
          <a:off x="5721311" y="974999"/>
          <a:ext cx="5026172" cy="11846648"/>
        </a:xfrm>
        <a:prstGeom prst="rect">
          <a:avLst/>
        </a:prstGeom>
        <a:solidFill>
          <a:schemeClr val="accent1">
            <a:lumMod val="20000"/>
            <a:lumOff val="80000"/>
          </a:schemeClr>
        </a:solidFill>
        <a:ln w="25400" cap="flat" cmpd="sng" algn="ctr">
          <a:solidFill>
            <a:srgbClr val="1F497D">
              <a:lumMod val="7500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619648" rIns="128016" bIns="128016" numCol="1" spcCol="1270" anchor="t" anchorCtr="0">
          <a:noAutofit/>
        </a:bodyPr>
        <a:lstStyle/>
        <a:p>
          <a:pPr marL="171450" lvl="1" indent="-171450" algn="r" defTabSz="800100">
            <a:lnSpc>
              <a:spcPct val="90000"/>
            </a:lnSpc>
            <a:spcBef>
              <a:spcPct val="0"/>
            </a:spcBef>
            <a:spcAft>
              <a:spcPct val="15000"/>
            </a:spcAft>
            <a:buChar char="••"/>
          </a:pPr>
          <a:r>
            <a:rPr lang="es-MX" sz="1800" kern="1200" dirty="0" smtClean="0">
              <a:solidFill>
                <a:sysClr val="windowText" lastClr="000000"/>
              </a:solidFill>
              <a:latin typeface="Calibri"/>
              <a:ea typeface="+mn-ea"/>
              <a:cs typeface="+mn-cs"/>
            </a:rPr>
            <a:t>Portillo (2005); Luna (2008); </a:t>
          </a:r>
          <a:endParaRPr lang="es-MX" sz="1800" kern="1200" dirty="0">
            <a:solidFill>
              <a:sysClr val="windowText" lastClr="000000"/>
            </a:solidFill>
            <a:latin typeface="Calibri"/>
            <a:ea typeface="+mn-ea"/>
            <a:cs typeface="+mn-cs"/>
          </a:endParaRPr>
        </a:p>
        <a:p>
          <a:pPr marL="171450" lvl="1" indent="-171450" algn="r" defTabSz="800100">
            <a:lnSpc>
              <a:spcPct val="90000"/>
            </a:lnSpc>
            <a:spcBef>
              <a:spcPct val="0"/>
            </a:spcBef>
            <a:spcAft>
              <a:spcPct val="15000"/>
            </a:spcAft>
            <a:buChar char="••"/>
          </a:pPr>
          <a:r>
            <a:rPr lang="es-MX" sz="1800" kern="1200" dirty="0" smtClean="0">
              <a:solidFill>
                <a:sysClr val="windowText" lastClr="000000"/>
              </a:solidFill>
              <a:latin typeface="Calibri"/>
              <a:ea typeface="+mn-ea"/>
              <a:cs typeface="+mn-cs"/>
            </a:rPr>
            <a:t>Blandón y Castillo (2009); Faure et al. (2015); Botia y Marín (2018); Rivera (2021)</a:t>
          </a:r>
          <a:endParaRPr lang="es-MX" sz="1800" kern="1200" dirty="0">
            <a:solidFill>
              <a:sysClr val="windowText" lastClr="000000"/>
            </a:solidFill>
            <a:latin typeface="Calibri"/>
            <a:ea typeface="+mn-ea"/>
            <a:cs typeface="+mn-cs"/>
          </a:endParaRPr>
        </a:p>
        <a:p>
          <a:pPr marL="285750" lvl="1" indent="-285750" algn="just" defTabSz="1244600">
            <a:lnSpc>
              <a:spcPct val="90000"/>
            </a:lnSpc>
            <a:spcBef>
              <a:spcPct val="0"/>
            </a:spcBef>
            <a:spcAft>
              <a:spcPct val="15000"/>
            </a:spcAft>
            <a:buChar char="••"/>
          </a:pPr>
          <a:r>
            <a:rPr lang="es-MX" sz="2800" b="1" u="none" kern="1200" dirty="0" smtClean="0">
              <a:solidFill>
                <a:sysClr val="windowText" lastClr="000000"/>
              </a:solidFill>
              <a:latin typeface="Calibri"/>
              <a:ea typeface="+mn-ea"/>
              <a:cs typeface="Times New Roman"/>
            </a:rPr>
            <a:t>Es necesario que para utilizar audiovisuales el estudiante </a:t>
          </a:r>
          <a:r>
            <a:rPr lang="es-ES" sz="2800" b="1" u="none" kern="1200" dirty="0" smtClean="0">
              <a:solidFill>
                <a:sysClr val="windowText" lastClr="000000"/>
              </a:solidFill>
              <a:latin typeface="Calibri"/>
              <a:ea typeface="+mn-ea"/>
              <a:cs typeface="+mn-cs"/>
            </a:rPr>
            <a:t>se debe formar con habilidades que le permitan la aplicación o utilización del medio (audiovisual), para lo que se requiere de conocimientos acerca de su lenguaje y potencialidades. La habilidad para localizar la información, seleccionarla, clasificarla e identificar los intereses de los niños con los diferentes medios. Saber cuándo y cuáles emplear, atendiendo a determinados criterios y requiere del acompañamiento del adulto para su visualización. A su vez, conlleva planificación de actividades, en función de potenciar el desarrollo de los niños y este debe ser un proceso planificado, organizado y anticipado del desarrollo de los sujetos</a:t>
          </a:r>
          <a:r>
            <a:rPr lang="es-ES" sz="2800" b="0" u="none" kern="1200" dirty="0" smtClean="0">
              <a:solidFill>
                <a:sysClr val="windowText" lastClr="000000"/>
              </a:solidFill>
              <a:latin typeface="Calibri"/>
              <a:ea typeface="+mn-ea"/>
              <a:cs typeface="+mn-cs"/>
            </a:rPr>
            <a:t>.</a:t>
          </a:r>
          <a:endParaRPr lang="es-MX" sz="2800" kern="1200" dirty="0">
            <a:solidFill>
              <a:sysClr val="window" lastClr="FFFFFF"/>
            </a:solidFill>
            <a:latin typeface="Calibri"/>
            <a:ea typeface="+mn-ea"/>
            <a:cs typeface="+mn-cs"/>
          </a:endParaRPr>
        </a:p>
      </dsp:txBody>
      <dsp:txXfrm>
        <a:off x="5721311" y="974999"/>
        <a:ext cx="5026172" cy="11846648"/>
      </dsp:txXfrm>
    </dsp:sp>
    <dsp:sp modelId="{25D39A15-067E-43FF-AEB4-2B140EF16643}">
      <dsp:nvSpPr>
        <dsp:cNvPr id="0" name=""/>
        <dsp:cNvSpPr/>
      </dsp:nvSpPr>
      <dsp:spPr>
        <a:xfrm>
          <a:off x="4976868" y="939995"/>
          <a:ext cx="1581480" cy="1012492"/>
        </a:xfrm>
        <a:prstGeom prst="rect">
          <a:avLst/>
        </a:prstGeom>
        <a:blipFill rotWithShape="1">
          <a:blip xmlns:r="http://schemas.openxmlformats.org/officeDocument/2006/relationships" r:embed="rId2"/>
          <a:stretch>
            <a:fillRect/>
          </a:stretch>
        </a:blipFill>
        <a:ln w="25400" cap="flat" cmpd="sng" algn="ctr">
          <a:no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158C5BC-9A70-462C-B28D-9600239EAC64}" type="datetimeFigureOut">
              <a:rPr lang="en-US" smtClean="0"/>
              <a:pPr/>
              <a:t>11/21/2021</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9C131B7-05CA-4AEE-9267-6D0ED4DC84F3}" type="slidenum">
              <a:rPr lang="en-US" smtClean="0"/>
              <a:pPr/>
              <a:t>‹Nº›</a:t>
            </a:fld>
            <a:endParaRPr lang="en-US"/>
          </a:p>
        </p:txBody>
      </p:sp>
    </p:spTree>
    <p:extLst>
      <p:ext uri="{BB962C8B-B14F-4D97-AF65-F5344CB8AC3E}">
        <p14:creationId xmlns:p14="http://schemas.microsoft.com/office/powerpoint/2010/main" val="26391135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CC2317-6751-4CD4-9995-8782DD78E936}" type="datetimeFigureOut">
              <a:rPr lang="en-US" smtClean="0"/>
              <a:pPr/>
              <a:t>11/21/2021</a:t>
            </a:fld>
            <a:endParaRPr lang="en-US" dirty="0"/>
          </a:p>
        </p:txBody>
      </p:sp>
      <p:sp>
        <p:nvSpPr>
          <p:cNvPr id="4" name="Slide Image Placeholder 3"/>
          <p:cNvSpPr>
            <a:spLocks noGrp="1" noRot="1" noChangeAspect="1"/>
          </p:cNvSpPr>
          <p:nvPr>
            <p:ph type="sldImg" idx="2"/>
          </p:nvPr>
        </p:nvSpPr>
        <p:spPr>
          <a:xfrm>
            <a:off x="2217738" y="685800"/>
            <a:ext cx="2422525"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6A1A87D-CAF7-4BDC-A0D3-C0DBEDE81619}" type="slidenum">
              <a:rPr lang="en-US" smtClean="0"/>
              <a:pPr/>
              <a:t>‹Nº›</a:t>
            </a:fld>
            <a:endParaRPr lang="en-US" dirty="0"/>
          </a:p>
        </p:txBody>
      </p:sp>
    </p:spTree>
    <p:extLst>
      <p:ext uri="{BB962C8B-B14F-4D97-AF65-F5344CB8AC3E}">
        <p14:creationId xmlns:p14="http://schemas.microsoft.com/office/powerpoint/2010/main" val="3109100856"/>
      </p:ext>
    </p:extLst>
  </p:cSld>
  <p:clrMap bg1="lt1" tx1="dk1" bg2="lt2" tx2="dk2" accent1="accent1" accent2="accent2" accent3="accent3" accent4="accent4" accent5="accent5" accent6="accent6" hlink="hlink" folHlink="folHlink"/>
  <p:notesStyle>
    <a:lvl1pPr marL="0" algn="l" defTabSz="3038715" rtl="0" eaLnBrk="1" latinLnBrk="0" hangingPunct="1">
      <a:defRPr sz="4100" kern="1200">
        <a:solidFill>
          <a:schemeClr val="tx1"/>
        </a:solidFill>
        <a:latin typeface="+mn-lt"/>
        <a:ea typeface="+mn-ea"/>
        <a:cs typeface="+mn-cs"/>
      </a:defRPr>
    </a:lvl1pPr>
    <a:lvl2pPr marL="1519358" algn="l" defTabSz="3038715" rtl="0" eaLnBrk="1" latinLnBrk="0" hangingPunct="1">
      <a:defRPr sz="4100" kern="1200">
        <a:solidFill>
          <a:schemeClr val="tx1"/>
        </a:solidFill>
        <a:latin typeface="+mn-lt"/>
        <a:ea typeface="+mn-ea"/>
        <a:cs typeface="+mn-cs"/>
      </a:defRPr>
    </a:lvl2pPr>
    <a:lvl3pPr marL="3038715" algn="l" defTabSz="3038715" rtl="0" eaLnBrk="1" latinLnBrk="0" hangingPunct="1">
      <a:defRPr sz="4100" kern="1200">
        <a:solidFill>
          <a:schemeClr val="tx1"/>
        </a:solidFill>
        <a:latin typeface="+mn-lt"/>
        <a:ea typeface="+mn-ea"/>
        <a:cs typeface="+mn-cs"/>
      </a:defRPr>
    </a:lvl3pPr>
    <a:lvl4pPr marL="4558071" algn="l" defTabSz="3038715" rtl="0" eaLnBrk="1" latinLnBrk="0" hangingPunct="1">
      <a:defRPr sz="4100" kern="1200">
        <a:solidFill>
          <a:schemeClr val="tx1"/>
        </a:solidFill>
        <a:latin typeface="+mn-lt"/>
        <a:ea typeface="+mn-ea"/>
        <a:cs typeface="+mn-cs"/>
      </a:defRPr>
    </a:lvl4pPr>
    <a:lvl5pPr marL="6077429" algn="l" defTabSz="3038715" rtl="0" eaLnBrk="1" latinLnBrk="0" hangingPunct="1">
      <a:defRPr sz="4100" kern="1200">
        <a:solidFill>
          <a:schemeClr val="tx1"/>
        </a:solidFill>
        <a:latin typeface="+mn-lt"/>
        <a:ea typeface="+mn-ea"/>
        <a:cs typeface="+mn-cs"/>
      </a:defRPr>
    </a:lvl5pPr>
    <a:lvl6pPr marL="7596786" algn="l" defTabSz="3038715" rtl="0" eaLnBrk="1" latinLnBrk="0" hangingPunct="1">
      <a:defRPr sz="4100" kern="1200">
        <a:solidFill>
          <a:schemeClr val="tx1"/>
        </a:solidFill>
        <a:latin typeface="+mn-lt"/>
        <a:ea typeface="+mn-ea"/>
        <a:cs typeface="+mn-cs"/>
      </a:defRPr>
    </a:lvl6pPr>
    <a:lvl7pPr marL="9116145" algn="l" defTabSz="3038715" rtl="0" eaLnBrk="1" latinLnBrk="0" hangingPunct="1">
      <a:defRPr sz="4100" kern="1200">
        <a:solidFill>
          <a:schemeClr val="tx1"/>
        </a:solidFill>
        <a:latin typeface="+mn-lt"/>
        <a:ea typeface="+mn-ea"/>
        <a:cs typeface="+mn-cs"/>
      </a:defRPr>
    </a:lvl7pPr>
    <a:lvl8pPr marL="10635501" algn="l" defTabSz="3038715" rtl="0" eaLnBrk="1" latinLnBrk="0" hangingPunct="1">
      <a:defRPr sz="4100" kern="1200">
        <a:solidFill>
          <a:schemeClr val="tx1"/>
        </a:solidFill>
        <a:latin typeface="+mn-lt"/>
        <a:ea typeface="+mn-ea"/>
        <a:cs typeface="+mn-cs"/>
      </a:defRPr>
    </a:lvl8pPr>
    <a:lvl9pPr marL="12154859" algn="l" defTabSz="3038715" rtl="0" eaLnBrk="1" latinLnBrk="0" hangingPunct="1">
      <a:defRPr sz="41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6A1A87D-CAF7-4BDC-A0D3-C0DBEDE81619}" type="slidenum">
              <a:rPr lang="en-US" smtClean="0"/>
              <a:pPr/>
              <a:t>1</a:t>
            </a:fld>
            <a:endParaRPr lang="en-US" dirty="0"/>
          </a:p>
        </p:txBody>
      </p:sp>
    </p:spTree>
    <p:extLst>
      <p:ext uri="{BB962C8B-B14F-4D97-AF65-F5344CB8AC3E}">
        <p14:creationId xmlns:p14="http://schemas.microsoft.com/office/powerpoint/2010/main" val="31834620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1 Templat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40616" y="5365571"/>
            <a:ext cx="10101856"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449463" y="4842926"/>
            <a:ext cx="1009388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INTRODUCTION or ABSTRACT</a:t>
            </a:r>
          </a:p>
        </p:txBody>
      </p:sp>
      <p:sp>
        <p:nvSpPr>
          <p:cNvPr id="20" name="Text Placeholder 5"/>
          <p:cNvSpPr>
            <a:spLocks noGrp="1"/>
          </p:cNvSpPr>
          <p:nvPr>
            <p:ph type="body" sz="quarter" idx="20" hasCustomPrompt="1"/>
          </p:nvPr>
        </p:nvSpPr>
        <p:spPr>
          <a:xfrm>
            <a:off x="449461" y="13071318"/>
            <a:ext cx="10096349"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OBJECTIVES</a:t>
            </a:r>
          </a:p>
        </p:txBody>
      </p:sp>
      <p:sp>
        <p:nvSpPr>
          <p:cNvPr id="25" name="Text Placeholder 5"/>
          <p:cNvSpPr>
            <a:spLocks noGrp="1"/>
          </p:cNvSpPr>
          <p:nvPr>
            <p:ph type="body" sz="quarter" idx="25" hasCustomPrompt="1"/>
          </p:nvPr>
        </p:nvSpPr>
        <p:spPr>
          <a:xfrm>
            <a:off x="10846594" y="4842926"/>
            <a:ext cx="1009375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CONCLUSIONS</a:t>
            </a:r>
          </a:p>
        </p:txBody>
      </p:sp>
      <p:sp>
        <p:nvSpPr>
          <p:cNvPr id="26" name="Text Placeholder 3"/>
          <p:cNvSpPr>
            <a:spLocks noGrp="1"/>
          </p:cNvSpPr>
          <p:nvPr>
            <p:ph type="body" sz="quarter" idx="26" hasCustomPrompt="1"/>
          </p:nvPr>
        </p:nvSpPr>
        <p:spPr>
          <a:xfrm>
            <a:off x="10846594" y="5365571"/>
            <a:ext cx="10093752"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7" name="Text Placeholder 5"/>
          <p:cNvSpPr>
            <a:spLocks noGrp="1"/>
          </p:cNvSpPr>
          <p:nvPr>
            <p:ph type="body" sz="quarter" idx="27" hasCustomPrompt="1"/>
          </p:nvPr>
        </p:nvSpPr>
        <p:spPr>
          <a:xfrm>
            <a:off x="10846595" y="13087287"/>
            <a:ext cx="10090978"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REFERENCES</a:t>
            </a:r>
          </a:p>
        </p:txBody>
      </p:sp>
      <p:sp>
        <p:nvSpPr>
          <p:cNvPr id="28" name="Text Placeholder 3"/>
          <p:cNvSpPr>
            <a:spLocks noGrp="1"/>
          </p:cNvSpPr>
          <p:nvPr>
            <p:ph type="body" sz="quarter" idx="28" hasCustomPrompt="1"/>
          </p:nvPr>
        </p:nvSpPr>
        <p:spPr>
          <a:xfrm>
            <a:off x="10842726" y="13648379"/>
            <a:ext cx="10094847"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9" name="Text Placeholder 5"/>
          <p:cNvSpPr>
            <a:spLocks noGrp="1"/>
          </p:cNvSpPr>
          <p:nvPr>
            <p:ph type="body" sz="quarter" idx="29" hasCustomPrompt="1"/>
          </p:nvPr>
        </p:nvSpPr>
        <p:spPr>
          <a:xfrm>
            <a:off x="10854419" y="23617471"/>
            <a:ext cx="10085926"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ACKNOWLEDGEMENTS or  CONTACT</a:t>
            </a:r>
          </a:p>
        </p:txBody>
      </p:sp>
      <p:sp>
        <p:nvSpPr>
          <p:cNvPr id="30" name="Text Placeholder 3"/>
          <p:cNvSpPr>
            <a:spLocks noGrp="1"/>
          </p:cNvSpPr>
          <p:nvPr>
            <p:ph type="body" sz="quarter" idx="30" hasCustomPrompt="1"/>
          </p:nvPr>
        </p:nvSpPr>
        <p:spPr>
          <a:xfrm>
            <a:off x="10846595" y="24192709"/>
            <a:ext cx="1009097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0" name="Text Placeholder 3"/>
          <p:cNvSpPr>
            <a:spLocks noGrp="1"/>
          </p:cNvSpPr>
          <p:nvPr>
            <p:ph type="body" sz="quarter" idx="96" hasCustomPrompt="1"/>
          </p:nvPr>
        </p:nvSpPr>
        <p:spPr>
          <a:xfrm>
            <a:off x="440616" y="13633726"/>
            <a:ext cx="1010272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76" name="Text Placeholder 76"/>
          <p:cNvSpPr>
            <a:spLocks noGrp="1"/>
          </p:cNvSpPr>
          <p:nvPr>
            <p:ph type="body" sz="quarter" idx="150" hasCustomPrompt="1"/>
          </p:nvPr>
        </p:nvSpPr>
        <p:spPr>
          <a:xfrm>
            <a:off x="2890078" y="3554249"/>
            <a:ext cx="15608232" cy="769233"/>
          </a:xfrm>
          <a:prstGeom prst="rect">
            <a:avLst/>
          </a:prstGeom>
        </p:spPr>
        <p:txBody>
          <a:bodyPr lIns="54681" tIns="27341" rIns="54681" bIns="27341">
            <a:normAutofit/>
          </a:bodyPr>
          <a:lstStyle>
            <a:lvl1pPr marL="0" indent="0" algn="ctr">
              <a:buFontTx/>
              <a:buNone/>
              <a:defRPr sz="43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affiliations</a:t>
            </a:r>
          </a:p>
        </p:txBody>
      </p:sp>
      <p:sp>
        <p:nvSpPr>
          <p:cNvPr id="79" name="Text Placeholder 76"/>
          <p:cNvSpPr>
            <a:spLocks noGrp="1"/>
          </p:cNvSpPr>
          <p:nvPr>
            <p:ph type="body" sz="quarter" idx="151" hasCustomPrompt="1"/>
          </p:nvPr>
        </p:nvSpPr>
        <p:spPr>
          <a:xfrm>
            <a:off x="2890078" y="2235565"/>
            <a:ext cx="15608232" cy="1318684"/>
          </a:xfrm>
          <a:prstGeom prst="rect">
            <a:avLst/>
          </a:prstGeom>
        </p:spPr>
        <p:txBody>
          <a:bodyPr lIns="54681" tIns="27341" rIns="54681" bIns="27341" anchor="t" anchorCtr="1">
            <a:normAutofit/>
          </a:bodyPr>
          <a:lstStyle>
            <a:lvl1pPr marL="0" indent="0" algn="ctr">
              <a:buFontTx/>
              <a:buNone/>
              <a:defRPr sz="69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authors</a:t>
            </a:r>
          </a:p>
        </p:txBody>
      </p:sp>
      <p:sp>
        <p:nvSpPr>
          <p:cNvPr id="80" name="Text Placeholder 76"/>
          <p:cNvSpPr>
            <a:spLocks noGrp="1"/>
          </p:cNvSpPr>
          <p:nvPr>
            <p:ph type="body" sz="quarter" idx="153" hasCustomPrompt="1"/>
          </p:nvPr>
        </p:nvSpPr>
        <p:spPr>
          <a:xfrm>
            <a:off x="2890078" y="348658"/>
            <a:ext cx="15608232" cy="1886907"/>
          </a:xfrm>
          <a:prstGeom prst="rect">
            <a:avLst/>
          </a:prstGeom>
        </p:spPr>
        <p:txBody>
          <a:bodyPr lIns="54681" tIns="27341" rIns="54681" bIns="27341" anchor="t" anchorCtr="1">
            <a:normAutofit/>
          </a:bodyPr>
          <a:lstStyle>
            <a:lvl1pPr marL="0" indent="0" algn="ctr">
              <a:buFontTx/>
              <a:buNone/>
              <a:defRPr sz="9900" b="1">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title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Without Guides">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40616" y="5365571"/>
            <a:ext cx="10101856"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449463" y="4842926"/>
            <a:ext cx="1009388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INTRODUCTION or ABSTRACT</a:t>
            </a:r>
          </a:p>
        </p:txBody>
      </p:sp>
      <p:sp>
        <p:nvSpPr>
          <p:cNvPr id="20" name="Text Placeholder 5"/>
          <p:cNvSpPr>
            <a:spLocks noGrp="1"/>
          </p:cNvSpPr>
          <p:nvPr>
            <p:ph type="body" sz="quarter" idx="20" hasCustomPrompt="1"/>
          </p:nvPr>
        </p:nvSpPr>
        <p:spPr>
          <a:xfrm>
            <a:off x="449461" y="13071318"/>
            <a:ext cx="10096349"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OBJECTIVES</a:t>
            </a:r>
          </a:p>
        </p:txBody>
      </p:sp>
      <p:sp>
        <p:nvSpPr>
          <p:cNvPr id="25" name="Text Placeholder 5"/>
          <p:cNvSpPr>
            <a:spLocks noGrp="1"/>
          </p:cNvSpPr>
          <p:nvPr>
            <p:ph type="body" sz="quarter" idx="25" hasCustomPrompt="1"/>
          </p:nvPr>
        </p:nvSpPr>
        <p:spPr>
          <a:xfrm>
            <a:off x="10846594" y="4842926"/>
            <a:ext cx="1009375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CONCLUSIONS</a:t>
            </a:r>
          </a:p>
        </p:txBody>
      </p:sp>
      <p:sp>
        <p:nvSpPr>
          <p:cNvPr id="26" name="Text Placeholder 3"/>
          <p:cNvSpPr>
            <a:spLocks noGrp="1"/>
          </p:cNvSpPr>
          <p:nvPr>
            <p:ph type="body" sz="quarter" idx="26" hasCustomPrompt="1"/>
          </p:nvPr>
        </p:nvSpPr>
        <p:spPr>
          <a:xfrm>
            <a:off x="10846594" y="5365571"/>
            <a:ext cx="10093752"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7" name="Text Placeholder 5"/>
          <p:cNvSpPr>
            <a:spLocks noGrp="1"/>
          </p:cNvSpPr>
          <p:nvPr>
            <p:ph type="body" sz="quarter" idx="27" hasCustomPrompt="1"/>
          </p:nvPr>
        </p:nvSpPr>
        <p:spPr>
          <a:xfrm>
            <a:off x="10846595" y="13087287"/>
            <a:ext cx="10090978"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REFERENCES</a:t>
            </a:r>
          </a:p>
        </p:txBody>
      </p:sp>
      <p:sp>
        <p:nvSpPr>
          <p:cNvPr id="28" name="Text Placeholder 3"/>
          <p:cNvSpPr>
            <a:spLocks noGrp="1"/>
          </p:cNvSpPr>
          <p:nvPr>
            <p:ph type="body" sz="quarter" idx="28" hasCustomPrompt="1"/>
          </p:nvPr>
        </p:nvSpPr>
        <p:spPr>
          <a:xfrm>
            <a:off x="10842726" y="13648379"/>
            <a:ext cx="10094847"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9" name="Text Placeholder 5"/>
          <p:cNvSpPr>
            <a:spLocks noGrp="1"/>
          </p:cNvSpPr>
          <p:nvPr>
            <p:ph type="body" sz="quarter" idx="29" hasCustomPrompt="1"/>
          </p:nvPr>
        </p:nvSpPr>
        <p:spPr>
          <a:xfrm>
            <a:off x="10854419" y="23617471"/>
            <a:ext cx="10085926"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ACKNOWLEDGEMENTS or  CONTACT</a:t>
            </a:r>
          </a:p>
        </p:txBody>
      </p:sp>
      <p:sp>
        <p:nvSpPr>
          <p:cNvPr id="30" name="Text Placeholder 3"/>
          <p:cNvSpPr>
            <a:spLocks noGrp="1"/>
          </p:cNvSpPr>
          <p:nvPr>
            <p:ph type="body" sz="quarter" idx="30" hasCustomPrompt="1"/>
          </p:nvPr>
        </p:nvSpPr>
        <p:spPr>
          <a:xfrm>
            <a:off x="10846595" y="24192709"/>
            <a:ext cx="1009097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0" name="Text Placeholder 3"/>
          <p:cNvSpPr>
            <a:spLocks noGrp="1"/>
          </p:cNvSpPr>
          <p:nvPr>
            <p:ph type="body" sz="quarter" idx="96" hasCustomPrompt="1"/>
          </p:nvPr>
        </p:nvSpPr>
        <p:spPr>
          <a:xfrm>
            <a:off x="440616" y="13633726"/>
            <a:ext cx="1010272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76" name="Text Placeholder 76"/>
          <p:cNvSpPr>
            <a:spLocks noGrp="1"/>
          </p:cNvSpPr>
          <p:nvPr>
            <p:ph type="body" sz="quarter" idx="150" hasCustomPrompt="1"/>
          </p:nvPr>
        </p:nvSpPr>
        <p:spPr>
          <a:xfrm>
            <a:off x="2890078" y="3554249"/>
            <a:ext cx="15608232" cy="769233"/>
          </a:xfrm>
          <a:prstGeom prst="rect">
            <a:avLst/>
          </a:prstGeom>
        </p:spPr>
        <p:txBody>
          <a:bodyPr lIns="54681" tIns="27341" rIns="54681" bIns="27341">
            <a:normAutofit/>
          </a:bodyPr>
          <a:lstStyle>
            <a:lvl1pPr marL="0" indent="0" algn="ctr">
              <a:buFontTx/>
              <a:buNone/>
              <a:defRPr sz="43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affiliations</a:t>
            </a:r>
          </a:p>
        </p:txBody>
      </p:sp>
      <p:sp>
        <p:nvSpPr>
          <p:cNvPr id="79" name="Text Placeholder 76"/>
          <p:cNvSpPr>
            <a:spLocks noGrp="1"/>
          </p:cNvSpPr>
          <p:nvPr>
            <p:ph type="body" sz="quarter" idx="151" hasCustomPrompt="1"/>
          </p:nvPr>
        </p:nvSpPr>
        <p:spPr>
          <a:xfrm>
            <a:off x="2890078" y="2235565"/>
            <a:ext cx="15608232" cy="1318684"/>
          </a:xfrm>
          <a:prstGeom prst="rect">
            <a:avLst/>
          </a:prstGeom>
        </p:spPr>
        <p:txBody>
          <a:bodyPr lIns="54681" tIns="27341" rIns="54681" bIns="27341" anchor="t" anchorCtr="1">
            <a:normAutofit/>
          </a:bodyPr>
          <a:lstStyle>
            <a:lvl1pPr marL="0" indent="0" algn="ctr">
              <a:buFontTx/>
              <a:buNone/>
              <a:defRPr sz="69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authors</a:t>
            </a:r>
          </a:p>
        </p:txBody>
      </p:sp>
      <p:sp>
        <p:nvSpPr>
          <p:cNvPr id="80" name="Text Placeholder 76"/>
          <p:cNvSpPr>
            <a:spLocks noGrp="1"/>
          </p:cNvSpPr>
          <p:nvPr>
            <p:ph type="body" sz="quarter" idx="153" hasCustomPrompt="1"/>
          </p:nvPr>
        </p:nvSpPr>
        <p:spPr>
          <a:xfrm>
            <a:off x="2890078" y="348658"/>
            <a:ext cx="15608232" cy="1886907"/>
          </a:xfrm>
          <a:prstGeom prst="rect">
            <a:avLst/>
          </a:prstGeom>
        </p:spPr>
        <p:txBody>
          <a:bodyPr lIns="54681" tIns="27341" rIns="54681" bIns="27341" anchor="t" anchorCtr="1">
            <a:normAutofit/>
          </a:bodyPr>
          <a:lstStyle>
            <a:lvl1pPr marL="0" indent="0" algn="ctr">
              <a:buFontTx/>
              <a:buNone/>
              <a:defRPr sz="9900" b="1">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title</a:t>
            </a:r>
          </a:p>
        </p:txBody>
      </p:sp>
    </p:spTree>
    <p:extLst>
      <p:ext uri="{BB962C8B-B14F-4D97-AF65-F5344CB8AC3E}">
        <p14:creationId xmlns:p14="http://schemas.microsoft.com/office/powerpoint/2010/main" val="30146401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png"/><Relationship Id="rId7" Type="http://schemas.openxmlformats.org/officeDocument/2006/relationships/hyperlink" Target="https://www.posterpresentations.com/how-to-change-the-research-poster-template-colors.html" TargetMode="External"/><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6.png"/></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 name="Text Box 14"/>
          <p:cNvSpPr txBox="1">
            <a:spLocks noChangeArrowheads="1"/>
          </p:cNvSpPr>
          <p:nvPr/>
        </p:nvSpPr>
        <p:spPr bwMode="auto">
          <a:xfrm>
            <a:off x="1086753" y="29699043"/>
            <a:ext cx="1578661" cy="230633"/>
          </a:xfrm>
          <a:prstGeom prst="rect">
            <a:avLst/>
          </a:prstGeom>
          <a:noFill/>
          <a:ln w="9525">
            <a:noFill/>
            <a:miter lim="800000"/>
            <a:headEnd/>
            <a:tailEnd/>
          </a:ln>
          <a:effectLst/>
        </p:spPr>
        <p:txBody>
          <a:bodyPr wrap="square" lIns="63187" tIns="31588" rIns="63187" bIns="31588">
            <a:spAutoFit/>
          </a:bodyPr>
          <a:lstStyle/>
          <a:p>
            <a:pPr eaLnBrk="0" hangingPunct="0">
              <a:lnSpc>
                <a:spcPct val="65000"/>
              </a:lnSpc>
              <a:spcBef>
                <a:spcPct val="50000"/>
              </a:spcBef>
              <a:defRPr/>
            </a:pPr>
            <a:r>
              <a:rPr lang="en-US" sz="400" b="1" dirty="0">
                <a:solidFill>
                  <a:schemeClr val="bg1">
                    <a:lumMod val="75000"/>
                  </a:schemeClr>
                </a:solidFill>
                <a:latin typeface="Arial" charset="0"/>
              </a:rPr>
              <a:t>RESEARCH POSTER PRESENTATION DESIGN © 2019</a:t>
            </a:r>
          </a:p>
          <a:p>
            <a:pPr eaLnBrk="0" hangingPunct="0">
              <a:lnSpc>
                <a:spcPct val="65000"/>
              </a:lnSpc>
              <a:spcBef>
                <a:spcPct val="50000"/>
              </a:spcBef>
              <a:defRPr/>
            </a:pPr>
            <a:r>
              <a:rPr lang="en-US" sz="700" b="1" dirty="0">
                <a:solidFill>
                  <a:schemeClr val="bg1">
                    <a:lumMod val="75000"/>
                  </a:schemeClr>
                </a:solidFill>
                <a:latin typeface="Arial" charset="0"/>
              </a:rPr>
              <a:t>www.PosterPresentations.com</a:t>
            </a:r>
          </a:p>
        </p:txBody>
      </p:sp>
      <p:graphicFrame>
        <p:nvGraphicFramePr>
          <p:cNvPr id="3" name="Table 2">
            <a:extLst>
              <a:ext uri="{FF2B5EF4-FFF2-40B4-BE49-F238E27FC236}">
                <a16:creationId xmlns:a16="http://schemas.microsoft.com/office/drawing/2014/main" xmlns="" id="{C74784A8-6F25-7449-9CCF-614BC1946BC7}"/>
              </a:ext>
            </a:extLst>
          </p:cNvPr>
          <p:cNvGraphicFramePr>
            <a:graphicFrameLocks noGrp="1"/>
          </p:cNvGraphicFramePr>
          <p:nvPr userDrawn="1">
            <p:extLst>
              <p:ext uri="{D42A27DB-BD31-4B8C-83A1-F6EECF244321}">
                <p14:modId xmlns:p14="http://schemas.microsoft.com/office/powerpoint/2010/main" val="1988771644"/>
              </p:ext>
            </p:extLst>
          </p:nvPr>
        </p:nvGraphicFramePr>
        <p:xfrm>
          <a:off x="-8726467" y="34253"/>
          <a:ext cx="8117859" cy="30210616"/>
        </p:xfrm>
        <a:graphic>
          <a:graphicData uri="http://schemas.openxmlformats.org/drawingml/2006/table">
            <a:tbl>
              <a:tblPr firstRow="1" bandRow="1">
                <a:tableStyleId>{5C22544A-7EE6-4342-B048-85BDC9FD1C3A}</a:tableStyleId>
              </a:tblPr>
              <a:tblGrid>
                <a:gridCol w="3480873">
                  <a:extLst>
                    <a:ext uri="{9D8B030D-6E8A-4147-A177-3AD203B41FA5}">
                      <a16:colId xmlns:a16="http://schemas.microsoft.com/office/drawing/2014/main" xmlns="" val="20000"/>
                    </a:ext>
                  </a:extLst>
                </a:gridCol>
                <a:gridCol w="4636986">
                  <a:extLst>
                    <a:ext uri="{9D8B030D-6E8A-4147-A177-3AD203B41FA5}">
                      <a16:colId xmlns:a16="http://schemas.microsoft.com/office/drawing/2014/main" xmlns="" val="20001"/>
                    </a:ext>
                  </a:extLst>
                </a:gridCol>
              </a:tblGrid>
              <a:tr h="1170739">
                <a:tc gridSpan="2">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3200" b="0" spc="600" dirty="0">
                          <a:solidFill>
                            <a:srgbClr val="1F3A4E"/>
                          </a:solidFill>
                          <a:latin typeface="Arial Black" panose="020B0A04020102020204" pitchFamily="34" charset="0"/>
                        </a:rPr>
                        <a:t>QUICK START GUIDE</a:t>
                      </a:r>
                      <a:br>
                        <a:rPr lang="en-US" sz="3200" b="0" spc="600" dirty="0">
                          <a:solidFill>
                            <a:srgbClr val="1F3A4E"/>
                          </a:solidFill>
                          <a:latin typeface="Arial Black" panose="020B0A04020102020204" pitchFamily="34" charset="0"/>
                        </a:rPr>
                      </a:br>
                      <a:r>
                        <a:rPr lang="en-US" sz="2400" b="1" spc="0" dirty="0">
                          <a:solidFill>
                            <a:srgbClr val="FF0000"/>
                          </a:solidFill>
                          <a:latin typeface="Trebuchet MS" pitchFamily="34" charset="0"/>
                        </a:rPr>
                        <a:t>(THIS SIDEBAR WILL NOT PRINT)</a:t>
                      </a:r>
                      <a:endParaRPr lang="en-US" sz="3200" b="1" spc="600" dirty="0">
                        <a:solidFill>
                          <a:schemeClr val="bg1"/>
                        </a:solidFill>
                        <a:latin typeface="Trebuchet MS" pitchFamily="34" charset="0"/>
                      </a:endParaRPr>
                    </a:p>
                  </a:txBody>
                  <a:tcPr marL="182880" marT="137160">
                    <a:solidFill>
                      <a:srgbClr val="FFC000"/>
                    </a:solidFill>
                  </a:tcPr>
                </a:tc>
                <a:tc hMerge="1">
                  <a:txBody>
                    <a:bodyPr/>
                    <a:lstStyle/>
                    <a:p>
                      <a:endParaRPr lang="en-US" dirty="0"/>
                    </a:p>
                  </a:txBody>
                  <a:tcPr/>
                </a:tc>
                <a:extLst>
                  <a:ext uri="{0D108BD9-81ED-4DB2-BD59-A6C34878D82A}">
                    <a16:rowId xmlns:a16="http://schemas.microsoft.com/office/drawing/2014/main" xmlns="" val="10000"/>
                  </a:ext>
                </a:extLst>
              </a:tr>
              <a:tr h="3598933">
                <a:tc gridSpan="2">
                  <a:txBody>
                    <a:bodyPr/>
                    <a:lstStyle/>
                    <a:p>
                      <a:pPr defTabSz="3765639"/>
                      <a:r>
                        <a:rPr lang="en-US" sz="1800" i="0" dirty="0">
                          <a:solidFill>
                            <a:srgbClr val="D9D9D9"/>
                          </a:solidFill>
                          <a:latin typeface="Arial"/>
                          <a:cs typeface="Arial"/>
                        </a:rPr>
                        <a:t>This PowerPoint template produces a </a:t>
                      </a:r>
                      <a:r>
                        <a:rPr lang="en-US" sz="1800" i="0" dirty="0">
                          <a:solidFill>
                            <a:srgbClr val="FFC000"/>
                          </a:solidFill>
                          <a:latin typeface="Arial"/>
                          <a:cs typeface="Arial"/>
                        </a:rPr>
                        <a:t>A1 </a:t>
                      </a:r>
                      <a:r>
                        <a:rPr lang="en-US" sz="1800" i="0" dirty="0">
                          <a:solidFill>
                            <a:srgbClr val="D9D9D9"/>
                          </a:solidFill>
                          <a:latin typeface="Arial"/>
                          <a:cs typeface="Arial"/>
                        </a:rPr>
                        <a:t>presentation poster. You can use it to create your research poster by placing your title, subtitle, text, tables, charts and photos. </a:t>
                      </a:r>
                    </a:p>
                    <a:p>
                      <a:pPr defTabSz="3765639"/>
                      <a:endParaRPr lang="en-US" sz="1800" i="0" dirty="0">
                        <a:solidFill>
                          <a:srgbClr val="D9D9D9"/>
                        </a:solidFill>
                        <a:latin typeface="Arial"/>
                        <a:cs typeface="Arial"/>
                      </a:endParaRPr>
                    </a:p>
                    <a:p>
                      <a:pPr defTabSz="3765639"/>
                      <a:r>
                        <a:rPr lang="en-US" sz="1800" i="0" dirty="0">
                          <a:solidFill>
                            <a:srgbClr val="D9D9D9"/>
                          </a:solidFill>
                          <a:latin typeface="Arial"/>
                          <a:cs typeface="Arial"/>
                        </a:rPr>
                        <a:t>We provide a series of online tutorials that will guide you through the poster design process and answer your poster production questions. For complete template tutorials, go online to </a:t>
                      </a:r>
                      <a:r>
                        <a:rPr lang="en-US" sz="1800" i="0" dirty="0" err="1">
                          <a:solidFill>
                            <a:srgbClr val="FFC000"/>
                          </a:solidFill>
                          <a:latin typeface="Arial"/>
                          <a:cs typeface="Arial"/>
                        </a:rPr>
                        <a:t>PosterPresentations.com</a:t>
                      </a:r>
                      <a:r>
                        <a:rPr lang="en-US" sz="1800" i="0" dirty="0">
                          <a:solidFill>
                            <a:srgbClr val="D9D9D9"/>
                          </a:solidFill>
                          <a:latin typeface="Arial"/>
                          <a:cs typeface="Arial"/>
                        </a:rPr>
                        <a:t> and click on the  </a:t>
                      </a:r>
                      <a:r>
                        <a:rPr lang="en-US" sz="1800" i="0" dirty="0">
                          <a:solidFill>
                            <a:srgbClr val="FFC000"/>
                          </a:solidFill>
                          <a:latin typeface="Arial"/>
                          <a:cs typeface="Arial"/>
                        </a:rPr>
                        <a:t>HELP DESK</a:t>
                      </a:r>
                      <a:r>
                        <a:rPr lang="en-US" sz="1800" i="0" baseline="0" dirty="0">
                          <a:solidFill>
                            <a:srgbClr val="D9D9D9"/>
                          </a:solidFill>
                          <a:latin typeface="Arial"/>
                          <a:cs typeface="Arial"/>
                        </a:rPr>
                        <a:t> </a:t>
                      </a:r>
                      <a:r>
                        <a:rPr lang="en-US" sz="1800" i="0" dirty="0">
                          <a:solidFill>
                            <a:srgbClr val="D9D9D9"/>
                          </a:solidFill>
                          <a:latin typeface="Arial"/>
                          <a:cs typeface="Arial"/>
                        </a:rPr>
                        <a:t>tab.</a:t>
                      </a:r>
                    </a:p>
                    <a:p>
                      <a:pPr defTabSz="3765639"/>
                      <a:endParaRPr lang="en-US" sz="1800" i="0" dirty="0">
                        <a:solidFill>
                          <a:srgbClr val="D9D9D9"/>
                        </a:solidFill>
                        <a:latin typeface="Arial"/>
                        <a:cs typeface="Arial"/>
                      </a:endParaRPr>
                    </a:p>
                    <a:p>
                      <a:pPr defTabSz="3765639"/>
                      <a:r>
                        <a:rPr lang="en-US" sz="1800" i="0" dirty="0">
                          <a:solidFill>
                            <a:srgbClr val="D9D9D9"/>
                          </a:solidFill>
                          <a:latin typeface="Arial"/>
                          <a:cs typeface="Arial"/>
                        </a:rPr>
                        <a:t>To print your poster using our same-day professional printing service, go online to </a:t>
                      </a:r>
                      <a:r>
                        <a:rPr lang="en-US" sz="1800" i="0" dirty="0" err="1">
                          <a:solidFill>
                            <a:srgbClr val="FFC000"/>
                          </a:solidFill>
                          <a:latin typeface="Arial"/>
                          <a:cs typeface="Arial"/>
                        </a:rPr>
                        <a:t>PosterPresentations.com</a:t>
                      </a:r>
                      <a:r>
                        <a:rPr lang="en-US" sz="1800" i="0" dirty="0">
                          <a:solidFill>
                            <a:srgbClr val="D9D9D9"/>
                          </a:solidFill>
                          <a:latin typeface="Arial"/>
                          <a:cs typeface="Arial"/>
                        </a:rPr>
                        <a:t> and click on "</a:t>
                      </a:r>
                      <a:r>
                        <a:rPr lang="en-US" sz="1800" i="0" dirty="0">
                          <a:solidFill>
                            <a:srgbClr val="FFC000"/>
                          </a:solidFill>
                          <a:latin typeface="Arial"/>
                          <a:cs typeface="Arial"/>
                        </a:rPr>
                        <a:t>Order your poster</a:t>
                      </a:r>
                      <a:r>
                        <a:rPr lang="en-US" sz="1800" i="0" dirty="0">
                          <a:solidFill>
                            <a:srgbClr val="D9D9D9"/>
                          </a:solidFill>
                          <a:latin typeface="Arial"/>
                          <a:cs typeface="Arial"/>
                        </a:rPr>
                        <a:t>".</a:t>
                      </a:r>
                      <a:endParaRPr lang="en-US" sz="1800" b="1" dirty="0">
                        <a:solidFill>
                          <a:srgbClr val="D9D9D9"/>
                        </a:solidFill>
                        <a:latin typeface="Arial"/>
                        <a:cs typeface="Arial"/>
                      </a:endParaRPr>
                    </a:p>
                  </a:txBody>
                  <a:tcPr marL="182880" marT="137160">
                    <a:solidFill>
                      <a:srgbClr val="010101"/>
                    </a:solidFill>
                  </a:tcPr>
                </a:tc>
                <a:tc hMerge="1">
                  <a:txBody>
                    <a:bodyPr/>
                    <a:lstStyle/>
                    <a:p>
                      <a:pPr marL="0" indent="0" algn="l" defTabSz="114300"/>
                      <a:endParaRPr lang="en-US" sz="2400" b="0" baseline="0" dirty="0">
                        <a:solidFill>
                          <a:srgbClr val="FFC000"/>
                        </a:solidFill>
                        <a:latin typeface="Arial" panose="020B0604020202020204" pitchFamily="34" charset="0"/>
                        <a:cs typeface="Arial" panose="020B0604020202020204" pitchFamily="34" charset="0"/>
                      </a:endParaRPr>
                    </a:p>
                  </a:txBody>
                  <a:tcPr>
                    <a:solidFill>
                      <a:schemeClr val="tx1">
                        <a:lumMod val="95000"/>
                        <a:lumOff val="5000"/>
                      </a:schemeClr>
                    </a:solidFill>
                  </a:tcPr>
                </a:tc>
                <a:extLst>
                  <a:ext uri="{0D108BD9-81ED-4DB2-BD59-A6C34878D82A}">
                    <a16:rowId xmlns:a16="http://schemas.microsoft.com/office/drawing/2014/main" xmlns="" val="677555919"/>
                  </a:ext>
                </a:extLst>
              </a:tr>
              <a:tr h="4292704">
                <a:tc>
                  <a:txBody>
                    <a:bodyPr/>
                    <a:lstStyle/>
                    <a:p>
                      <a:pPr algn="ctr"/>
                      <a:endParaRPr lang="en-US" sz="1800" dirty="0">
                        <a:solidFill>
                          <a:srgbClr val="1F3A4E"/>
                        </a:solidFill>
                      </a:endParaRPr>
                    </a:p>
                    <a:p>
                      <a:pPr algn="ctr"/>
                      <a:endParaRPr lang="en-US" sz="1800" dirty="0">
                        <a:solidFill>
                          <a:srgbClr val="1F3A4E"/>
                        </a:solidFill>
                      </a:endParaRPr>
                    </a:p>
                    <a:p>
                      <a:pPr algn="ctr"/>
                      <a:r>
                        <a:rPr lang="en-US" sz="1800" dirty="0">
                          <a:solidFill>
                            <a:schemeClr val="bg1"/>
                          </a:solidFill>
                          <a:latin typeface="Arial" panose="020B0604020202020204" pitchFamily="34" charset="0"/>
                          <a:cs typeface="Arial" panose="020B0604020202020204" pitchFamily="34" charset="0"/>
                        </a:rPr>
                        <a:t>This is a poster template for a </a:t>
                      </a:r>
                      <a:br>
                        <a:rPr lang="en-US" sz="1800" dirty="0">
                          <a:solidFill>
                            <a:schemeClr val="bg1"/>
                          </a:solidFill>
                          <a:latin typeface="Arial" panose="020B0604020202020204" pitchFamily="34" charset="0"/>
                          <a:cs typeface="Arial" panose="020B0604020202020204" pitchFamily="34" charset="0"/>
                        </a:rPr>
                      </a:br>
                      <a:r>
                        <a:rPr lang="en-US" sz="3200" b="1" dirty="0">
                          <a:solidFill>
                            <a:srgbClr val="FFC000"/>
                          </a:solidFill>
                          <a:latin typeface="Arial" panose="020B0604020202020204" pitchFamily="34" charset="0"/>
                          <a:cs typeface="Arial" panose="020B0604020202020204" pitchFamily="34" charset="0"/>
                        </a:rPr>
                        <a:t>A1</a:t>
                      </a:r>
                    </a:p>
                    <a:p>
                      <a:pPr marL="0" marR="0" indent="0" algn="ctr" defTabSz="3802180" rtl="0" eaLnBrk="1" fontAlgn="auto" latinLnBrk="0" hangingPunct="1">
                        <a:lnSpc>
                          <a:spcPct val="100000"/>
                        </a:lnSpc>
                        <a:spcBef>
                          <a:spcPts val="0"/>
                        </a:spcBef>
                        <a:spcAft>
                          <a:spcPts val="0"/>
                        </a:spcAft>
                        <a:buClrTx/>
                        <a:buSzTx/>
                        <a:buFontTx/>
                        <a:buNone/>
                        <a:tabLst/>
                        <a:defRPr/>
                      </a:pPr>
                      <a:r>
                        <a:rPr lang="en-US" sz="1800" dirty="0">
                          <a:solidFill>
                            <a:srgbClr val="FFC000"/>
                          </a:solidFill>
                          <a:latin typeface="Arial" panose="020B0604020202020204" pitchFamily="34" charset="0"/>
                          <a:cs typeface="Arial" panose="020B0604020202020204" pitchFamily="34" charset="0"/>
                        </a:rPr>
                        <a:t>594mm x 841mm</a:t>
                      </a:r>
                    </a:p>
                    <a:p>
                      <a:pPr marL="0" marR="0" indent="0" algn="ctr" defTabSz="3802180" rtl="0" eaLnBrk="1" fontAlgn="auto" latinLnBrk="0" hangingPunct="1">
                        <a:lnSpc>
                          <a:spcPct val="100000"/>
                        </a:lnSpc>
                        <a:spcBef>
                          <a:spcPts val="0"/>
                        </a:spcBef>
                        <a:spcAft>
                          <a:spcPts val="0"/>
                        </a:spcAft>
                        <a:buClrTx/>
                        <a:buSzTx/>
                        <a:buFontTx/>
                        <a:buNone/>
                        <a:tabLst/>
                        <a:defRPr/>
                      </a:pPr>
                      <a:r>
                        <a:rPr lang="en-US" sz="1800" dirty="0">
                          <a:solidFill>
                            <a:srgbClr val="FFC000"/>
                          </a:solidFill>
                          <a:latin typeface="Arial" panose="020B0604020202020204" pitchFamily="34" charset="0"/>
                          <a:cs typeface="Arial" panose="020B0604020202020204" pitchFamily="34" charset="0"/>
                        </a:rPr>
                        <a:t>23.39 inches x 33.11 inches</a:t>
                      </a:r>
                      <a:r>
                        <a:rPr lang="en-US" sz="1800" dirty="0">
                          <a:solidFill>
                            <a:schemeClr val="bg1"/>
                          </a:solidFill>
                          <a:latin typeface="Arial" panose="020B0604020202020204" pitchFamily="34" charset="0"/>
                          <a:cs typeface="Arial" panose="020B0604020202020204" pitchFamily="34" charset="0"/>
                        </a:rPr>
                        <a:t/>
                      </a:r>
                      <a:br>
                        <a:rPr lang="en-US" sz="1800" dirty="0">
                          <a:solidFill>
                            <a:schemeClr val="bg1"/>
                          </a:solidFill>
                          <a:latin typeface="Arial" panose="020B0604020202020204" pitchFamily="34" charset="0"/>
                          <a:cs typeface="Arial" panose="020B0604020202020204" pitchFamily="34" charset="0"/>
                        </a:rPr>
                      </a:br>
                      <a:r>
                        <a:rPr lang="en-US" sz="1800" dirty="0">
                          <a:solidFill>
                            <a:schemeClr val="bg1"/>
                          </a:solidFill>
                          <a:latin typeface="Arial" panose="020B0604020202020204" pitchFamily="34" charset="0"/>
                          <a:cs typeface="Arial" panose="020B0604020202020204" pitchFamily="34" charset="0"/>
                        </a:rPr>
                        <a:t>research presentation poster</a:t>
                      </a:r>
                    </a:p>
                    <a:p>
                      <a:endParaRPr lang="en-US" sz="1800" dirty="0">
                        <a:solidFill>
                          <a:srgbClr val="1F3A4E"/>
                        </a:solidFill>
                      </a:endParaRPr>
                    </a:p>
                  </a:txBody>
                  <a:tcPr>
                    <a:solidFill>
                      <a:srgbClr val="010101"/>
                    </a:solidFill>
                  </a:tcPr>
                </a:tc>
                <a:tc>
                  <a:txBody>
                    <a:bodyPr/>
                    <a:lstStyle/>
                    <a:p>
                      <a:pPr marL="0" marR="0" indent="0" algn="l" defTabSz="4388900" rtl="0" eaLnBrk="1" fontAlgn="auto" latinLnBrk="0" hangingPunct="1">
                        <a:lnSpc>
                          <a:spcPct val="100000"/>
                        </a:lnSpc>
                        <a:spcBef>
                          <a:spcPts val="0"/>
                        </a:spcBef>
                        <a:spcAft>
                          <a:spcPts val="0"/>
                        </a:spcAft>
                        <a:buClrTx/>
                        <a:buSzTx/>
                        <a:buFontTx/>
                        <a:buNone/>
                        <a:tabLst/>
                        <a:defRPr/>
                      </a:pPr>
                      <a:r>
                        <a:rPr lang="en-US" sz="2000" b="1" baseline="0" dirty="0">
                          <a:solidFill>
                            <a:srgbClr val="FFC000"/>
                          </a:solidFill>
                          <a:latin typeface="Arial" panose="020B0604020202020204" pitchFamily="34" charset="0"/>
                          <a:cs typeface="Arial" panose="020B0604020202020204" pitchFamily="34" charset="0"/>
                        </a:rPr>
                        <a:t>Important: Check the template size</a:t>
                      </a:r>
                      <a:r>
                        <a:rPr lang="en-US" sz="1800" b="0" baseline="0" dirty="0">
                          <a:solidFill>
                            <a:srgbClr val="FFC000"/>
                          </a:solidFill>
                          <a:latin typeface="Arial" panose="020B0604020202020204" pitchFamily="34" charset="0"/>
                          <a:cs typeface="Arial" panose="020B0604020202020204" pitchFamily="34" charset="0"/>
                        </a:rPr>
                        <a:t/>
                      </a:r>
                      <a:br>
                        <a:rPr lang="en-US" sz="1800" b="0" baseline="0" dirty="0">
                          <a:solidFill>
                            <a:srgbClr val="FFC000"/>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Before you start working on your poster and to avoid printing problems check that you have downloaded and that you are using the correct size template for your poster presentation.</a:t>
                      </a:r>
                      <a:br>
                        <a:rPr lang="en-US" sz="1800" b="0" baseline="0" dirty="0">
                          <a:solidFill>
                            <a:srgbClr val="D9D9D9"/>
                          </a:solidFill>
                          <a:latin typeface="Arial" panose="020B0604020202020204" pitchFamily="34" charset="0"/>
                          <a:cs typeface="Arial" panose="020B0604020202020204" pitchFamily="34" charset="0"/>
                        </a:rPr>
                      </a:br>
                      <a:endParaRPr lang="en-US" sz="1800" b="0" baseline="0" dirty="0">
                        <a:solidFill>
                          <a:srgbClr val="FFC000"/>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xmlns="" val="10008"/>
                  </a:ext>
                </a:extLst>
              </a:tr>
              <a:tr h="3340698">
                <a:tc>
                  <a:txBody>
                    <a:bodyPr/>
                    <a:lstStyle/>
                    <a:p>
                      <a:endParaRPr lang="en-US" sz="1800" dirty="0">
                        <a:solidFill>
                          <a:srgbClr val="1F3A4E"/>
                        </a:solidFill>
                      </a:endParaRPr>
                    </a:p>
                  </a:txBody>
                  <a:tcPr>
                    <a:blipFill rotWithShape="1">
                      <a:blip r:embed="rId3"/>
                      <a:stretch>
                        <a:fillRect/>
                      </a:stretch>
                    </a:blipFill>
                  </a:tcPr>
                </a:tc>
                <a:tc>
                  <a:txBody>
                    <a:bodyPr/>
                    <a:lstStyle/>
                    <a:p>
                      <a:pPr algn="l"/>
                      <a:r>
                        <a:rPr lang="en-US" sz="2000" b="1" baseline="0" dirty="0">
                          <a:solidFill>
                            <a:srgbClr val="FFC000"/>
                          </a:solidFill>
                          <a:latin typeface="Arial" panose="020B0604020202020204" pitchFamily="34" charset="0"/>
                          <a:cs typeface="Arial" panose="020B0604020202020204" pitchFamily="34" charset="0"/>
                        </a:rPr>
                        <a:t>How to </a:t>
                      </a:r>
                      <a:r>
                        <a:rPr lang="en-US" sz="3600" b="1" baseline="0" dirty="0">
                          <a:solidFill>
                            <a:srgbClr val="FFC000"/>
                          </a:solidFill>
                          <a:latin typeface="Arial" panose="020B0604020202020204" pitchFamily="34" charset="0"/>
                          <a:cs typeface="Arial" panose="020B0604020202020204" pitchFamily="34" charset="0"/>
                        </a:rPr>
                        <a:t>Zoom in </a:t>
                      </a:r>
                      <a:r>
                        <a:rPr lang="en-US" sz="2000" b="1" baseline="0" dirty="0">
                          <a:solidFill>
                            <a:srgbClr val="FFC000"/>
                          </a:solidFill>
                          <a:latin typeface="Arial" panose="020B0604020202020204" pitchFamily="34" charset="0"/>
                          <a:cs typeface="Arial" panose="020B0604020202020204" pitchFamily="34" charset="0"/>
                        </a:rPr>
                        <a:t>and </a:t>
                      </a:r>
                      <a:r>
                        <a:rPr lang="en-US" sz="1600" b="1" baseline="0" dirty="0">
                          <a:solidFill>
                            <a:srgbClr val="FFC000"/>
                          </a:solidFill>
                          <a:latin typeface="Arial" panose="020B0604020202020204" pitchFamily="34" charset="0"/>
                          <a:cs typeface="Arial" panose="020B0604020202020204" pitchFamily="34" charset="0"/>
                        </a:rPr>
                        <a:t>out</a:t>
                      </a:r>
                      <a:endParaRPr lang="en-US" sz="2000" b="1" baseline="0" dirty="0">
                        <a:solidFill>
                          <a:srgbClr val="FFC000"/>
                        </a:solidFill>
                        <a:latin typeface="Arial" panose="020B0604020202020204" pitchFamily="34" charset="0"/>
                        <a:cs typeface="Arial" panose="020B0604020202020204" pitchFamily="34" charset="0"/>
                      </a:endParaRPr>
                    </a:p>
                    <a:p>
                      <a:pPr algn="l"/>
                      <a:r>
                        <a:rPr lang="en-US" sz="1800" b="0" baseline="0" dirty="0">
                          <a:solidFill>
                            <a:srgbClr val="D9D9D9"/>
                          </a:solidFill>
                          <a:latin typeface="Arial" panose="020B0604020202020204" pitchFamily="34" charset="0"/>
                          <a:cs typeface="Arial" panose="020B0604020202020204" pitchFamily="34" charset="0"/>
                        </a:rPr>
                        <a:t>Use the PowerPoint zoom tool to adjust the screen magnification to view comfortably. PowerPoint provides 2 ways to zoom: </a:t>
                      </a:r>
                      <a:br>
                        <a:rPr lang="en-US" sz="1800" b="0" baseline="0" dirty="0">
                          <a:solidFill>
                            <a:srgbClr val="D9D9D9"/>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1. </a:t>
                      </a:r>
                      <a:r>
                        <a:rPr lang="en-US" sz="1800" b="0" baseline="0" dirty="0">
                          <a:solidFill>
                            <a:srgbClr val="D9D9D9"/>
                          </a:solidFill>
                          <a:latin typeface="Arial" panose="020B0604020202020204" pitchFamily="34" charset="0"/>
                          <a:cs typeface="Arial" panose="020B0604020202020204" pitchFamily="34" charset="0"/>
                        </a:rPr>
                        <a:t>On the top menu bar click on the VIEW tab and then click on ZOOM. Choose the zoom percentage that works best for you. </a:t>
                      </a:r>
                      <a:br>
                        <a:rPr lang="en-US" sz="1800" b="0" baseline="0" dirty="0">
                          <a:solidFill>
                            <a:srgbClr val="D9D9D9"/>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2. </a:t>
                      </a:r>
                      <a:r>
                        <a:rPr lang="en-US" sz="1800" b="0" baseline="0" dirty="0">
                          <a:solidFill>
                            <a:srgbClr val="D9D9D9"/>
                          </a:solidFill>
                          <a:latin typeface="Arial" panose="020B0604020202020204" pitchFamily="34" charset="0"/>
                          <a:cs typeface="Arial" panose="020B0604020202020204" pitchFamily="34" charset="0"/>
                        </a:rPr>
                        <a:t>For better zoom flexibility, use the zoom slider at the bottom right of the window.</a:t>
                      </a:r>
                    </a:p>
                  </a:txBody>
                  <a:tcPr marL="182880" marT="137160">
                    <a:solidFill>
                      <a:srgbClr val="010101"/>
                    </a:solidFill>
                  </a:tcPr>
                </a:tc>
                <a:extLst>
                  <a:ext uri="{0D108BD9-81ED-4DB2-BD59-A6C34878D82A}">
                    <a16:rowId xmlns:a16="http://schemas.microsoft.com/office/drawing/2014/main" xmlns="" val="10001"/>
                  </a:ext>
                </a:extLst>
              </a:tr>
              <a:tr h="1994589">
                <a:tc gridSpan="2">
                  <a:txBody>
                    <a:bodyPr/>
                    <a:lstStyle/>
                    <a:p>
                      <a:pPr marL="0" marR="0" lvl="0" indent="0" algn="l" defTabSz="4388900" rtl="0" eaLnBrk="1" fontAlgn="auto" latinLnBrk="0" hangingPunct="1">
                        <a:lnSpc>
                          <a:spcPct val="100000"/>
                        </a:lnSpc>
                        <a:spcBef>
                          <a:spcPts val="0"/>
                        </a:spcBef>
                        <a:spcAft>
                          <a:spcPts val="0"/>
                        </a:spcAft>
                        <a:buClrTx/>
                        <a:buSzTx/>
                        <a:buFontTx/>
                        <a:buNone/>
                        <a:tabLst/>
                        <a:defRPr/>
                      </a:pPr>
                      <a:r>
                        <a:rPr lang="en-US" sz="2000" b="1" baseline="0" dirty="0">
                          <a:solidFill>
                            <a:srgbClr val="FFC000"/>
                          </a:solidFill>
                          <a:latin typeface="Arial" panose="020B0604020202020204" pitchFamily="34" charset="0"/>
                          <a:cs typeface="Arial" panose="020B0604020202020204" pitchFamily="34" charset="0"/>
                        </a:rPr>
                        <a:t>Ruler and Guides</a:t>
                      </a:r>
                      <a:r>
                        <a:rPr lang="en-US" sz="1800" b="0" baseline="0" dirty="0">
                          <a:solidFill>
                            <a:srgbClr val="FFC000"/>
                          </a:solidFill>
                          <a:latin typeface="Arial" panose="020B0604020202020204" pitchFamily="34" charset="0"/>
                          <a:cs typeface="Arial" panose="020B0604020202020204" pitchFamily="34" charset="0"/>
                        </a:rPr>
                        <a:t/>
                      </a:r>
                      <a:br>
                        <a:rPr lang="en-US" sz="1800" b="0" baseline="0" dirty="0">
                          <a:solidFill>
                            <a:srgbClr val="FFC000"/>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The dotted lines on his poster template are guides.  The horizontal and vertical guides will help you align your poster elements accurately. Text boxes and other elements will ”snap” to the guides and stay within the boundaries of the columns. To hide the guides go to VIEW and uncheck the Guides box.</a:t>
                      </a:r>
                    </a:p>
                  </a:txBody>
                  <a:tcPr>
                    <a:solidFill>
                      <a:srgbClr val="010101"/>
                    </a:solidFill>
                  </a:tcPr>
                </a:tc>
                <a:tc hMerge="1">
                  <a:txBody>
                    <a:bodyPr/>
                    <a:lstStyle/>
                    <a:p>
                      <a:endParaRPr lang="en-US" sz="2400" b="0" baseline="0" dirty="0">
                        <a:solidFill>
                          <a:schemeClr val="bg1"/>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extLst>
                  <a:ext uri="{0D108BD9-81ED-4DB2-BD59-A6C34878D82A}">
                    <a16:rowId xmlns:a16="http://schemas.microsoft.com/office/drawing/2014/main" xmlns="" val="10002"/>
                  </a:ext>
                </a:extLst>
              </a:tr>
              <a:tr h="3945819">
                <a:tc>
                  <a:txBody>
                    <a:bodyPr/>
                    <a:lstStyle/>
                    <a:p>
                      <a:endParaRPr lang="en-US" sz="1800" dirty="0">
                        <a:solidFill>
                          <a:srgbClr val="1F3A4E"/>
                        </a:solidFill>
                      </a:endParaRPr>
                    </a:p>
                  </a:txBody>
                  <a:tcPr>
                    <a:blipFill rotWithShape="1">
                      <a:blip r:embed="rId4"/>
                      <a:stretch>
                        <a:fillRect/>
                      </a:stretch>
                    </a:blipFill>
                  </a:tcPr>
                </a:tc>
                <a:tc>
                  <a:txBody>
                    <a:bodyPr/>
                    <a:lstStyle/>
                    <a:p>
                      <a:pPr marL="0" lvl="1" indent="0" algn="l" defTabSz="114300"/>
                      <a:r>
                        <a:rPr lang="en-US" sz="2000" b="1" baseline="0" dirty="0">
                          <a:solidFill>
                            <a:srgbClr val="FFC000"/>
                          </a:solidFill>
                          <a:latin typeface="Arial" panose="020B0604020202020204" pitchFamily="34" charset="0"/>
                          <a:cs typeface="Arial" panose="020B0604020202020204" pitchFamily="34" charset="0"/>
                        </a:rPr>
                        <a:t>Headers and text containers</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Included in this template are commonly used section headers such as Abstract, Objectives, Methods, Results, etc. </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Click inside a section header to add its text. </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To add another header, click on edge of the section box so that it is outlined. Copy and paste it. </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To increase its size, click on the white circles and expand to the the desired size.</a:t>
                      </a:r>
                    </a:p>
                  </a:txBody>
                  <a:tcPr marL="182880" marT="137160">
                    <a:solidFill>
                      <a:srgbClr val="010101"/>
                    </a:solidFill>
                  </a:tcPr>
                </a:tc>
                <a:extLst>
                  <a:ext uri="{0D108BD9-81ED-4DB2-BD59-A6C34878D82A}">
                    <a16:rowId xmlns:a16="http://schemas.microsoft.com/office/drawing/2014/main" xmlns="" val="10003"/>
                  </a:ext>
                </a:extLst>
              </a:tr>
              <a:tr h="3208687">
                <a:tc gridSpan="2">
                  <a:txBody>
                    <a:bodyPr/>
                    <a:lstStyle/>
                    <a:p>
                      <a:r>
                        <a:rPr lang="en-US" sz="2000" b="1" dirty="0">
                          <a:solidFill>
                            <a:srgbClr val="FFC000"/>
                          </a:solidFill>
                          <a:latin typeface="Arial" panose="020B0604020202020204" pitchFamily="34" charset="0"/>
                          <a:cs typeface="Arial" panose="020B0604020202020204" pitchFamily="34" charset="0"/>
                        </a:rPr>
                        <a:t>Adding content to the poster</a:t>
                      </a:r>
                    </a:p>
                    <a:p>
                      <a:r>
                        <a:rPr lang="en-US" sz="1800" baseline="0" dirty="0">
                          <a:solidFill>
                            <a:srgbClr val="D9D9D9"/>
                          </a:solidFill>
                          <a:latin typeface="Arial" panose="020B0604020202020204" pitchFamily="34" charset="0"/>
                          <a:cs typeface="Arial" panose="020B0604020202020204" pitchFamily="34" charset="0"/>
                        </a:rPr>
                        <a:t>Start by adding your text to each section without spending too much time with formatting. Use the default font size even if your text extends beyond the bottom of the poster. Continue until you have added all your content including text, graphics, photos, etc. Once you finish adding your content you can go back and format your text as needed.</a:t>
                      </a:r>
                    </a:p>
                    <a:p>
                      <a:pPr marL="342900" indent="-342900">
                        <a:buFontTx/>
                        <a:buChar char="-"/>
                      </a:pPr>
                      <a:r>
                        <a:rPr lang="en-US" sz="1800" baseline="0" dirty="0">
                          <a:solidFill>
                            <a:srgbClr val="D9D9D9"/>
                          </a:solidFill>
                          <a:latin typeface="Arial" panose="020B0604020202020204" pitchFamily="34" charset="0"/>
                          <a:cs typeface="Arial" panose="020B0604020202020204" pitchFamily="34" charset="0"/>
                        </a:rPr>
                        <a:t>If you run out of room, try to reduce the size of your fonts and/or the size of your graphics. If there is a lot of empty space try to increase your font sizes and the size of your graphics. The font used for references can be smaller.</a:t>
                      </a:r>
                      <a:endParaRPr lang="en-US" sz="1800" dirty="0">
                        <a:solidFill>
                          <a:srgbClr val="D9D9D9"/>
                        </a:solidFill>
                        <a:latin typeface="Arial" panose="020B0604020202020204" pitchFamily="34" charset="0"/>
                        <a:cs typeface="Arial" panose="020B0604020202020204" pitchFamily="34" charset="0"/>
                      </a:endParaRPr>
                    </a:p>
                  </a:txBody>
                  <a:tcPr>
                    <a:solidFill>
                      <a:srgbClr val="010101"/>
                    </a:solidFill>
                  </a:tcPr>
                </a:tc>
                <a:tc hMerge="1">
                  <a:txBody>
                    <a:bodyPr/>
                    <a:lstStyle/>
                    <a:p>
                      <a:endParaRPr lang="en-US" sz="2400" dirty="0">
                        <a:solidFill>
                          <a:schemeClr val="bg1"/>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xmlns="" val="10004"/>
                  </a:ext>
                </a:extLst>
              </a:tr>
              <a:tr h="2124673">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panose="020B0604020202020204" pitchFamily="34" charset="0"/>
                          <a:cs typeface="Arial" panose="020B0604020202020204" pitchFamily="34" charset="0"/>
                        </a:rPr>
                        <a:t>Photos</a:t>
                      </a:r>
                    </a:p>
                    <a:p>
                      <a:pPr marL="0" marR="0" lvl="0" indent="0" algn="l" defTabSz="9779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D9D9D9"/>
                          </a:solidFill>
                          <a:effectLst/>
                          <a:uLnTx/>
                          <a:uFillTx/>
                          <a:latin typeface="Arial"/>
                          <a:ea typeface="+mn-ea"/>
                          <a:cs typeface="Arial"/>
                        </a:rPr>
                        <a:t>You can add photos by dragging and dropping from your desktop, copy and paste, or by going to INSERT &gt; PICTURES. Resize images proportionally by holding down the SHIFT key and dragging one of the white corner handles (dots). For a professional-looking poster, do not distort your images by stretching them disproportionally.</a:t>
                      </a:r>
                    </a:p>
                  </a:txBody>
                  <a:tcPr marL="182880" marT="137160">
                    <a:solidFill>
                      <a:srgbClr val="010101"/>
                    </a:solidFill>
                  </a:tcPr>
                </a:tc>
                <a:tc h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200" noProof="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10005"/>
                  </a:ext>
                </a:extLst>
              </a:tr>
              <a:tr h="1868684">
                <a:tc gridSpan="2">
                  <a:txBody>
                    <a:bodyPr/>
                    <a:lstStyle/>
                    <a:p>
                      <a:endParaRPr lang="en-US" sz="1800" dirty="0">
                        <a:solidFill>
                          <a:schemeClr val="bg1"/>
                        </a:solidFill>
                        <a:latin typeface="Arial" panose="020B0604020202020204" pitchFamily="34" charset="0"/>
                        <a:cs typeface="Arial" panose="020B0604020202020204" pitchFamily="34" charset="0"/>
                      </a:endParaRPr>
                    </a:p>
                  </a:txBody>
                  <a:tcPr marL="182880" marT="137160">
                    <a:blipFill rotWithShape="1">
                      <a:blip r:embed="rId5"/>
                      <a:stretch>
                        <a:fillRect/>
                      </a:stretch>
                    </a:blipFill>
                  </a:tcPr>
                </a:tc>
                <a:tc hMerge="1">
                  <a:txBody>
                    <a:bodyPr/>
                    <a:lstStyle/>
                    <a:p>
                      <a:endParaRPr lang="en-US" sz="2400" dirty="0">
                        <a:solidFill>
                          <a:srgbClr val="1F3A4E"/>
                        </a:solidFill>
                      </a:endParaRPr>
                    </a:p>
                  </a:txBody>
                  <a:tcPr/>
                </a:tc>
                <a:extLst>
                  <a:ext uri="{0D108BD9-81ED-4DB2-BD59-A6C34878D82A}">
                    <a16:rowId xmlns:a16="http://schemas.microsoft.com/office/drawing/2014/main" xmlns="" val="10006"/>
                  </a:ext>
                </a:extLst>
              </a:tr>
              <a:tr h="2067811">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a:cs typeface="Arial"/>
                        </a:rPr>
                        <a:t>Quality check your graphics</a:t>
                      </a:r>
                    </a:p>
                    <a:p>
                      <a:pPr marL="0" marR="0" lvl="0" indent="0" algn="l" defTabSz="1518341"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Zoom in and look at your images at 100%-200% magnification. If they look clear, they will print well. </a:t>
                      </a:r>
                    </a:p>
                  </a:txBody>
                  <a:tcPr marL="182880" marT="137160">
                    <a:solidFill>
                      <a:srgbClr val="010101"/>
                    </a:solidFill>
                  </a:tcPr>
                </a:tc>
                <a:tc hMerge="1">
                  <a:txBody>
                    <a:bodyPr/>
                    <a:lstStyle/>
                    <a:p>
                      <a:endParaRPr lang="en-US" sz="2400" dirty="0">
                        <a:solidFill>
                          <a:srgbClr val="1F3A4E"/>
                        </a:solidFill>
                      </a:endParaRPr>
                    </a:p>
                  </a:txBody>
                  <a:tcPr>
                    <a:solidFill>
                      <a:schemeClr val="tx1">
                        <a:lumMod val="95000"/>
                        <a:lumOff val="5000"/>
                      </a:schemeClr>
                    </a:solidFill>
                  </a:tcPr>
                </a:tc>
                <a:extLst>
                  <a:ext uri="{0D108BD9-81ED-4DB2-BD59-A6C34878D82A}">
                    <a16:rowId xmlns:a16="http://schemas.microsoft.com/office/drawing/2014/main" xmlns="" val="10007"/>
                  </a:ext>
                </a:extLst>
              </a:tr>
              <a:tr h="2597279">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1800" noProof="0" dirty="0">
                        <a:solidFill>
                          <a:schemeClr val="bg1"/>
                        </a:solidFill>
                        <a:latin typeface="Arial"/>
                        <a:cs typeface="Arial"/>
                      </a:endParaRPr>
                    </a:p>
                  </a:txBody>
                  <a:tcPr marL="182880" marT="137160">
                    <a:blipFill rotWithShape="1">
                      <a:blip r:embed="rId6"/>
                      <a:stretch>
                        <a:fillRect/>
                      </a:stretch>
                    </a:blipFill>
                  </a:tcPr>
                </a:tc>
                <a:tc hMerge="1">
                  <a:txBody>
                    <a:bodyPr/>
                    <a:lstStyle/>
                    <a:p>
                      <a:endParaRPr lang="en-US"/>
                    </a:p>
                  </a:txBody>
                  <a:tcPr/>
                </a:tc>
                <a:extLst>
                  <a:ext uri="{0D108BD9-81ED-4DB2-BD59-A6C34878D82A}">
                    <a16:rowId xmlns:a16="http://schemas.microsoft.com/office/drawing/2014/main" xmlns="" val="10010"/>
                  </a:ext>
                </a:extLst>
              </a:tr>
            </a:tbl>
          </a:graphicData>
        </a:graphic>
      </p:graphicFrame>
      <p:graphicFrame>
        <p:nvGraphicFramePr>
          <p:cNvPr id="4" name="Table 3">
            <a:extLst>
              <a:ext uri="{FF2B5EF4-FFF2-40B4-BE49-F238E27FC236}">
                <a16:creationId xmlns:a16="http://schemas.microsoft.com/office/drawing/2014/main" xmlns="" id="{70EF0DC5-0CE8-8B48-8495-AC770E4326B0}"/>
              </a:ext>
            </a:extLst>
          </p:cNvPr>
          <p:cNvGraphicFramePr>
            <a:graphicFrameLocks noGrp="1"/>
          </p:cNvGraphicFramePr>
          <p:nvPr userDrawn="1">
            <p:extLst>
              <p:ext uri="{D42A27DB-BD31-4B8C-83A1-F6EECF244321}">
                <p14:modId xmlns:p14="http://schemas.microsoft.com/office/powerpoint/2010/main" val="2914211395"/>
              </p:ext>
            </p:extLst>
          </p:nvPr>
        </p:nvGraphicFramePr>
        <p:xfrm>
          <a:off x="21937684" y="-142032"/>
          <a:ext cx="8060660" cy="30460674"/>
        </p:xfrm>
        <a:graphic>
          <a:graphicData uri="http://schemas.openxmlformats.org/drawingml/2006/table">
            <a:tbl>
              <a:tblPr firstRow="1" bandRow="1">
                <a:tableStyleId>{5C22544A-7EE6-4342-B048-85BDC9FD1C3A}</a:tableStyleId>
              </a:tblPr>
              <a:tblGrid>
                <a:gridCol w="3162981">
                  <a:extLst>
                    <a:ext uri="{9D8B030D-6E8A-4147-A177-3AD203B41FA5}">
                      <a16:colId xmlns:a16="http://schemas.microsoft.com/office/drawing/2014/main" xmlns="" val="20000"/>
                    </a:ext>
                  </a:extLst>
                </a:gridCol>
                <a:gridCol w="950236">
                  <a:extLst>
                    <a:ext uri="{9D8B030D-6E8A-4147-A177-3AD203B41FA5}">
                      <a16:colId xmlns:a16="http://schemas.microsoft.com/office/drawing/2014/main" xmlns="" val="764104496"/>
                    </a:ext>
                  </a:extLst>
                </a:gridCol>
                <a:gridCol w="3947443">
                  <a:extLst>
                    <a:ext uri="{9D8B030D-6E8A-4147-A177-3AD203B41FA5}">
                      <a16:colId xmlns:a16="http://schemas.microsoft.com/office/drawing/2014/main" xmlns="" val="4164475170"/>
                    </a:ext>
                  </a:extLst>
                </a:gridCol>
              </a:tblGrid>
              <a:tr h="1192134">
                <a:tc gridSpan="3">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3200" b="0" spc="600" dirty="0">
                          <a:solidFill>
                            <a:srgbClr val="1F3A4E"/>
                          </a:solidFill>
                          <a:latin typeface="Arial Black" panose="020B0A04020102020204" pitchFamily="34" charset="0"/>
                        </a:rPr>
                        <a:t>QUICK START GUIDE</a:t>
                      </a:r>
                      <a:br>
                        <a:rPr lang="en-US" sz="3200" b="0" spc="600" dirty="0">
                          <a:solidFill>
                            <a:srgbClr val="1F3A4E"/>
                          </a:solidFill>
                          <a:latin typeface="Arial Black" panose="020B0A04020102020204" pitchFamily="34" charset="0"/>
                        </a:rPr>
                      </a:br>
                      <a:r>
                        <a:rPr lang="en-US" sz="2400" b="1" spc="0" dirty="0">
                          <a:solidFill>
                            <a:srgbClr val="FF0000"/>
                          </a:solidFill>
                          <a:latin typeface="Trebuchet MS" pitchFamily="34" charset="0"/>
                        </a:rPr>
                        <a:t>(THIS SIDEBAR WILL NOT PRINT)</a:t>
                      </a:r>
                      <a:endParaRPr lang="en-US" sz="3200" b="1" spc="600" dirty="0">
                        <a:solidFill>
                          <a:schemeClr val="bg1"/>
                        </a:solidFill>
                        <a:latin typeface="Trebuchet MS" pitchFamily="34" charset="0"/>
                      </a:endParaRPr>
                    </a:p>
                  </a:txBody>
                  <a:tcPr marL="182880" marT="137160">
                    <a:solidFill>
                      <a:srgbClr val="FFC00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0"/>
                  </a:ext>
                </a:extLst>
              </a:tr>
              <a:tr h="5727945">
                <a:tc gridSpan="3">
                  <a:txBody>
                    <a:bodyPr/>
                    <a:lstStyle/>
                    <a:p>
                      <a:pPr algn="l"/>
                      <a:r>
                        <a:rPr lang="en-US" sz="2000" b="1" baseline="0" dirty="0">
                          <a:solidFill>
                            <a:srgbClr val="FFC000"/>
                          </a:solidFill>
                          <a:latin typeface="Arial" panose="020B0604020202020204" pitchFamily="34" charset="0"/>
                          <a:cs typeface="Arial" panose="020B0604020202020204" pitchFamily="34" charset="0"/>
                        </a:rPr>
                        <a:t>How to change the template colors</a:t>
                      </a:r>
                    </a:p>
                    <a:p>
                      <a:pPr marL="0" indent="0" algn="l" defTabSz="114300"/>
                      <a:r>
                        <a:rPr lang="en-US" sz="1800" b="0" baseline="0" dirty="0">
                          <a:solidFill>
                            <a:srgbClr val="D9D9D9"/>
                          </a:solidFill>
                          <a:latin typeface="Arial" panose="020B0604020202020204" pitchFamily="34" charset="0"/>
                          <a:cs typeface="Arial" panose="020B0604020202020204" pitchFamily="34" charset="0"/>
                        </a:rPr>
                        <a:t>You can change the overall template color theme by clicking on the COLORS dropdown menu under the DESIGN tab. You can see a tutorial here: </a:t>
                      </a:r>
                      <a:r>
                        <a:rPr lang="en-US" sz="1800" dirty="0">
                          <a:solidFill>
                            <a:srgbClr val="FFC000"/>
                          </a:solidFill>
                          <a:hlinkClick r:id="rId7">
                            <a:extLst>
                              <a:ext uri="{A12FA001-AC4F-418D-AE19-62706E023703}">
                                <ahyp:hlinkClr xmlns:ahyp="http://schemas.microsoft.com/office/drawing/2018/hyperlinkcolor" xmlns="" val="tx"/>
                              </a:ext>
                            </a:extLst>
                          </a:hlinkClick>
                        </a:rPr>
                        <a:t>https://www.posterpresentations.com/how-to-change-the-research-poster-template-colors.html</a:t>
                      </a:r>
                      <a:endParaRPr lang="en-US" sz="1800" dirty="0">
                        <a:solidFill>
                          <a:srgbClr val="FFC000"/>
                        </a:solidFill>
                      </a:endParaRPr>
                    </a:p>
                    <a:p>
                      <a:pPr marL="0" indent="0" algn="l" defTabSz="114300"/>
                      <a:endParaRPr lang="en-US" sz="1800" b="0" baseline="0" dirty="0">
                        <a:solidFill>
                          <a:srgbClr val="D9D9D9"/>
                        </a:solidFill>
                        <a:latin typeface="Arial" panose="020B0604020202020204" pitchFamily="34" charset="0"/>
                        <a:cs typeface="Arial" panose="020B0604020202020204" pitchFamily="34" charset="0"/>
                      </a:endParaRPr>
                    </a:p>
                    <a:p>
                      <a:pPr marL="0" indent="0" algn="l" defTabSz="114300"/>
                      <a:r>
                        <a:rPr lang="en-US" sz="1800" b="0" baseline="0" dirty="0">
                          <a:solidFill>
                            <a:srgbClr val="D9D9D9"/>
                          </a:solidFill>
                          <a:latin typeface="Arial" panose="020B0604020202020204" pitchFamily="34" charset="0"/>
                          <a:cs typeface="Arial" panose="020B0604020202020204" pitchFamily="34" charset="0"/>
                        </a:rPr>
                        <a:t>You can also manually change the color of individual elements by going to VIEW &gt; SLIDE MASTER. On the left side of your screen select the background master where you can change the template background, column sizes, etc. </a:t>
                      </a:r>
                    </a:p>
                    <a:p>
                      <a:pPr marL="0" indent="0" algn="l" defTabSz="114300"/>
                      <a:endParaRPr lang="en-US" sz="1800" b="0" baseline="0" dirty="0">
                        <a:solidFill>
                          <a:srgbClr val="D9D9D9"/>
                        </a:solidFill>
                        <a:latin typeface="Arial" panose="020B0604020202020204" pitchFamily="34" charset="0"/>
                        <a:cs typeface="Arial" panose="020B0604020202020204" pitchFamily="34" charset="0"/>
                      </a:endParaRPr>
                    </a:p>
                    <a:p>
                      <a:pPr marL="0" indent="0" algn="l" defTabSz="114300"/>
                      <a:r>
                        <a:rPr lang="en-US" sz="1800" b="0" baseline="0" dirty="0">
                          <a:solidFill>
                            <a:srgbClr val="D9D9D9"/>
                          </a:solidFill>
                          <a:latin typeface="Arial" panose="020B0604020202020204" pitchFamily="34" charset="0"/>
                          <a:cs typeface="Arial" panose="020B0604020202020204" pitchFamily="34" charset="0"/>
                        </a:rPr>
                        <a:t>After you finish working on the SLIDE MASTER, it is important that you go to VIEW &gt; NORMAL to continue working on your poster. </a:t>
                      </a:r>
                    </a:p>
                  </a:txBody>
                  <a:tcPr marL="182880" marT="137160">
                    <a:solidFill>
                      <a:schemeClr val="tx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1"/>
                  </a:ext>
                </a:extLst>
              </a:tr>
              <a:tr h="4259477">
                <a:tc gridSpan="3">
                  <a:txBody>
                    <a:bodyPr/>
                    <a:lstStyle/>
                    <a:p>
                      <a:r>
                        <a:rPr lang="en-US" sz="2000" b="1" dirty="0">
                          <a:solidFill>
                            <a:srgbClr val="FFC000"/>
                          </a:solidFill>
                          <a:latin typeface="Arial" panose="020B0604020202020204" pitchFamily="34" charset="0"/>
                          <a:cs typeface="Arial" panose="020B0604020202020204" pitchFamily="34" charset="0"/>
                        </a:rPr>
                        <a:t>How to change the column layout configuration</a:t>
                      </a:r>
                    </a:p>
                    <a:p>
                      <a:r>
                        <a:rPr lang="en-US" sz="1800" dirty="0">
                          <a:solidFill>
                            <a:srgbClr val="D9D9D9"/>
                          </a:solidFill>
                          <a:latin typeface="Arial" panose="020B0604020202020204" pitchFamily="34" charset="0"/>
                          <a:cs typeface="Arial" panose="020B0604020202020204" pitchFamily="34" charset="0"/>
                        </a:rPr>
                        <a:t>You can manually change the configuration on the columns by going to VIEW &gt; SLIDE MASTER. You can delete columns, resize them or modify them as needed for your layout. </a:t>
                      </a:r>
                    </a:p>
                    <a:p>
                      <a:pPr marL="0" marR="0" indent="0" algn="l" defTabSz="3765366" rtl="0" eaLnBrk="1" fontAlgn="auto" latinLnBrk="0" hangingPunct="1">
                        <a:lnSpc>
                          <a:spcPct val="100000"/>
                        </a:lnSpc>
                        <a:spcBef>
                          <a:spcPts val="0"/>
                        </a:spcBef>
                        <a:spcAft>
                          <a:spcPts val="0"/>
                        </a:spcAft>
                        <a:buClrTx/>
                        <a:buSzTx/>
                        <a:buFontTx/>
                        <a:buNone/>
                        <a:tabLst/>
                        <a:defRPr/>
                      </a:pPr>
                      <a:r>
                        <a:rPr lang="en-US" sz="1800" dirty="0">
                          <a:solidFill>
                            <a:srgbClr val="D9D9D9"/>
                          </a:solidFill>
                          <a:latin typeface="Arial" panose="020B0604020202020204" pitchFamily="34" charset="0"/>
                          <a:cs typeface="Arial" panose="020B0604020202020204" pitchFamily="34" charset="0"/>
                        </a:rPr>
                        <a:t>You can see a tutorial here: </a:t>
                      </a:r>
                      <a:r>
                        <a:rPr lang="en-US" sz="1800" u="sng" dirty="0">
                          <a:solidFill>
                            <a:srgbClr val="FFC000"/>
                          </a:solidFill>
                          <a:latin typeface="Arial" panose="020B0604020202020204" pitchFamily="34" charset="0"/>
                          <a:cs typeface="Arial" panose="020B0604020202020204" pitchFamily="34" charset="0"/>
                        </a:rPr>
                        <a:t>https://</a:t>
                      </a:r>
                      <a:r>
                        <a:rPr lang="en-US" sz="1800" u="sng" dirty="0" err="1">
                          <a:solidFill>
                            <a:srgbClr val="FFC000"/>
                          </a:solidFill>
                          <a:latin typeface="Arial" panose="020B0604020202020204" pitchFamily="34" charset="0"/>
                          <a:cs typeface="Arial" panose="020B0604020202020204" pitchFamily="34" charset="0"/>
                        </a:rPr>
                        <a:t>www.posterpresentations.com</a:t>
                      </a:r>
                      <a:r>
                        <a:rPr lang="en-US" sz="1800" u="sng" dirty="0">
                          <a:solidFill>
                            <a:srgbClr val="FFC000"/>
                          </a:solidFill>
                          <a:latin typeface="Arial" panose="020B0604020202020204" pitchFamily="34" charset="0"/>
                          <a:cs typeface="Arial" panose="020B0604020202020204" pitchFamily="34" charset="0"/>
                        </a:rPr>
                        <a:t>/how-to-change-the-column-</a:t>
                      </a:r>
                      <a:r>
                        <a:rPr lang="en-US" sz="1800" u="sng" dirty="0" err="1">
                          <a:solidFill>
                            <a:srgbClr val="FFC000"/>
                          </a:solidFill>
                          <a:latin typeface="Arial" panose="020B0604020202020204" pitchFamily="34" charset="0"/>
                          <a:cs typeface="Arial" panose="020B0604020202020204" pitchFamily="34" charset="0"/>
                        </a:rPr>
                        <a:t>configuration.html</a:t>
                      </a:r>
                      <a:endParaRPr lang="en-US" sz="4400" u="sng" dirty="0">
                        <a:solidFill>
                          <a:srgbClr val="FFC000"/>
                        </a:solidFill>
                      </a:endParaRPr>
                    </a:p>
                  </a:txBody>
                  <a:tcPr marL="182880" marT="137160">
                    <a:solidFill>
                      <a:schemeClr val="tx1"/>
                    </a:solidFill>
                  </a:tcPr>
                </a:tc>
                <a:tc hMerge="1">
                  <a:txBody>
                    <a:bodyPr/>
                    <a:lstStyle/>
                    <a:p>
                      <a:endParaRPr lang="en-US"/>
                    </a:p>
                  </a:txBody>
                  <a:tcPr/>
                </a:tc>
                <a:tc hMerge="1">
                  <a:txBody>
                    <a:bodyPr/>
                    <a:lstStyle/>
                    <a:p>
                      <a:endParaRPr lang="en-US" dirty="0"/>
                    </a:p>
                  </a:txBody>
                  <a:tcPr marL="182880" marT="137160">
                    <a:solidFill>
                      <a:srgbClr val="010101"/>
                    </a:solidFill>
                  </a:tcPr>
                </a:tc>
                <a:extLst>
                  <a:ext uri="{0D108BD9-81ED-4DB2-BD59-A6C34878D82A}">
                    <a16:rowId xmlns:a16="http://schemas.microsoft.com/office/drawing/2014/main" xmlns="" val="10004"/>
                  </a:ext>
                </a:extLst>
              </a:tr>
              <a:tr h="1678544">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000" noProof="0" dirty="0">
                        <a:solidFill>
                          <a:srgbClr val="D9D9D9"/>
                        </a:solidFill>
                        <a:latin typeface="Arial" panose="020B0604020202020204" pitchFamily="34" charset="0"/>
                        <a:cs typeface="Arial" panose="020B0604020202020204" pitchFamily="34" charset="0"/>
                      </a:endParaRPr>
                    </a:p>
                  </a:txBody>
                  <a:tcPr marL="182880" marT="137160">
                    <a:blipFill dpi="0" rotWithShape="1">
                      <a:blip r:embed="rId8">
                        <a:extLst>
                          <a:ext uri="{28A0092B-C50C-407E-A947-70E740481C1C}">
                            <a14:useLocalDpi xmlns:a14="http://schemas.microsoft.com/office/drawing/2010/main" val="0"/>
                          </a:ext>
                        </a:extLst>
                      </a:blip>
                      <a:srcRect/>
                      <a:stretch>
                        <a:fillRect/>
                      </a:stretch>
                    </a:blipFill>
                  </a:tcPr>
                </a:tc>
                <a:tc rowSpan="2"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panose="020B0604020202020204" pitchFamily="34" charset="0"/>
                          <a:cs typeface="Arial" panose="020B0604020202020204" pitchFamily="34" charset="0"/>
                        </a:rPr>
                        <a:t>How to hide the QUICK START GUIDE bars from the sides of the template</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panose="020B0604020202020204" pitchFamily="34" charset="0"/>
                          <a:cs typeface="Arial" panose="020B0604020202020204" pitchFamily="34" charset="0"/>
                        </a:rPr>
                        <a:t>The Quick Start</a:t>
                      </a:r>
                      <a:r>
                        <a:rPr lang="en-US" sz="1800" baseline="0" noProof="0" dirty="0">
                          <a:solidFill>
                            <a:srgbClr val="D9D9D9"/>
                          </a:solidFill>
                          <a:latin typeface="Arial" panose="020B0604020202020204" pitchFamily="34" charset="0"/>
                          <a:cs typeface="Arial" panose="020B0604020202020204" pitchFamily="34" charset="0"/>
                        </a:rPr>
                        <a:t> Guides</a:t>
                      </a:r>
                      <a:r>
                        <a:rPr lang="en-US" sz="1800" noProof="0" dirty="0">
                          <a:solidFill>
                            <a:srgbClr val="D9D9D9"/>
                          </a:solidFill>
                          <a:latin typeface="Arial" panose="020B0604020202020204" pitchFamily="34" charset="0"/>
                          <a:cs typeface="Arial" panose="020B0604020202020204" pitchFamily="34" charset="0"/>
                        </a:rPr>
                        <a:t> </a:t>
                      </a:r>
                      <a:r>
                        <a:rPr lang="en-US" sz="1800" u="sng" noProof="0" dirty="0">
                          <a:solidFill>
                            <a:srgbClr val="D9D9D9"/>
                          </a:solidFill>
                          <a:latin typeface="Arial" panose="020B0604020202020204" pitchFamily="34" charset="0"/>
                          <a:cs typeface="Arial" panose="020B0604020202020204" pitchFamily="34" charset="0"/>
                        </a:rPr>
                        <a:t>are outside the template’s printable area</a:t>
                      </a:r>
                      <a:r>
                        <a:rPr lang="en-US" sz="1800" noProof="0" dirty="0">
                          <a:solidFill>
                            <a:srgbClr val="D9D9D9"/>
                          </a:solidFill>
                          <a:latin typeface="Arial" panose="020B0604020202020204" pitchFamily="34" charset="0"/>
                          <a:cs typeface="Arial" panose="020B0604020202020204" pitchFamily="34" charset="0"/>
                        </a:rPr>
                        <a:t> and they will not be on the printed poster</a:t>
                      </a:r>
                      <a:r>
                        <a:rPr lang="en-US" sz="1800" baseline="0" noProof="0" dirty="0">
                          <a:solidFill>
                            <a:srgbClr val="D9D9D9"/>
                          </a:solidFill>
                          <a:latin typeface="Arial" panose="020B0604020202020204" pitchFamily="34" charset="0"/>
                          <a:cs typeface="Arial" panose="020B0604020202020204" pitchFamily="34" charset="0"/>
                        </a:rPr>
                        <a:t>. </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8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baseline="0" noProof="0" dirty="0">
                          <a:solidFill>
                            <a:srgbClr val="D9D9D9"/>
                          </a:solidFill>
                          <a:latin typeface="Arial" panose="020B0604020202020204" pitchFamily="34" charset="0"/>
                          <a:cs typeface="Arial" panose="020B0604020202020204" pitchFamily="34" charset="0"/>
                        </a:rPr>
                        <a:t>If you create a PDF file from your template, the guides will not be included.</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8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baseline="0" noProof="0" dirty="0">
                          <a:solidFill>
                            <a:srgbClr val="D9D9D9"/>
                          </a:solidFill>
                          <a:latin typeface="Arial" panose="020B0604020202020204" pitchFamily="34" charset="0"/>
                          <a:cs typeface="Arial" panose="020B0604020202020204" pitchFamily="34" charset="0"/>
                        </a:rPr>
                        <a:t>To hide the guides click on the </a:t>
                      </a:r>
                      <a:r>
                        <a:rPr lang="en-US" sz="1800" b="1" baseline="0" noProof="0" dirty="0">
                          <a:solidFill>
                            <a:srgbClr val="D9D9D9"/>
                          </a:solidFill>
                          <a:latin typeface="Arial" panose="020B0604020202020204" pitchFamily="34" charset="0"/>
                          <a:cs typeface="Arial" panose="020B0604020202020204" pitchFamily="34" charset="0"/>
                        </a:rPr>
                        <a:t>Home</a:t>
                      </a:r>
                      <a:r>
                        <a:rPr lang="en-US" sz="1800" baseline="0" noProof="0" dirty="0">
                          <a:solidFill>
                            <a:srgbClr val="D9D9D9"/>
                          </a:solidFill>
                          <a:latin typeface="Arial" panose="020B0604020202020204" pitchFamily="34" charset="0"/>
                          <a:cs typeface="Arial" panose="020B0604020202020204" pitchFamily="34" charset="0"/>
                        </a:rPr>
                        <a:t> tab (top of the screen) and then click on the </a:t>
                      </a:r>
                      <a:r>
                        <a:rPr lang="en-US" sz="1800" b="1" baseline="0" noProof="0" dirty="0">
                          <a:solidFill>
                            <a:srgbClr val="D9D9D9"/>
                          </a:solidFill>
                          <a:latin typeface="Arial" panose="020B0604020202020204" pitchFamily="34" charset="0"/>
                          <a:cs typeface="Arial" panose="020B0604020202020204" pitchFamily="34" charset="0"/>
                        </a:rPr>
                        <a:t>Layout</a:t>
                      </a:r>
                      <a:r>
                        <a:rPr lang="en-US" sz="1800" baseline="0" noProof="0" dirty="0">
                          <a:solidFill>
                            <a:srgbClr val="D9D9D9"/>
                          </a:solidFill>
                          <a:latin typeface="Arial" panose="020B0604020202020204" pitchFamily="34" charset="0"/>
                          <a:cs typeface="Arial" panose="020B0604020202020204" pitchFamily="34" charset="0"/>
                        </a:rPr>
                        <a:t> button below to see the available layouts. Choose the </a:t>
                      </a:r>
                      <a:r>
                        <a:rPr lang="en-US" sz="1800" b="1" baseline="0" noProof="0" dirty="0">
                          <a:solidFill>
                            <a:srgbClr val="D9D9D9"/>
                          </a:solidFill>
                          <a:latin typeface="Arial" panose="020B0604020202020204" pitchFamily="34" charset="0"/>
                          <a:cs typeface="Arial" panose="020B0604020202020204" pitchFamily="34" charset="0"/>
                        </a:rPr>
                        <a:t>Without Guides </a:t>
                      </a:r>
                      <a:r>
                        <a:rPr lang="en-US" sz="1800" b="0" baseline="0" noProof="0" dirty="0">
                          <a:solidFill>
                            <a:srgbClr val="D9D9D9"/>
                          </a:solidFill>
                          <a:latin typeface="Arial" panose="020B0604020202020204" pitchFamily="34" charset="0"/>
                          <a:cs typeface="Arial" panose="020B0604020202020204" pitchFamily="34" charset="0"/>
                        </a:rPr>
                        <a:t>layout</a:t>
                      </a:r>
                      <a:r>
                        <a:rPr lang="en-US" sz="1800" baseline="0" noProof="0" dirty="0">
                          <a:solidFill>
                            <a:srgbClr val="D9D9D9"/>
                          </a:solidFill>
                          <a:latin typeface="Arial" panose="020B0604020202020204" pitchFamily="34" charset="0"/>
                          <a:cs typeface="Arial" panose="020B0604020202020204" pitchFamily="34" charset="0"/>
                        </a:rPr>
                        <a:t>.</a:t>
                      </a:r>
                      <a:endParaRPr lang="en-US" sz="1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rowSpan="2" h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3200" b="1" noProof="0">
                          <a:solidFill>
                            <a:srgbClr val="FFC000"/>
                          </a:solidFill>
                          <a:latin typeface="Arial" panose="020B0604020202020204" pitchFamily="34" charset="0"/>
                          <a:cs typeface="Arial" panose="020B0604020202020204" pitchFamily="34" charset="0"/>
                        </a:rPr>
                        <a:t>How to hide the QUICK START GUIDE bars from the sides of the template</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noProof="0">
                          <a:solidFill>
                            <a:srgbClr val="D9D9D9"/>
                          </a:solidFill>
                          <a:latin typeface="Arial" panose="020B0604020202020204" pitchFamily="34" charset="0"/>
                          <a:cs typeface="Arial" panose="020B0604020202020204" pitchFamily="34" charset="0"/>
                        </a:rPr>
                        <a:t>The Quick Start</a:t>
                      </a:r>
                      <a:r>
                        <a:rPr lang="en-US" sz="2800" baseline="0" noProof="0">
                          <a:solidFill>
                            <a:srgbClr val="D9D9D9"/>
                          </a:solidFill>
                          <a:latin typeface="Arial" panose="020B0604020202020204" pitchFamily="34" charset="0"/>
                          <a:cs typeface="Arial" panose="020B0604020202020204" pitchFamily="34" charset="0"/>
                        </a:rPr>
                        <a:t> Guides</a:t>
                      </a:r>
                      <a:r>
                        <a:rPr lang="en-US" sz="2800" noProof="0">
                          <a:solidFill>
                            <a:srgbClr val="D9D9D9"/>
                          </a:solidFill>
                          <a:latin typeface="Arial" panose="020B0604020202020204" pitchFamily="34" charset="0"/>
                          <a:cs typeface="Arial" panose="020B0604020202020204" pitchFamily="34" charset="0"/>
                        </a:rPr>
                        <a:t> </a:t>
                      </a:r>
                      <a:r>
                        <a:rPr lang="en-US" sz="2800" u="sng" noProof="0">
                          <a:solidFill>
                            <a:srgbClr val="D9D9D9"/>
                          </a:solidFill>
                          <a:latin typeface="Arial" panose="020B0604020202020204" pitchFamily="34" charset="0"/>
                          <a:cs typeface="Arial" panose="020B0604020202020204" pitchFamily="34" charset="0"/>
                        </a:rPr>
                        <a:t>are outside the template’s printable area</a:t>
                      </a:r>
                      <a:r>
                        <a:rPr lang="en-US" sz="2800" noProof="0">
                          <a:solidFill>
                            <a:srgbClr val="D9D9D9"/>
                          </a:solidFill>
                          <a:latin typeface="Arial" panose="020B0604020202020204" pitchFamily="34" charset="0"/>
                          <a:cs typeface="Arial" panose="020B0604020202020204" pitchFamily="34" charset="0"/>
                        </a:rPr>
                        <a:t> and they will not be on the printed poster</a:t>
                      </a:r>
                      <a:r>
                        <a:rPr lang="en-US" sz="2800" baseline="0" noProof="0">
                          <a:solidFill>
                            <a:srgbClr val="D9D9D9"/>
                          </a:solidFill>
                          <a:latin typeface="Arial" panose="020B0604020202020204" pitchFamily="34" charset="0"/>
                          <a:cs typeface="Arial" panose="020B0604020202020204" pitchFamily="34" charset="0"/>
                        </a:rPr>
                        <a:t>. </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2800" baseline="0" noProof="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baseline="0" noProof="0">
                          <a:solidFill>
                            <a:srgbClr val="D9D9D9"/>
                          </a:solidFill>
                          <a:latin typeface="Arial" panose="020B0604020202020204" pitchFamily="34" charset="0"/>
                          <a:cs typeface="Arial" panose="020B0604020202020204" pitchFamily="34" charset="0"/>
                        </a:rPr>
                        <a:t>If you create a PDF file from your template, the guides will not be included.</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2800" baseline="0" noProof="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baseline="0" noProof="0">
                          <a:solidFill>
                            <a:srgbClr val="D9D9D9"/>
                          </a:solidFill>
                          <a:latin typeface="Arial" panose="020B0604020202020204" pitchFamily="34" charset="0"/>
                          <a:cs typeface="Arial" panose="020B0604020202020204" pitchFamily="34" charset="0"/>
                        </a:rPr>
                        <a:t>To hide the guides click on the </a:t>
                      </a:r>
                      <a:r>
                        <a:rPr lang="en-US" sz="2800" b="1" baseline="0" noProof="0">
                          <a:solidFill>
                            <a:srgbClr val="D9D9D9"/>
                          </a:solidFill>
                          <a:latin typeface="Arial" panose="020B0604020202020204" pitchFamily="34" charset="0"/>
                          <a:cs typeface="Arial" panose="020B0604020202020204" pitchFamily="34" charset="0"/>
                        </a:rPr>
                        <a:t>Home</a:t>
                      </a:r>
                      <a:r>
                        <a:rPr lang="en-US" sz="2800" baseline="0" noProof="0">
                          <a:solidFill>
                            <a:srgbClr val="D9D9D9"/>
                          </a:solidFill>
                          <a:latin typeface="Arial" panose="020B0604020202020204" pitchFamily="34" charset="0"/>
                          <a:cs typeface="Arial" panose="020B0604020202020204" pitchFamily="34" charset="0"/>
                        </a:rPr>
                        <a:t> tab (top of the screen) and then click on the </a:t>
                      </a:r>
                      <a:r>
                        <a:rPr lang="en-US" sz="2800" b="1" baseline="0" noProof="0">
                          <a:solidFill>
                            <a:srgbClr val="D9D9D9"/>
                          </a:solidFill>
                          <a:latin typeface="Arial" panose="020B0604020202020204" pitchFamily="34" charset="0"/>
                          <a:cs typeface="Arial" panose="020B0604020202020204" pitchFamily="34" charset="0"/>
                        </a:rPr>
                        <a:t>Layout</a:t>
                      </a:r>
                      <a:r>
                        <a:rPr lang="en-US" sz="2800" baseline="0" noProof="0">
                          <a:solidFill>
                            <a:srgbClr val="D9D9D9"/>
                          </a:solidFill>
                          <a:latin typeface="Arial" panose="020B0604020202020204" pitchFamily="34" charset="0"/>
                          <a:cs typeface="Arial" panose="020B0604020202020204" pitchFamily="34" charset="0"/>
                        </a:rPr>
                        <a:t> button below to see the available layouts. Choose the </a:t>
                      </a:r>
                      <a:r>
                        <a:rPr lang="en-US" sz="2800" b="1" baseline="0" noProof="0">
                          <a:solidFill>
                            <a:srgbClr val="D9D9D9"/>
                          </a:solidFill>
                          <a:latin typeface="Arial" panose="020B0604020202020204" pitchFamily="34" charset="0"/>
                          <a:cs typeface="Arial" panose="020B0604020202020204" pitchFamily="34" charset="0"/>
                        </a:rPr>
                        <a:t>Without Guides </a:t>
                      </a:r>
                      <a:r>
                        <a:rPr lang="en-US" sz="2800" b="0" baseline="0" noProof="0">
                          <a:solidFill>
                            <a:srgbClr val="D9D9D9"/>
                          </a:solidFill>
                          <a:latin typeface="Arial" panose="020B0604020202020204" pitchFamily="34" charset="0"/>
                          <a:cs typeface="Arial" panose="020B0604020202020204" pitchFamily="34" charset="0"/>
                        </a:rPr>
                        <a:t>layout</a:t>
                      </a:r>
                      <a:r>
                        <a:rPr lang="en-US" sz="2800" baseline="0" noProof="0">
                          <a:solidFill>
                            <a:srgbClr val="D9D9D9"/>
                          </a:solidFill>
                          <a:latin typeface="Arial" panose="020B0604020202020204" pitchFamily="34" charset="0"/>
                          <a:cs typeface="Arial" panose="020B0604020202020204" pitchFamily="34" charset="0"/>
                        </a:rPr>
                        <a:t>.</a:t>
                      </a:r>
                      <a:endParaRPr lang="en-US" sz="2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xmlns="" val="10005"/>
                  </a:ext>
                </a:extLst>
              </a:tr>
              <a:tr h="5446460">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0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gridSpan="2" v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hMerge="1" vMerge="1">
                  <a:txBody>
                    <a:bodyPr/>
                    <a:lstStyle/>
                    <a:p>
                      <a:endParaRPr lang="en-US"/>
                    </a:p>
                  </a:txBody>
                  <a:tcPr/>
                </a:tc>
                <a:extLst>
                  <a:ext uri="{0D108BD9-81ED-4DB2-BD59-A6C34878D82A}">
                    <a16:rowId xmlns:a16="http://schemas.microsoft.com/office/drawing/2014/main" xmlns="" val="1766341567"/>
                  </a:ext>
                </a:extLst>
              </a:tr>
              <a:tr h="4626677">
                <a:tc>
                  <a:txBody>
                    <a:bodyPr/>
                    <a:lstStyle/>
                    <a:p>
                      <a:pPr rtl="0"/>
                      <a:r>
                        <a:rPr lang="en-US" sz="2400" b="1" dirty="0">
                          <a:solidFill>
                            <a:srgbClr val="FFC000"/>
                          </a:solidFill>
                          <a:latin typeface="Arial" panose="020B0604020202020204" pitchFamily="34" charset="0"/>
                          <a:cs typeface="Arial" panose="020B0604020202020204" pitchFamily="34" charset="0"/>
                        </a:rPr>
                        <a:t>How to</a:t>
                      </a:r>
                      <a:r>
                        <a:rPr lang="en-US" sz="2400" b="1" baseline="0" dirty="0">
                          <a:solidFill>
                            <a:srgbClr val="FFC000"/>
                          </a:solidFill>
                          <a:latin typeface="Arial" panose="020B0604020202020204" pitchFamily="34" charset="0"/>
                          <a:cs typeface="Arial" panose="020B0604020202020204" pitchFamily="34" charset="0"/>
                        </a:rPr>
                        <a:t> preview your poster prior to printing</a:t>
                      </a:r>
                      <a:endParaRPr lang="en-US" sz="2400" b="1" dirty="0">
                        <a:solidFill>
                          <a:srgbClr val="FFC000"/>
                        </a:solidFill>
                        <a:latin typeface="Arial" panose="020B0604020202020204" pitchFamily="34" charset="0"/>
                        <a:cs typeface="Arial" panose="020B0604020202020204" pitchFamily="34" charset="0"/>
                      </a:endParaRPr>
                    </a:p>
                    <a:p>
                      <a:pPr rtl="0"/>
                      <a:r>
                        <a:rPr lang="en-US" sz="2000" dirty="0">
                          <a:solidFill>
                            <a:srgbClr val="D9D9D9"/>
                          </a:solidFill>
                          <a:latin typeface="Arial" panose="020B0604020202020204" pitchFamily="34" charset="0"/>
                          <a:cs typeface="Arial" panose="020B0604020202020204" pitchFamily="34" charset="0"/>
                        </a:rPr>
                        <a:t>You can preview your poster at any time by pressing the </a:t>
                      </a:r>
                      <a:r>
                        <a:rPr lang="en-US" sz="2000" dirty="0">
                          <a:solidFill>
                            <a:srgbClr val="FFC000"/>
                          </a:solidFill>
                          <a:latin typeface="Arial" panose="020B0604020202020204" pitchFamily="34" charset="0"/>
                          <a:cs typeface="Arial" panose="020B0604020202020204" pitchFamily="34" charset="0"/>
                        </a:rPr>
                        <a:t>F5 key</a:t>
                      </a:r>
                      <a:r>
                        <a:rPr lang="en-US" sz="2000" dirty="0">
                          <a:solidFill>
                            <a:srgbClr val="D9D9D9"/>
                          </a:solidFill>
                          <a:latin typeface="Arial" panose="020B0604020202020204" pitchFamily="34" charset="0"/>
                          <a:cs typeface="Arial" panose="020B0604020202020204" pitchFamily="34" charset="0"/>
                        </a:rPr>
                        <a:t> on your keyboard. You will see on the screen what's on your poster and how it should look when printed. Press the </a:t>
                      </a:r>
                      <a:r>
                        <a:rPr lang="en-US" sz="2000" dirty="0">
                          <a:solidFill>
                            <a:srgbClr val="FFC000"/>
                          </a:solidFill>
                          <a:latin typeface="Arial" panose="020B0604020202020204" pitchFamily="34" charset="0"/>
                          <a:cs typeface="Arial" panose="020B0604020202020204" pitchFamily="34" charset="0"/>
                        </a:rPr>
                        <a:t>ESC key </a:t>
                      </a:r>
                      <a:r>
                        <a:rPr lang="en-US" sz="2000" dirty="0">
                          <a:solidFill>
                            <a:srgbClr val="D9D9D9"/>
                          </a:solidFill>
                          <a:latin typeface="Arial" panose="020B0604020202020204" pitchFamily="34" charset="0"/>
                          <a:cs typeface="Arial" panose="020B0604020202020204" pitchFamily="34" charset="0"/>
                        </a:rPr>
                        <a:t>to exit Preview.</a:t>
                      </a:r>
                    </a:p>
                  </a:txBody>
                  <a:tcPr marL="182880" marT="137160">
                    <a:solidFill>
                      <a:srgbClr val="010101"/>
                    </a:solidFill>
                  </a:tcPr>
                </a:tc>
                <a:tc gridSpan="2">
                  <a:txBody>
                    <a:bodyPr/>
                    <a:lstStyle/>
                    <a:p>
                      <a:pPr rtl="0"/>
                      <a:r>
                        <a:rPr lang="en-US" sz="8800" b="1" dirty="0">
                          <a:solidFill>
                            <a:srgbClr val="D9D9D9"/>
                          </a:solidFill>
                          <a:latin typeface="Arial" panose="020B0604020202020204" pitchFamily="34" charset="0"/>
                          <a:cs typeface="Arial" panose="020B0604020202020204" pitchFamily="34" charset="0"/>
                        </a:rPr>
                        <a:t>F5</a:t>
                      </a:r>
                      <a:r>
                        <a:rPr lang="en-US" sz="1800" baseline="0" dirty="0">
                          <a:solidFill>
                            <a:srgbClr val="D9D9D9"/>
                          </a:solidFill>
                          <a:latin typeface="Arial" panose="020B0604020202020204" pitchFamily="34" charset="0"/>
                          <a:cs typeface="Arial" panose="020B0604020202020204" pitchFamily="34" charset="0"/>
                        </a:rPr>
                        <a:t> </a:t>
                      </a:r>
                      <a:endParaRPr lang="en-US" sz="1800" dirty="0">
                        <a:solidFill>
                          <a:srgbClr val="D9D9D9"/>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tc hMerge="1">
                  <a:txBody>
                    <a:bodyPr/>
                    <a:lstStyle/>
                    <a:p>
                      <a:pPr algn="ctr"/>
                      <a:r>
                        <a:rPr lang="en-US" sz="13800" b="1" dirty="0">
                          <a:solidFill>
                            <a:srgbClr val="D9D9D9"/>
                          </a:solidFill>
                          <a:latin typeface="Arial" panose="020B0604020202020204" pitchFamily="34" charset="0"/>
                          <a:cs typeface="Arial" panose="020B0604020202020204" pitchFamily="34" charset="0"/>
                        </a:rPr>
                        <a:t>F5</a:t>
                      </a:r>
                      <a:r>
                        <a:rPr lang="en-US" sz="2800" baseline="0" dirty="0">
                          <a:solidFill>
                            <a:srgbClr val="D9D9D9"/>
                          </a:solidFill>
                          <a:latin typeface="Arial" panose="020B0604020202020204" pitchFamily="34" charset="0"/>
                          <a:cs typeface="Arial" panose="020B0604020202020204" pitchFamily="34" charset="0"/>
                        </a:rPr>
                        <a:t> </a:t>
                      </a:r>
                      <a:endParaRPr lang="en-US" sz="6000" dirty="0"/>
                    </a:p>
                  </a:txBody>
                  <a:tcPr marL="182880" marT="137160" anchor="ctr">
                    <a:solidFill>
                      <a:schemeClr val="tx1">
                        <a:lumMod val="95000"/>
                        <a:lumOff val="5000"/>
                      </a:schemeClr>
                    </a:solidFill>
                  </a:tcPr>
                </a:tc>
                <a:extLst>
                  <a:ext uri="{0D108BD9-81ED-4DB2-BD59-A6C34878D82A}">
                    <a16:rowId xmlns:a16="http://schemas.microsoft.com/office/drawing/2014/main" xmlns="" val="10006"/>
                  </a:ext>
                </a:extLst>
              </a:tr>
              <a:tr h="5308827">
                <a:tc gridSpan="3">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a:cs typeface="Arial"/>
                        </a:rPr>
                        <a:t>How to print your poster</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When you are ready to have your poster printed go online to </a:t>
                      </a:r>
                      <a:r>
                        <a:rPr lang="en-US" sz="1800" noProof="0" dirty="0" err="1">
                          <a:solidFill>
                            <a:srgbClr val="FFC000"/>
                          </a:solidFill>
                          <a:latin typeface="Arial"/>
                          <a:cs typeface="Arial"/>
                        </a:rPr>
                        <a:t>PosterPresentations.com</a:t>
                      </a:r>
                      <a:r>
                        <a:rPr lang="en-US" sz="1800" noProof="0" dirty="0">
                          <a:solidFill>
                            <a:srgbClr val="D9D9D9"/>
                          </a:solidFill>
                          <a:latin typeface="Arial"/>
                          <a:cs typeface="Arial"/>
                        </a:rPr>
                        <a:t> and click on the "</a:t>
                      </a:r>
                      <a:r>
                        <a:rPr lang="en-US" sz="1800" noProof="0" dirty="0">
                          <a:solidFill>
                            <a:srgbClr val="FFC000"/>
                          </a:solidFill>
                          <a:latin typeface="Arial"/>
                          <a:cs typeface="Arial"/>
                        </a:rPr>
                        <a:t>Order Your Poster</a:t>
                      </a:r>
                      <a:r>
                        <a:rPr lang="en-US" sz="1800" noProof="0" dirty="0">
                          <a:solidFill>
                            <a:srgbClr val="D9D9D9"/>
                          </a:solidFill>
                          <a:latin typeface="Arial"/>
                          <a:cs typeface="Arial"/>
                        </a:rPr>
                        <a:t>" button. You can have your poster printed on professional papers, fabric for easy traveling and a variety of other materials. </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If you submit a PowerPoint document, you will be receiving a PDF proof for your approval prior to printing. If your order is placed and paid for before noon (Pacific time) Monday-Friday, your order will ship out that same day. FedEx Next day, Second day, Third day, and Free Ground services are offered. </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
                      </a:r>
                      <a:br>
                        <a:rPr lang="en-US" sz="1800" noProof="0" dirty="0">
                          <a:solidFill>
                            <a:srgbClr val="D9D9D9"/>
                          </a:solidFill>
                          <a:latin typeface="Arial"/>
                          <a:cs typeface="Arial"/>
                        </a:rPr>
                      </a:br>
                      <a:r>
                        <a:rPr lang="en-US" sz="1800" noProof="0" dirty="0">
                          <a:solidFill>
                            <a:srgbClr val="D9D9D9"/>
                          </a:solidFill>
                          <a:latin typeface="Arial"/>
                          <a:cs typeface="Arial"/>
                        </a:rPr>
                        <a:t>Go to </a:t>
                      </a:r>
                      <a:r>
                        <a:rPr lang="en-US" sz="1800" noProof="0" dirty="0" err="1">
                          <a:solidFill>
                            <a:srgbClr val="FFC000"/>
                          </a:solidFill>
                          <a:latin typeface="Arial"/>
                          <a:cs typeface="Arial"/>
                        </a:rPr>
                        <a:t>PosterPresentations.com</a:t>
                      </a:r>
                      <a:r>
                        <a:rPr lang="en-US" sz="1800" noProof="0" dirty="0">
                          <a:solidFill>
                            <a:srgbClr val="D9D9D9"/>
                          </a:solidFill>
                          <a:latin typeface="Arial"/>
                          <a:cs typeface="Arial"/>
                        </a:rPr>
                        <a:t> for more information.</a:t>
                      </a:r>
                    </a:p>
                  </a:txBody>
                  <a:tcPr marL="182880" marT="137160">
                    <a:solidFill>
                      <a:srgbClr val="01010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7"/>
                  </a:ext>
                </a:extLst>
              </a:tr>
              <a:tr h="1047130">
                <a:tc gridSpan="3">
                  <a:txBody>
                    <a:bodyPr/>
                    <a:lstStyle/>
                    <a:p>
                      <a:endParaRPr lang="en-US" sz="1800" dirty="0">
                        <a:solidFill>
                          <a:srgbClr val="1F3A4E"/>
                        </a:solidFill>
                      </a:endParaRPr>
                    </a:p>
                  </a:txBody>
                  <a:tcPr marL="182880" marT="137160">
                    <a:blipFill dpi="0" rotWithShape="1">
                      <a:blip r:embed="rId9">
                        <a:extLst>
                          <a:ext uri="{28A0092B-C50C-407E-A947-70E740481C1C}">
                            <a14:useLocalDpi xmlns:a14="http://schemas.microsoft.com/office/drawing/2010/main" val="0"/>
                          </a:ext>
                        </a:extLst>
                      </a:blip>
                      <a:srcRect/>
                      <a:stretch>
                        <a:fillRect/>
                      </a:stretch>
                    </a:blip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8"/>
                  </a:ext>
                </a:extLst>
              </a:tr>
              <a:tr h="1130052">
                <a:tc gridSpan="2">
                  <a:txBody>
                    <a:bodyPr/>
                    <a:lstStyle/>
                    <a:p>
                      <a:pPr>
                        <a:lnSpc>
                          <a:spcPts val="2600"/>
                        </a:lnSpc>
                      </a:pPr>
                      <a:r>
                        <a:rPr lang="en-US" sz="1800" dirty="0">
                          <a:solidFill>
                            <a:schemeClr val="bg1">
                              <a:lumMod val="85000"/>
                            </a:schemeClr>
                          </a:solidFill>
                          <a:latin typeface="Arial"/>
                          <a:cs typeface="Arial"/>
                        </a:rPr>
                        <a:t>© 2019</a:t>
                      </a:r>
                      <a:r>
                        <a:rPr lang="en-US" sz="1800" baseline="0" dirty="0">
                          <a:solidFill>
                            <a:schemeClr val="bg1">
                              <a:lumMod val="85000"/>
                            </a:schemeClr>
                          </a:solidFill>
                          <a:latin typeface="Arial"/>
                          <a:cs typeface="Arial"/>
                        </a:rPr>
                        <a:t> </a:t>
                      </a:r>
                      <a:r>
                        <a:rPr lang="en-US" sz="1800" dirty="0" err="1">
                          <a:solidFill>
                            <a:schemeClr val="bg1">
                              <a:lumMod val="85000"/>
                            </a:schemeClr>
                          </a:solidFill>
                          <a:latin typeface="Arial"/>
                          <a:cs typeface="Arial"/>
                        </a:rPr>
                        <a:t>PosterPresentations.com</a:t>
                      </a:r>
                      <a:r>
                        <a:rPr lang="en-US" sz="1800" dirty="0">
                          <a:solidFill>
                            <a:schemeClr val="bg1">
                              <a:lumMod val="85000"/>
                            </a:schemeClr>
                          </a:solidFill>
                          <a:latin typeface="Arial"/>
                          <a:cs typeface="Arial"/>
                        </a:rPr>
                        <a:t/>
                      </a:r>
                      <a:br>
                        <a:rPr lang="en-US" sz="1800" dirty="0">
                          <a:solidFill>
                            <a:schemeClr val="bg1">
                              <a:lumMod val="85000"/>
                            </a:schemeClr>
                          </a:solidFill>
                          <a:latin typeface="Arial"/>
                          <a:cs typeface="Arial"/>
                        </a:rPr>
                      </a:br>
                      <a:r>
                        <a:rPr lang="en-US" sz="1800" dirty="0">
                          <a:solidFill>
                            <a:schemeClr val="bg1">
                              <a:lumMod val="85000"/>
                            </a:schemeClr>
                          </a:solidFill>
                          <a:latin typeface="Arial"/>
                          <a:cs typeface="Arial"/>
                        </a:rPr>
                        <a:t>2117 Fourth Street ,</a:t>
                      </a:r>
                      <a:r>
                        <a:rPr lang="en-US" sz="1800" baseline="0" dirty="0">
                          <a:solidFill>
                            <a:schemeClr val="bg1">
                              <a:lumMod val="85000"/>
                            </a:schemeClr>
                          </a:solidFill>
                          <a:latin typeface="Arial"/>
                          <a:cs typeface="Arial"/>
                        </a:rPr>
                        <a:t> STE C        </a:t>
                      </a:r>
                    </a:p>
                    <a:p>
                      <a:pPr>
                        <a:lnSpc>
                          <a:spcPts val="2600"/>
                        </a:lnSpc>
                      </a:pPr>
                      <a:r>
                        <a:rPr lang="en-US" sz="1800" baseline="0" dirty="0">
                          <a:solidFill>
                            <a:schemeClr val="bg1">
                              <a:lumMod val="85000"/>
                            </a:schemeClr>
                          </a:solidFill>
                          <a:latin typeface="Arial"/>
                          <a:cs typeface="Arial"/>
                        </a:rPr>
                        <a:t>Berkeley CA 94710 USA</a:t>
                      </a:r>
                      <a:endParaRPr lang="en-US" sz="1800" dirty="0">
                        <a:solidFill>
                          <a:schemeClr val="bg1">
                            <a:lumMod val="85000"/>
                          </a:schemeClr>
                        </a:solidFill>
                        <a:latin typeface="Arial"/>
                        <a:cs typeface="Arial"/>
                      </a:endParaRPr>
                    </a:p>
                  </a:txBody>
                  <a:tcPr marL="182880" marT="137160">
                    <a:solidFill>
                      <a:srgbClr val="010101"/>
                    </a:solidFill>
                  </a:tcPr>
                </a:tc>
                <a:tc hMerge="1">
                  <a:txBody>
                    <a:bodyPr/>
                    <a:lstStyle/>
                    <a:p>
                      <a:pPr>
                        <a:lnSpc>
                          <a:spcPts val="2600"/>
                        </a:lnSpc>
                      </a:pPr>
                      <a:endParaRPr lang="en-US" sz="2400" dirty="0">
                        <a:solidFill>
                          <a:schemeClr val="bg1">
                            <a:lumMod val="85000"/>
                          </a:schemeClr>
                        </a:solidFill>
                        <a:latin typeface="Arial"/>
                        <a:cs typeface="Arial"/>
                      </a:endParaRPr>
                    </a:p>
                  </a:txBody>
                  <a:tcPr marL="182880" marT="137160">
                    <a:solidFill>
                      <a:srgbClr val="010101"/>
                    </a:solidFill>
                  </a:tcPr>
                </a:tc>
                <a:tc>
                  <a:txBody>
                    <a:bodyPr/>
                    <a:lstStyle/>
                    <a:p>
                      <a:pPr marL="0" marR="0" indent="0" algn="l" defTabSz="4388900" rtl="0" eaLnBrk="1" fontAlgn="auto" latinLnBrk="0" hangingPunct="1">
                        <a:lnSpc>
                          <a:spcPct val="100000"/>
                        </a:lnSpc>
                        <a:spcBef>
                          <a:spcPts val="0"/>
                        </a:spcBef>
                        <a:spcAft>
                          <a:spcPts val="0"/>
                        </a:spcAft>
                        <a:buClrTx/>
                        <a:buSzTx/>
                        <a:buFontTx/>
                        <a:buNone/>
                        <a:tabLst/>
                        <a:defRPr/>
                      </a:pPr>
                      <a:r>
                        <a:rPr lang="en-US" sz="1800" b="1" dirty="0">
                          <a:solidFill>
                            <a:srgbClr val="D0D0D0"/>
                          </a:solidFill>
                          <a:latin typeface="Arial"/>
                          <a:cs typeface="Arial"/>
                        </a:rPr>
                        <a:t>For complete tutorials</a:t>
                      </a:r>
                      <a:r>
                        <a:rPr lang="en-US" sz="1800" b="1" baseline="0" dirty="0">
                          <a:solidFill>
                            <a:srgbClr val="D0D0D0"/>
                          </a:solidFill>
                          <a:latin typeface="Arial"/>
                          <a:cs typeface="Arial"/>
                        </a:rPr>
                        <a:t> visit:</a:t>
                      </a:r>
                    </a:p>
                    <a:p>
                      <a:pPr marL="0" marR="0" indent="0" algn="l" defTabSz="4388900" rtl="0" eaLnBrk="1" fontAlgn="auto" latinLnBrk="0" hangingPunct="1">
                        <a:lnSpc>
                          <a:spcPct val="100000"/>
                        </a:lnSpc>
                        <a:spcBef>
                          <a:spcPts val="0"/>
                        </a:spcBef>
                        <a:spcAft>
                          <a:spcPts val="0"/>
                        </a:spcAft>
                        <a:buClrTx/>
                        <a:buSzTx/>
                        <a:buFontTx/>
                        <a:buNone/>
                        <a:tabLst/>
                        <a:defRPr/>
                      </a:pPr>
                      <a:r>
                        <a:rPr lang="en-US" sz="1400" b="1" dirty="0">
                          <a:solidFill>
                            <a:srgbClr val="FFC000"/>
                          </a:solidFill>
                          <a:latin typeface="Arial"/>
                          <a:cs typeface="Arial"/>
                        </a:rPr>
                        <a:t>https://</a:t>
                      </a:r>
                      <a:r>
                        <a:rPr lang="en-US" sz="1400" b="1" dirty="0" err="1">
                          <a:solidFill>
                            <a:srgbClr val="FFC000"/>
                          </a:solidFill>
                          <a:latin typeface="Arial"/>
                          <a:cs typeface="Arial"/>
                        </a:rPr>
                        <a:t>www.posterpresentations.com</a:t>
                      </a:r>
                      <a:r>
                        <a:rPr lang="en-US" sz="1400" b="1" dirty="0">
                          <a:solidFill>
                            <a:srgbClr val="FFC000"/>
                          </a:solidFill>
                          <a:latin typeface="Arial"/>
                          <a:cs typeface="Arial"/>
                        </a:rPr>
                        <a:t>/</a:t>
                      </a:r>
                      <a:r>
                        <a:rPr lang="en-US" sz="1400" b="1" dirty="0" err="1">
                          <a:solidFill>
                            <a:srgbClr val="FFC000"/>
                          </a:solidFill>
                          <a:latin typeface="Arial"/>
                          <a:cs typeface="Arial"/>
                        </a:rPr>
                        <a:t>helpdesk.html</a:t>
                      </a:r>
                      <a:endParaRPr lang="en-US" sz="9600" dirty="0"/>
                    </a:p>
                  </a:txBody>
                  <a:tcPr marL="182880" marT="137160">
                    <a:solidFill>
                      <a:srgbClr val="010101"/>
                    </a:solidFill>
                  </a:tcPr>
                </a:tc>
                <a:extLst>
                  <a:ext uri="{0D108BD9-81ED-4DB2-BD59-A6C34878D82A}">
                    <a16:rowId xmlns:a16="http://schemas.microsoft.com/office/drawing/2014/main" xmlns="" val="10009"/>
                  </a:ext>
                </a:extLst>
              </a:tr>
            </a:tbl>
          </a:graphicData>
        </a:graphic>
      </p:graphicFrame>
    </p:spTree>
  </p:cSld>
  <p:clrMap bg1="lt1" tx1="dk1" bg2="lt2" tx2="dk2" accent1="accent1" accent2="accent2" accent3="accent3" accent4="accent4" accent5="accent5" accent6="accent6" hlink="hlink" folHlink="folHlink"/>
  <p:sldLayoutIdLst>
    <p:sldLayoutId id="2147483659" r:id="rId1"/>
  </p:sldLayoutIdLst>
  <p:txStyles>
    <p:titleStyle>
      <a:lvl1pPr algn="ctr" defTabSz="3038715" rtl="0" eaLnBrk="1" latinLnBrk="0" hangingPunct="1">
        <a:spcBef>
          <a:spcPct val="0"/>
        </a:spcBef>
        <a:buNone/>
        <a:defRPr sz="6000" kern="1200">
          <a:solidFill>
            <a:schemeClr val="bg1"/>
          </a:solidFill>
          <a:latin typeface="Trebuchet MS" pitchFamily="34" charset="0"/>
          <a:ea typeface="+mj-ea"/>
          <a:cs typeface="+mj-cs"/>
        </a:defRPr>
      </a:lvl1pPr>
    </p:titleStyle>
    <p:bodyStyle>
      <a:lvl1pPr marL="1139518" indent="-1139518" algn="l" defTabSz="3038715" rtl="0" eaLnBrk="1" latinLnBrk="0" hangingPunct="1">
        <a:spcBef>
          <a:spcPct val="20000"/>
        </a:spcBef>
        <a:buFont typeface="Arial" pitchFamily="34" charset="0"/>
        <a:buChar char="•"/>
        <a:defRPr sz="10600" kern="1200">
          <a:solidFill>
            <a:schemeClr val="tx1"/>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p:bodyStyle>
    <p:other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 name="Text Box 14"/>
          <p:cNvSpPr txBox="1">
            <a:spLocks noChangeArrowheads="1"/>
          </p:cNvSpPr>
          <p:nvPr/>
        </p:nvSpPr>
        <p:spPr bwMode="auto">
          <a:xfrm>
            <a:off x="1086753" y="29699043"/>
            <a:ext cx="1578661" cy="230633"/>
          </a:xfrm>
          <a:prstGeom prst="rect">
            <a:avLst/>
          </a:prstGeom>
          <a:noFill/>
          <a:ln w="9525">
            <a:noFill/>
            <a:miter lim="800000"/>
            <a:headEnd/>
            <a:tailEnd/>
          </a:ln>
          <a:effectLst/>
        </p:spPr>
        <p:txBody>
          <a:bodyPr wrap="square" lIns="63187" tIns="31588" rIns="63187" bIns="31588">
            <a:spAutoFit/>
          </a:bodyPr>
          <a:lstStyle/>
          <a:p>
            <a:pPr eaLnBrk="0" hangingPunct="0">
              <a:lnSpc>
                <a:spcPct val="65000"/>
              </a:lnSpc>
              <a:spcBef>
                <a:spcPct val="50000"/>
              </a:spcBef>
              <a:defRPr/>
            </a:pPr>
            <a:r>
              <a:rPr lang="en-US" sz="400" b="1" dirty="0">
                <a:solidFill>
                  <a:schemeClr val="bg1">
                    <a:lumMod val="75000"/>
                  </a:schemeClr>
                </a:solidFill>
                <a:latin typeface="Arial" charset="0"/>
              </a:rPr>
              <a:t>RESEARCH POSTER PRESENTATION DESIGN © 2019</a:t>
            </a:r>
          </a:p>
          <a:p>
            <a:pPr eaLnBrk="0" hangingPunct="0">
              <a:lnSpc>
                <a:spcPct val="65000"/>
              </a:lnSpc>
              <a:spcBef>
                <a:spcPct val="50000"/>
              </a:spcBef>
              <a:defRPr/>
            </a:pPr>
            <a:r>
              <a:rPr lang="en-US" sz="700" b="1" dirty="0">
                <a:solidFill>
                  <a:schemeClr val="bg1">
                    <a:lumMod val="75000"/>
                  </a:schemeClr>
                </a:solidFill>
                <a:latin typeface="Arial" charset="0"/>
              </a:rPr>
              <a:t>www.PosterPresentations.com</a:t>
            </a:r>
          </a:p>
        </p:txBody>
      </p:sp>
    </p:spTree>
    <p:extLst>
      <p:ext uri="{BB962C8B-B14F-4D97-AF65-F5344CB8AC3E}">
        <p14:creationId xmlns:p14="http://schemas.microsoft.com/office/powerpoint/2010/main" val="3448820764"/>
      </p:ext>
    </p:extLst>
  </p:cSld>
  <p:clrMap bg1="lt1" tx1="dk1" bg2="lt2" tx2="dk2" accent1="accent1" accent2="accent2" accent3="accent3" accent4="accent4" accent5="accent5" accent6="accent6" hlink="hlink" folHlink="folHlink"/>
  <p:sldLayoutIdLst>
    <p:sldLayoutId id="2147483661" r:id="rId1"/>
  </p:sldLayoutIdLst>
  <p:txStyles>
    <p:titleStyle>
      <a:lvl1pPr algn="ctr" defTabSz="3038715" rtl="0" eaLnBrk="1" latinLnBrk="0" hangingPunct="1">
        <a:spcBef>
          <a:spcPct val="0"/>
        </a:spcBef>
        <a:buNone/>
        <a:defRPr sz="6000" kern="1200">
          <a:solidFill>
            <a:schemeClr val="bg1"/>
          </a:solidFill>
          <a:latin typeface="Trebuchet MS" pitchFamily="34" charset="0"/>
          <a:ea typeface="+mj-ea"/>
          <a:cs typeface="+mj-cs"/>
        </a:defRPr>
      </a:lvl1pPr>
    </p:titleStyle>
    <p:bodyStyle>
      <a:lvl1pPr marL="1139518" indent="-1139518" algn="l" defTabSz="3038715" rtl="0" eaLnBrk="1" latinLnBrk="0" hangingPunct="1">
        <a:spcBef>
          <a:spcPct val="20000"/>
        </a:spcBef>
        <a:buFont typeface="Arial" pitchFamily="34" charset="0"/>
        <a:buChar char="•"/>
        <a:defRPr sz="10600" kern="1200">
          <a:solidFill>
            <a:schemeClr val="tx1"/>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p:bodyStyle>
    <p:other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7.jpeg"/><Relationship Id="rId7" Type="http://schemas.openxmlformats.org/officeDocument/2006/relationships/diagramQuickStyle" Target="../diagrams/quickStyle1.xm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8.jpeg"/><Relationship Id="rId9" Type="http://schemas.microsoft.com/office/2007/relationships/diagramDrawing" Target="../diagrams/drawing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 Placeholder 27">
            <a:extLst>
              <a:ext uri="{FF2B5EF4-FFF2-40B4-BE49-F238E27FC236}">
                <a16:creationId xmlns:a16="http://schemas.microsoft.com/office/drawing/2014/main" xmlns="" id="{3F0F9E90-FAA0-694D-A385-A29160674B09}"/>
              </a:ext>
            </a:extLst>
          </p:cNvPr>
          <p:cNvSpPr>
            <a:spLocks noGrp="1"/>
          </p:cNvSpPr>
          <p:nvPr>
            <p:ph type="body" sz="quarter" idx="10"/>
          </p:nvPr>
        </p:nvSpPr>
        <p:spPr>
          <a:xfrm>
            <a:off x="0" y="5028687"/>
            <a:ext cx="10467761" cy="10106920"/>
          </a:xfrm>
        </p:spPr>
        <p:txBody>
          <a:bodyPr/>
          <a:lstStyle/>
          <a:p>
            <a:pPr lvl="0" algn="just" defTabSz="675010" eaLnBrk="0" fontAlgn="base" hangingPunct="0">
              <a:spcBef>
                <a:spcPct val="0"/>
              </a:spcBef>
              <a:spcAft>
                <a:spcPct val="0"/>
              </a:spcAft>
            </a:pPr>
            <a:r>
              <a:rPr lang="es-MX" sz="3400" dirty="0">
                <a:solidFill>
                  <a:prstClr val="black"/>
                </a:solidFill>
                <a:latin typeface="+mn-lt"/>
                <a:cs typeface="+mn-cs"/>
              </a:rPr>
              <a:t>Los audiovisuales cobran cada vez más vida en el ámbito familiar e institucional, debido al desarrollo vertiginoso de las nuevas tecnologías; por tanto es necesario que el educador este preparado para atender las necesidades de los pequeños, así como saber enfrentar y promover iniciativas ante las tecnologías. </a:t>
            </a:r>
          </a:p>
          <a:p>
            <a:pPr lvl="0" algn="just" defTabSz="2968782">
              <a:spcBef>
                <a:spcPts val="0"/>
              </a:spcBef>
            </a:pPr>
            <a:r>
              <a:rPr lang="es-MX" sz="3400" dirty="0">
                <a:solidFill>
                  <a:prstClr val="black"/>
                </a:solidFill>
                <a:latin typeface="+mn-lt"/>
                <a:cs typeface="+mn-cs"/>
              </a:rPr>
              <a:t>Por tanto, surge la necesidad, de lograr una educación de calidad como resultado de la labor de docentes formados para un ejercicio eficiente de sus funciones, lo que permitirá </a:t>
            </a:r>
            <a:r>
              <a:rPr lang="es-ES" sz="3400" dirty="0">
                <a:solidFill>
                  <a:prstClr val="black"/>
                </a:solidFill>
                <a:latin typeface="+mn-lt"/>
                <a:cs typeface="+mn-cs"/>
              </a:rPr>
              <a:t>fortalecer la formación que se realiza en la escuela pedagógica “Tania la Guerrillera” de la provincia de Pinar del Río, en aras de hacer un uso adecuado de los contenidos que se trasmiten a través de diversas pantallas.</a:t>
            </a:r>
          </a:p>
          <a:p>
            <a:pPr lvl="0" algn="just" defTabSz="2968782">
              <a:spcBef>
                <a:spcPts val="0"/>
              </a:spcBef>
            </a:pPr>
            <a:r>
              <a:rPr lang="es-ES" sz="3400" dirty="0">
                <a:solidFill>
                  <a:prstClr val="black"/>
                </a:solidFill>
                <a:latin typeface="+mn-lt"/>
                <a:cs typeface="+mn-cs"/>
              </a:rPr>
              <a:t>Objetivo: </a:t>
            </a:r>
          </a:p>
          <a:p>
            <a:pPr lvl="0" algn="just" defTabSz="2968782">
              <a:spcBef>
                <a:spcPts val="0"/>
              </a:spcBef>
            </a:pPr>
            <a:r>
              <a:rPr lang="es-ES" sz="3400" dirty="0">
                <a:solidFill>
                  <a:prstClr val="black"/>
                </a:solidFill>
                <a:latin typeface="+mn-lt"/>
                <a:cs typeface="+mn-cs"/>
              </a:rPr>
              <a:t>-Fundamentar el marco teórico, que sustenta, la formación de nivel medio superior, para el uso del audiovisual en la primera infancia. </a:t>
            </a:r>
            <a:endParaRPr lang="en-US" sz="3400" dirty="0">
              <a:solidFill>
                <a:prstClr val="black"/>
              </a:solidFill>
              <a:latin typeface="+mn-lt"/>
              <a:cs typeface="+mn-cs"/>
            </a:endParaRPr>
          </a:p>
          <a:p>
            <a:endParaRPr lang="en-US" dirty="0"/>
          </a:p>
        </p:txBody>
      </p:sp>
      <p:sp>
        <p:nvSpPr>
          <p:cNvPr id="29" name="Text Placeholder 28">
            <a:extLst>
              <a:ext uri="{FF2B5EF4-FFF2-40B4-BE49-F238E27FC236}">
                <a16:creationId xmlns:a16="http://schemas.microsoft.com/office/drawing/2014/main" xmlns="" id="{FCB797DF-A438-244B-B34C-CCF348A4370E}"/>
              </a:ext>
            </a:extLst>
          </p:cNvPr>
          <p:cNvSpPr>
            <a:spLocks noGrp="1"/>
          </p:cNvSpPr>
          <p:nvPr>
            <p:ph type="body" sz="quarter" idx="11"/>
          </p:nvPr>
        </p:nvSpPr>
        <p:spPr>
          <a:xfrm>
            <a:off x="449463" y="4654743"/>
            <a:ext cx="10093882" cy="566030"/>
          </a:xfrm>
        </p:spPr>
        <p:txBody>
          <a:bodyPr/>
          <a:lstStyle/>
          <a:p>
            <a:r>
              <a:rPr lang="en-US" dirty="0" smtClean="0"/>
              <a:t>1. INTRODUCCION </a:t>
            </a:r>
            <a:r>
              <a:rPr lang="en-US" dirty="0"/>
              <a:t>(OBJETIVOS)</a:t>
            </a:r>
          </a:p>
        </p:txBody>
      </p:sp>
      <p:sp>
        <p:nvSpPr>
          <p:cNvPr id="30" name="Text Placeholder 29">
            <a:extLst>
              <a:ext uri="{FF2B5EF4-FFF2-40B4-BE49-F238E27FC236}">
                <a16:creationId xmlns:a16="http://schemas.microsoft.com/office/drawing/2014/main" xmlns="" id="{F756C91F-A769-8746-9736-6A1E2B721D6B}"/>
              </a:ext>
            </a:extLst>
          </p:cNvPr>
          <p:cNvSpPr>
            <a:spLocks noGrp="1"/>
          </p:cNvSpPr>
          <p:nvPr>
            <p:ph type="body" sz="quarter" idx="20"/>
          </p:nvPr>
        </p:nvSpPr>
        <p:spPr>
          <a:xfrm>
            <a:off x="0" y="14540285"/>
            <a:ext cx="10096349" cy="566030"/>
          </a:xfrm>
        </p:spPr>
        <p:txBody>
          <a:bodyPr/>
          <a:lstStyle/>
          <a:p>
            <a:r>
              <a:rPr lang="en-US" dirty="0"/>
              <a:t>2</a:t>
            </a:r>
            <a:r>
              <a:rPr lang="en-US" dirty="0" smtClean="0"/>
              <a:t>. METODOLOGIA</a:t>
            </a:r>
            <a:endParaRPr lang="en-US" dirty="0"/>
          </a:p>
        </p:txBody>
      </p:sp>
      <p:sp>
        <p:nvSpPr>
          <p:cNvPr id="31" name="Text Placeholder 30">
            <a:extLst>
              <a:ext uri="{FF2B5EF4-FFF2-40B4-BE49-F238E27FC236}">
                <a16:creationId xmlns:a16="http://schemas.microsoft.com/office/drawing/2014/main" xmlns="" id="{4D8E9A6E-E5FF-AB49-84AA-3A4E1523DDE0}"/>
              </a:ext>
            </a:extLst>
          </p:cNvPr>
          <p:cNvSpPr>
            <a:spLocks noGrp="1"/>
          </p:cNvSpPr>
          <p:nvPr>
            <p:ph type="body" sz="quarter" idx="25"/>
          </p:nvPr>
        </p:nvSpPr>
        <p:spPr>
          <a:xfrm>
            <a:off x="10928197" y="4474555"/>
            <a:ext cx="10093752" cy="566030"/>
          </a:xfrm>
        </p:spPr>
        <p:txBody>
          <a:bodyPr/>
          <a:lstStyle/>
          <a:p>
            <a:r>
              <a:rPr lang="en-US" dirty="0"/>
              <a:t>3</a:t>
            </a:r>
            <a:r>
              <a:rPr lang="en-US" dirty="0" smtClean="0"/>
              <a:t>. RESULTADOS </a:t>
            </a:r>
            <a:r>
              <a:rPr lang="en-US" dirty="0"/>
              <a:t>Y DISCUSION</a:t>
            </a:r>
          </a:p>
        </p:txBody>
      </p:sp>
      <p:sp>
        <p:nvSpPr>
          <p:cNvPr id="33" name="Text Placeholder 32">
            <a:extLst>
              <a:ext uri="{FF2B5EF4-FFF2-40B4-BE49-F238E27FC236}">
                <a16:creationId xmlns:a16="http://schemas.microsoft.com/office/drawing/2014/main" xmlns="" id="{B987F76A-25E5-8F4D-A08D-EFFBEAFC4DDD}"/>
              </a:ext>
            </a:extLst>
          </p:cNvPr>
          <p:cNvSpPr>
            <a:spLocks noGrp="1"/>
          </p:cNvSpPr>
          <p:nvPr>
            <p:ph type="body" sz="quarter" idx="27"/>
          </p:nvPr>
        </p:nvSpPr>
        <p:spPr>
          <a:xfrm>
            <a:off x="10803156" y="17361132"/>
            <a:ext cx="10090978" cy="566030"/>
          </a:xfrm>
        </p:spPr>
        <p:txBody>
          <a:bodyPr/>
          <a:lstStyle/>
          <a:p>
            <a:r>
              <a:rPr lang="en-US" dirty="0" smtClean="0"/>
              <a:t>4. CONCLUSIONES</a:t>
            </a:r>
            <a:endParaRPr lang="en-US" dirty="0"/>
          </a:p>
        </p:txBody>
      </p:sp>
      <p:sp>
        <p:nvSpPr>
          <p:cNvPr id="34" name="Text Placeholder 33">
            <a:extLst>
              <a:ext uri="{FF2B5EF4-FFF2-40B4-BE49-F238E27FC236}">
                <a16:creationId xmlns:a16="http://schemas.microsoft.com/office/drawing/2014/main" xmlns="" id="{7D41EBDE-1609-3448-80A4-1C45137E7020}"/>
              </a:ext>
            </a:extLst>
          </p:cNvPr>
          <p:cNvSpPr>
            <a:spLocks noGrp="1"/>
          </p:cNvSpPr>
          <p:nvPr>
            <p:ph type="body" sz="quarter" idx="28"/>
          </p:nvPr>
        </p:nvSpPr>
        <p:spPr>
          <a:xfrm>
            <a:off x="10811225" y="17644147"/>
            <a:ext cx="10577163" cy="7490819"/>
          </a:xfrm>
        </p:spPr>
        <p:txBody>
          <a:bodyPr/>
          <a:lstStyle/>
          <a:p>
            <a:pPr lvl="0" algn="just" defTabSz="2968782">
              <a:spcBef>
                <a:spcPts val="0"/>
              </a:spcBef>
            </a:pPr>
            <a:r>
              <a:rPr lang="es-MX" sz="3400" dirty="0">
                <a:solidFill>
                  <a:prstClr val="black"/>
                </a:solidFill>
                <a:latin typeface="+mn-lt"/>
                <a:ea typeface="Calibri"/>
                <a:cs typeface="Times New Roman"/>
              </a:rPr>
              <a:t>El empleo de diversos métodos científicos revela la necesidad de que el docente en formación de nivel medio superior de la primera infancia, incorpore el uso de audiovisuales al proceso educativo con los niños.</a:t>
            </a:r>
          </a:p>
          <a:p>
            <a:pPr lvl="0" algn="just" defTabSz="2968782">
              <a:spcBef>
                <a:spcPts val="0"/>
              </a:spcBef>
            </a:pPr>
            <a:r>
              <a:rPr lang="es-MX" sz="3400" dirty="0">
                <a:solidFill>
                  <a:prstClr val="black"/>
                </a:solidFill>
                <a:latin typeface="+mn-lt"/>
                <a:ea typeface="Calibri"/>
                <a:cs typeface="Times New Roman"/>
              </a:rPr>
              <a:t>La formación de docentes de nivel medio superior se comprende como la sinergia de conocimientos, habilidades y valores que posibilita el aprovechamiento de las potencialidades educativas del audiovisual para el logro del máximo desarrollo integral posible de cada niño en el proceso educativo de la primera infancia. </a:t>
            </a:r>
          </a:p>
          <a:p>
            <a:pPr lvl="0" algn="just" defTabSz="2968782">
              <a:spcBef>
                <a:spcPts val="0"/>
              </a:spcBef>
            </a:pPr>
            <a:r>
              <a:rPr lang="es-MX" sz="3400" dirty="0">
                <a:solidFill>
                  <a:prstClr val="black"/>
                </a:solidFill>
                <a:latin typeface="+mn-lt"/>
                <a:ea typeface="Calibri"/>
                <a:cs typeface="Times New Roman"/>
              </a:rPr>
              <a:t>La formación de docentes de nivel medio superior, para el uso de audiovisuales en la primera infancia puede y debe ser potenciada desde la formación de estos profesionales</a:t>
            </a:r>
            <a:r>
              <a:rPr lang="es-MX" sz="3400" dirty="0">
                <a:solidFill>
                  <a:prstClr val="black"/>
                </a:solidFill>
                <a:latin typeface="Arial Narrow" pitchFamily="34" charset="0"/>
                <a:ea typeface="Calibri"/>
                <a:cs typeface="Times New Roman"/>
              </a:rPr>
              <a:t>.</a:t>
            </a:r>
            <a:endParaRPr lang="en-US" sz="3400" dirty="0">
              <a:solidFill>
                <a:prstClr val="black"/>
              </a:solidFill>
              <a:latin typeface="Arial Narrow" pitchFamily="34" charset="0"/>
              <a:cs typeface="+mn-cs"/>
            </a:endParaRPr>
          </a:p>
          <a:p>
            <a:endParaRPr lang="en-US" dirty="0"/>
          </a:p>
        </p:txBody>
      </p:sp>
      <p:sp>
        <p:nvSpPr>
          <p:cNvPr id="37" name="Text Placeholder 36">
            <a:extLst>
              <a:ext uri="{FF2B5EF4-FFF2-40B4-BE49-F238E27FC236}">
                <a16:creationId xmlns:a16="http://schemas.microsoft.com/office/drawing/2014/main" xmlns="" id="{3B540C16-8ABD-8B40-A51F-D32095A92519}"/>
              </a:ext>
            </a:extLst>
          </p:cNvPr>
          <p:cNvSpPr>
            <a:spLocks noGrp="1"/>
          </p:cNvSpPr>
          <p:nvPr>
            <p:ph type="body" sz="quarter" idx="96"/>
          </p:nvPr>
        </p:nvSpPr>
        <p:spPr>
          <a:xfrm>
            <a:off x="-153586" y="14854067"/>
            <a:ext cx="10847780" cy="10784028"/>
          </a:xfrm>
        </p:spPr>
        <p:txBody>
          <a:bodyPr/>
          <a:lstStyle/>
          <a:p>
            <a:pPr lvl="0" algn="just" defTabSz="2968782">
              <a:spcBef>
                <a:spcPts val="0"/>
              </a:spcBef>
            </a:pPr>
            <a:r>
              <a:rPr lang="es-ES" sz="3400" dirty="0">
                <a:solidFill>
                  <a:prstClr val="black"/>
                </a:solidFill>
                <a:latin typeface="+mn-lt"/>
                <a:ea typeface="Calibri"/>
                <a:cs typeface="Arial"/>
              </a:rPr>
              <a:t>Se asumió el método dialéctico-materialista, como base y guía para el estudio integral de los objetos,</a:t>
            </a:r>
            <a:r>
              <a:rPr lang="es-ES" sz="3400" dirty="0">
                <a:solidFill>
                  <a:prstClr val="black"/>
                </a:solidFill>
                <a:latin typeface="+mn-lt"/>
                <a:ea typeface="Calibri"/>
                <a:cs typeface="Times New Roman"/>
              </a:rPr>
              <a:t> </a:t>
            </a:r>
            <a:r>
              <a:rPr lang="es-ES" sz="3400" dirty="0">
                <a:solidFill>
                  <a:prstClr val="black"/>
                </a:solidFill>
                <a:latin typeface="+mn-lt"/>
                <a:ea typeface="Calibri"/>
                <a:cs typeface="Arial"/>
              </a:rPr>
              <a:t>procesos y fenómenos en cuanto a sus contradicciones internas y su concatenación universal, sujetas a leyes y principios. </a:t>
            </a:r>
            <a:endParaRPr lang="es-MX" sz="3400" dirty="0">
              <a:solidFill>
                <a:prstClr val="black"/>
              </a:solidFill>
              <a:latin typeface="+mn-lt"/>
              <a:ea typeface="Calibri"/>
              <a:cs typeface="Times New Roman"/>
            </a:endParaRPr>
          </a:p>
          <a:p>
            <a:pPr lvl="0" algn="just" defTabSz="2968782">
              <a:spcBef>
                <a:spcPts val="0"/>
              </a:spcBef>
            </a:pPr>
            <a:r>
              <a:rPr lang="es-ES" sz="3400" dirty="0">
                <a:solidFill>
                  <a:prstClr val="black"/>
                </a:solidFill>
                <a:latin typeface="+mn-lt"/>
                <a:ea typeface="Calibri"/>
                <a:cs typeface="Arial"/>
              </a:rPr>
              <a:t>Dada la finalidad del trabajo los métodos empleados son:</a:t>
            </a:r>
            <a:endParaRPr lang="es-MX" sz="3400" dirty="0">
              <a:solidFill>
                <a:prstClr val="black"/>
              </a:solidFill>
              <a:latin typeface="+mn-lt"/>
              <a:ea typeface="Calibri"/>
              <a:cs typeface="Times New Roman"/>
            </a:endParaRPr>
          </a:p>
          <a:p>
            <a:pPr lvl="0" algn="just" defTabSz="2968782">
              <a:spcBef>
                <a:spcPts val="0"/>
              </a:spcBef>
            </a:pPr>
            <a:r>
              <a:rPr lang="es-ES" sz="3400" dirty="0">
                <a:solidFill>
                  <a:prstClr val="black"/>
                </a:solidFill>
                <a:latin typeface="+mn-lt"/>
                <a:ea typeface="Calibri"/>
                <a:cs typeface="Arial"/>
              </a:rPr>
              <a:t>-Histórico-lógico. Se utilizó para conocer la historia del fenómeno objeto de investigación y lo concerniente al uso del audiovisual, para determinar los aspectos teórico-metodológicos, así como principios, conceptos, teorías e investigaciones.</a:t>
            </a:r>
          </a:p>
          <a:p>
            <a:pPr lvl="0" algn="just" defTabSz="2968782">
              <a:spcBef>
                <a:spcPts val="0"/>
              </a:spcBef>
            </a:pPr>
            <a:r>
              <a:rPr lang="es-ES" sz="3400" dirty="0">
                <a:solidFill>
                  <a:prstClr val="black"/>
                </a:solidFill>
                <a:latin typeface="+mn-lt"/>
                <a:ea typeface="Calibri"/>
                <a:cs typeface="Arial"/>
              </a:rPr>
              <a:t>-Análisis y síntesis. Posibilitó descomponer el fenómeno que se trata en los componentes y sus múltiples relaciones y llegar a razonamientos sintetizados. </a:t>
            </a:r>
            <a:endParaRPr lang="es-MX" sz="3400" dirty="0">
              <a:solidFill>
                <a:prstClr val="black"/>
              </a:solidFill>
              <a:latin typeface="+mn-lt"/>
              <a:ea typeface="Calibri"/>
              <a:cs typeface="Times New Roman"/>
            </a:endParaRPr>
          </a:p>
          <a:p>
            <a:pPr lvl="0" algn="just" defTabSz="2968782">
              <a:spcBef>
                <a:spcPts val="0"/>
              </a:spcBef>
            </a:pPr>
            <a:r>
              <a:rPr lang="es-ES" sz="3400" dirty="0">
                <a:solidFill>
                  <a:prstClr val="black"/>
                </a:solidFill>
                <a:latin typeface="+mn-lt"/>
                <a:ea typeface="Calibri"/>
                <a:cs typeface="Arial"/>
              </a:rPr>
              <a:t>-Inducción y deducción. Facilitó la interpretación de los resultados que permiten llegar a conclusiones y generalizaciones de carácter teórico y empírico.</a:t>
            </a:r>
            <a:endParaRPr lang="es-MX" sz="3400" dirty="0">
              <a:solidFill>
                <a:prstClr val="black"/>
              </a:solidFill>
              <a:latin typeface="+mn-lt"/>
              <a:ea typeface="Calibri"/>
              <a:cs typeface="Times New Roman"/>
            </a:endParaRPr>
          </a:p>
          <a:p>
            <a:pPr lvl="0" algn="just" defTabSz="2968782">
              <a:spcBef>
                <a:spcPts val="0"/>
              </a:spcBef>
            </a:pPr>
            <a:r>
              <a:rPr lang="es-ES" sz="3400" dirty="0">
                <a:solidFill>
                  <a:prstClr val="black"/>
                </a:solidFill>
                <a:latin typeface="+mn-lt"/>
                <a:ea typeface="Calibri"/>
                <a:cs typeface="Arial"/>
              </a:rPr>
              <a:t>-Análisis documental. Posibilitó la recopilación, procesamiento y estudio de toda la bibliografía y los textos extraídos de los libros, tesis de grado y artículos científicos, tanto impresos como </a:t>
            </a:r>
            <a:r>
              <a:rPr lang="es-ES" sz="3400" dirty="0" smtClean="0">
                <a:solidFill>
                  <a:prstClr val="black"/>
                </a:solidFill>
                <a:latin typeface="+mn-lt"/>
                <a:ea typeface="Calibri"/>
                <a:cs typeface="Arial"/>
              </a:rPr>
              <a:t>digitales.</a:t>
            </a:r>
            <a:endParaRPr lang="en-US" sz="3400" dirty="0">
              <a:latin typeface="+mn-lt"/>
            </a:endParaRPr>
          </a:p>
        </p:txBody>
      </p:sp>
      <p:grpSp>
        <p:nvGrpSpPr>
          <p:cNvPr id="15" name="Group 3">
            <a:extLst>
              <a:ext uri="{FF2B5EF4-FFF2-40B4-BE49-F238E27FC236}">
                <a16:creationId xmlns:a16="http://schemas.microsoft.com/office/drawing/2014/main" xmlns="" id="{EA0D8D45-809D-448B-8571-EBD19AB92D87}"/>
              </a:ext>
            </a:extLst>
          </p:cNvPr>
          <p:cNvGrpSpPr/>
          <p:nvPr/>
        </p:nvGrpSpPr>
        <p:grpSpPr>
          <a:xfrm>
            <a:off x="350994" y="1830771"/>
            <a:ext cx="1781122" cy="2903544"/>
            <a:chOff x="0" y="0"/>
            <a:chExt cx="2374829" cy="3871392"/>
          </a:xfrm>
        </p:grpSpPr>
        <p:pic>
          <p:nvPicPr>
            <p:cNvPr id="16" name="Picture 4">
              <a:extLst>
                <a:ext uri="{FF2B5EF4-FFF2-40B4-BE49-F238E27FC236}">
                  <a16:creationId xmlns:a16="http://schemas.microsoft.com/office/drawing/2014/main" xmlns="" id="{A1BB4E84-6C95-42E9-980E-D713A8ECE423}"/>
                </a:ext>
              </a:extLst>
            </p:cNvPr>
            <p:cNvPicPr>
              <a:picLocks noChangeAspect="1"/>
            </p:cNvPicPr>
            <p:nvPr/>
          </p:nvPicPr>
          <p:blipFill>
            <a:blip r:embed="rId3"/>
            <a:srcRect/>
            <a:stretch>
              <a:fillRect/>
            </a:stretch>
          </p:blipFill>
          <p:spPr>
            <a:xfrm>
              <a:off x="131292" y="0"/>
              <a:ext cx="2112245" cy="2702332"/>
            </a:xfrm>
            <a:prstGeom prst="rect">
              <a:avLst/>
            </a:prstGeom>
          </p:spPr>
        </p:pic>
        <p:sp>
          <p:nvSpPr>
            <p:cNvPr id="17" name="TextBox 5">
              <a:extLst>
                <a:ext uri="{FF2B5EF4-FFF2-40B4-BE49-F238E27FC236}">
                  <a16:creationId xmlns:a16="http://schemas.microsoft.com/office/drawing/2014/main" xmlns="" id="{BB558E9D-897A-4E90-A456-839BAA01DD1E}"/>
                </a:ext>
              </a:extLst>
            </p:cNvPr>
            <p:cNvSpPr txBox="1"/>
            <p:nvPr/>
          </p:nvSpPr>
          <p:spPr>
            <a:xfrm>
              <a:off x="89139" y="2501817"/>
              <a:ext cx="2196550" cy="790093"/>
            </a:xfrm>
            <a:prstGeom prst="rect">
              <a:avLst/>
            </a:prstGeom>
          </p:spPr>
          <p:txBody>
            <a:bodyPr lIns="0" tIns="0" rIns="0" bIns="0" rtlCol="0" anchor="t">
              <a:spAutoFit/>
            </a:bodyPr>
            <a:lstStyle/>
            <a:p>
              <a:pPr algn="ctr">
                <a:lnSpc>
                  <a:spcPts val="4918"/>
                </a:lnSpc>
              </a:pPr>
              <a:r>
                <a:rPr lang="en-US" sz="3513" spc="955">
                  <a:solidFill>
                    <a:srgbClr val="013399"/>
                  </a:solidFill>
                  <a:latin typeface="Code Pro Bold"/>
                </a:rPr>
                <a:t>2021</a:t>
              </a:r>
            </a:p>
          </p:txBody>
        </p:sp>
        <p:sp>
          <p:nvSpPr>
            <p:cNvPr id="18" name="TextBox 6">
              <a:extLst>
                <a:ext uri="{FF2B5EF4-FFF2-40B4-BE49-F238E27FC236}">
                  <a16:creationId xmlns:a16="http://schemas.microsoft.com/office/drawing/2014/main" xmlns="" id="{D6FB302A-4AEB-493F-B655-30CE7243C7D5}"/>
                </a:ext>
              </a:extLst>
            </p:cNvPr>
            <p:cNvSpPr txBox="1"/>
            <p:nvPr/>
          </p:nvSpPr>
          <p:spPr>
            <a:xfrm>
              <a:off x="0" y="3020830"/>
              <a:ext cx="2374829" cy="850562"/>
            </a:xfrm>
            <a:prstGeom prst="rect">
              <a:avLst/>
            </a:prstGeom>
          </p:spPr>
          <p:txBody>
            <a:bodyPr lIns="0" tIns="0" rIns="0" bIns="0" rtlCol="0" anchor="t">
              <a:spAutoFit/>
            </a:bodyPr>
            <a:lstStyle/>
            <a:p>
              <a:pPr algn="ctr">
                <a:lnSpc>
                  <a:spcPts val="4744"/>
                </a:lnSpc>
              </a:pPr>
              <a:r>
                <a:rPr lang="en-US" sz="3389" spc="921" dirty="0">
                  <a:solidFill>
                    <a:srgbClr val="013399"/>
                  </a:solidFill>
                  <a:latin typeface="Cooper Hewitt Bold"/>
                </a:rPr>
                <a:t>UCLV</a:t>
              </a:r>
            </a:p>
          </p:txBody>
        </p:sp>
      </p:grpSp>
      <p:pic>
        <p:nvPicPr>
          <p:cNvPr id="19" name="Picture 7">
            <a:extLst>
              <a:ext uri="{FF2B5EF4-FFF2-40B4-BE49-F238E27FC236}">
                <a16:creationId xmlns:a16="http://schemas.microsoft.com/office/drawing/2014/main" xmlns="" id="{95290901-B4D3-4064-85F4-DAE18FE7A3DA}"/>
              </a:ext>
            </a:extLst>
          </p:cNvPr>
          <p:cNvPicPr>
            <a:picLocks noChangeAspect="1"/>
          </p:cNvPicPr>
          <p:nvPr/>
        </p:nvPicPr>
        <p:blipFill>
          <a:blip r:embed="rId4"/>
          <a:srcRect/>
          <a:stretch>
            <a:fillRect/>
          </a:stretch>
        </p:blipFill>
        <p:spPr>
          <a:xfrm>
            <a:off x="0" y="0"/>
            <a:ext cx="21388388" cy="1199515"/>
          </a:xfrm>
          <a:prstGeom prst="rect">
            <a:avLst/>
          </a:prstGeom>
        </p:spPr>
      </p:pic>
      <p:pic>
        <p:nvPicPr>
          <p:cNvPr id="20" name="Picture 7">
            <a:extLst>
              <a:ext uri="{FF2B5EF4-FFF2-40B4-BE49-F238E27FC236}">
                <a16:creationId xmlns:a16="http://schemas.microsoft.com/office/drawing/2014/main" xmlns="" id="{2FFC4E95-5061-45A6-B719-057AACD396AA}"/>
              </a:ext>
            </a:extLst>
          </p:cNvPr>
          <p:cNvPicPr>
            <a:picLocks noChangeAspect="1"/>
          </p:cNvPicPr>
          <p:nvPr/>
        </p:nvPicPr>
        <p:blipFill>
          <a:blip r:embed="rId4"/>
          <a:srcRect/>
          <a:stretch>
            <a:fillRect/>
          </a:stretch>
        </p:blipFill>
        <p:spPr>
          <a:xfrm rot="10800000">
            <a:off x="-44754" y="28984031"/>
            <a:ext cx="21388388" cy="1291182"/>
          </a:xfrm>
          <a:prstGeom prst="rect">
            <a:avLst/>
          </a:prstGeom>
        </p:spPr>
      </p:pic>
      <p:sp>
        <p:nvSpPr>
          <p:cNvPr id="21" name="Text Placeholder 32">
            <a:extLst>
              <a:ext uri="{FF2B5EF4-FFF2-40B4-BE49-F238E27FC236}">
                <a16:creationId xmlns:a16="http://schemas.microsoft.com/office/drawing/2014/main" xmlns="" id="{A32D00C9-1922-491C-974A-562E5BAFB34D}"/>
              </a:ext>
            </a:extLst>
          </p:cNvPr>
          <p:cNvSpPr txBox="1">
            <a:spLocks/>
          </p:cNvSpPr>
          <p:nvPr/>
        </p:nvSpPr>
        <p:spPr>
          <a:xfrm>
            <a:off x="-161651" y="24900680"/>
            <a:ext cx="21183600" cy="558738"/>
          </a:xfrm>
          <a:prstGeom prst="rect">
            <a:avLst/>
          </a:prstGeom>
          <a:noFill/>
        </p:spPr>
        <p:txBody>
          <a:bodyPr wrap="square" lIns="63307" tIns="63307" rIns="63307" bIns="63307" anchor="ctr" anchorCtr="0">
            <a:spAutoFit/>
          </a:bodyPr>
          <a:lstStyle>
            <a:lvl1pPr marL="0" indent="0" algn="ctr" defTabSz="3038715" rtl="0" eaLnBrk="1" latinLnBrk="0" hangingPunct="1">
              <a:spcBef>
                <a:spcPct val="20000"/>
              </a:spcBef>
              <a:buFont typeface="Arial" pitchFamily="34" charset="0"/>
              <a:buNone/>
              <a:defRPr sz="2800" b="1" u="sng" kern="1200" baseline="0">
                <a:solidFill>
                  <a:schemeClr val="accent5">
                    <a:lumMod val="50000"/>
                  </a:schemeClr>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a:lstStyle>
          <a:p>
            <a:r>
              <a:rPr lang="en-US" dirty="0" smtClean="0"/>
              <a:t>5. REFERENCIAS </a:t>
            </a:r>
            <a:r>
              <a:rPr lang="en-US" dirty="0"/>
              <a:t>BIBLIOGRÁFICAS</a:t>
            </a:r>
          </a:p>
        </p:txBody>
      </p:sp>
      <p:sp>
        <p:nvSpPr>
          <p:cNvPr id="2" name="1 CuadroTexto"/>
          <p:cNvSpPr txBox="1"/>
          <p:nvPr/>
        </p:nvSpPr>
        <p:spPr>
          <a:xfrm>
            <a:off x="-44754" y="25574188"/>
            <a:ext cx="21311415" cy="4755148"/>
          </a:xfrm>
          <a:prstGeom prst="rect">
            <a:avLst/>
          </a:prstGeom>
          <a:noFill/>
        </p:spPr>
        <p:txBody>
          <a:bodyPr wrap="square" rtlCol="0">
            <a:spAutoFit/>
          </a:bodyPr>
          <a:lstStyle/>
          <a:p>
            <a:pPr marL="490855" indent="-490855" algn="just"/>
            <a:r>
              <a:rPr lang="es-MX" sz="2000" dirty="0">
                <a:ea typeface="Calibri"/>
                <a:cs typeface="Times New Roman"/>
              </a:rPr>
              <a:t>Blandón C.L &amp; Castillo C. R (2009). Medios audiovisuales utilizados en la enseñanza en la carrera de zootecnia. Ciencia e Interculturalidad, </a:t>
            </a:r>
            <a:r>
              <a:rPr lang="es-MX" sz="2000" dirty="0" smtClean="0">
                <a:ea typeface="Calibri"/>
                <a:cs typeface="Times New Roman"/>
              </a:rPr>
              <a:t>5(2), 32-48</a:t>
            </a:r>
            <a:endParaRPr lang="es-MX" sz="2000" dirty="0">
              <a:ea typeface="Calibri"/>
              <a:cs typeface="Times New Roman"/>
            </a:endParaRPr>
          </a:p>
          <a:p>
            <a:pPr marL="490855" indent="-490855" algn="just"/>
            <a:r>
              <a:rPr lang="es-MX" sz="2000" dirty="0" err="1" smtClean="0">
                <a:ea typeface="Calibri"/>
                <a:cs typeface="Times New Roman"/>
              </a:rPr>
              <a:t>Botía</a:t>
            </a:r>
            <a:r>
              <a:rPr lang="es-MX" sz="2000" dirty="0" smtClean="0">
                <a:ea typeface="Calibri"/>
                <a:cs typeface="Times New Roman"/>
              </a:rPr>
              <a:t>, M &amp; Marín, A (2018). La contribución de los recursos audiovisuales a la educación. En P. Rivera-Vargas, P. </a:t>
            </a:r>
            <a:r>
              <a:rPr lang="es-MX" sz="2000" dirty="0" err="1" smtClean="0">
                <a:ea typeface="Calibri"/>
                <a:cs typeface="Times New Roman"/>
              </a:rPr>
              <a:t>Neut</a:t>
            </a:r>
            <a:r>
              <a:rPr lang="es-MX" sz="2000" dirty="0" smtClean="0">
                <a:ea typeface="Calibri"/>
                <a:cs typeface="Times New Roman"/>
              </a:rPr>
              <a:t>., P. </a:t>
            </a:r>
            <a:r>
              <a:rPr lang="es-MX" sz="2000" dirty="0" err="1" smtClean="0">
                <a:ea typeface="Calibri"/>
                <a:cs typeface="Times New Roman"/>
              </a:rPr>
              <a:t>Luccini</a:t>
            </a:r>
            <a:r>
              <a:rPr lang="es-MX" sz="2000" dirty="0" smtClean="0">
                <a:ea typeface="Calibri"/>
                <a:cs typeface="Times New Roman"/>
              </a:rPr>
              <a:t>, S. Pascual y P. </a:t>
            </a:r>
            <a:r>
              <a:rPr lang="es-MX" sz="2000" dirty="0" err="1" smtClean="0">
                <a:ea typeface="Calibri"/>
                <a:cs typeface="Times New Roman"/>
              </a:rPr>
              <a:t>Prunera</a:t>
            </a:r>
            <a:r>
              <a:rPr lang="es-MX" sz="2000" dirty="0" smtClean="0">
                <a:ea typeface="Calibri"/>
                <a:cs typeface="Times New Roman"/>
              </a:rPr>
              <a:t> (Ed.) (2018). Pedagogías Emergentes en la Sociedad Digital. Vol. 1. (pp. 69-78). Albacete: </a:t>
            </a:r>
            <a:r>
              <a:rPr lang="es-MX" sz="2000" dirty="0" err="1" smtClean="0">
                <a:ea typeface="Calibri"/>
                <a:cs typeface="Times New Roman"/>
              </a:rPr>
              <a:t>LiberLibro</a:t>
            </a:r>
            <a:r>
              <a:rPr lang="es-MX" sz="2000" dirty="0" smtClean="0">
                <a:ea typeface="Calibri"/>
                <a:cs typeface="Times New Roman"/>
              </a:rPr>
              <a:t>  </a:t>
            </a:r>
          </a:p>
          <a:p>
            <a:pPr marL="449580" indent="-449580" algn="just"/>
            <a:r>
              <a:rPr lang="es-MX" sz="2000" dirty="0" smtClean="0">
                <a:ea typeface="Calibri"/>
                <a:cs typeface="Times New Roman"/>
              </a:rPr>
              <a:t>Caballero, T. &amp; Duarte, M.L. (2018) La estrategia de formación vocacional y orientación profesional pedagógica en la formación de educadores, un reto en el Sistema Nacional de Educación desde el perfeccionamiento. Ponencia congreso internacional pedagogía 2019.</a:t>
            </a:r>
          </a:p>
          <a:p>
            <a:pPr marL="449580" indent="-449580" algn="just"/>
            <a:r>
              <a:rPr lang="es-MX" sz="2000" dirty="0" smtClean="0">
                <a:ea typeface="Calibri"/>
                <a:cs typeface="Times New Roman"/>
              </a:rPr>
              <a:t>Cano, A. (2013). La formación de educadores de nivel medio para la prevención educativa de las insuficiencias en el desarrollo en la primera infancia. Tesis en opción al Grado Científico de Master en Ciencias Pedagógicas. Centro de Referencia Latinoamericano para la Educación Preescolar. La Habana  2013.</a:t>
            </a:r>
          </a:p>
          <a:p>
            <a:pPr marL="490855" indent="-490855" algn="just"/>
            <a:r>
              <a:rPr lang="es-ES_tradnl" sz="2000" dirty="0" smtClean="0">
                <a:ea typeface="Times New Roman"/>
                <a:cs typeface="Times New Roman"/>
              </a:rPr>
              <a:t>Cruz, N., Fernández, B., López, E., &amp; Ruiz, A. (2011). La formación de los profesionales de la Educación ante los retos de la Educación Superior Contemporánea. La Habana: Educación Cubana.</a:t>
            </a:r>
            <a:endParaRPr lang="es-MX" sz="2000" dirty="0" smtClean="0">
              <a:ea typeface="Calibri"/>
              <a:cs typeface="Times New Roman"/>
            </a:endParaRPr>
          </a:p>
          <a:p>
            <a:pPr marL="450215" indent="-450215"/>
            <a:r>
              <a:rPr lang="es-MX" sz="2000" dirty="0" err="1" smtClean="0">
                <a:ea typeface="Calibri"/>
                <a:cs typeface="Times New Roman"/>
              </a:rPr>
              <a:t>Faure</a:t>
            </a:r>
            <a:r>
              <a:rPr lang="es-MX" sz="2000" dirty="0" smtClean="0">
                <a:ea typeface="Calibri"/>
                <a:cs typeface="Times New Roman"/>
              </a:rPr>
              <a:t>, I.C., Valera, K. &amp; Vázquez, E. (2015). Tratamiento a los medios audiovisuales en la asignatura Administración de Redes Informáticas. </a:t>
            </a:r>
            <a:r>
              <a:rPr lang="es-MX" sz="2000" dirty="0" err="1" smtClean="0">
                <a:ea typeface="Calibri"/>
                <a:cs typeface="Times New Roman"/>
              </a:rPr>
              <a:t>EduSol</a:t>
            </a:r>
            <a:r>
              <a:rPr lang="es-MX" sz="2000" dirty="0" smtClean="0">
                <a:ea typeface="Calibri"/>
                <a:cs typeface="Times New Roman"/>
              </a:rPr>
              <a:t>. 15(52) , 27-37.</a:t>
            </a:r>
          </a:p>
          <a:p>
            <a:pPr marL="450215" indent="-450215"/>
            <a:r>
              <a:rPr lang="es-MX" sz="2000" dirty="0" smtClean="0">
                <a:ea typeface="Calibri"/>
                <a:cs typeface="Times New Roman"/>
              </a:rPr>
              <a:t>Luna</a:t>
            </a:r>
            <a:r>
              <a:rPr lang="es-MX" sz="2000" dirty="0">
                <a:ea typeface="Calibri"/>
                <a:cs typeface="Times New Roman"/>
              </a:rPr>
              <a:t>, M. R. (2008) La enseñanza audiovisual en la Formación Profesional: evaluación de un caso de diseño y desarrollo curricular. Tesis Doctoral. Facultad de Educación Departamento de Didáctica, Organización y Métodos de Investigación. Salamanca</a:t>
            </a:r>
            <a:r>
              <a:rPr lang="es-MX" sz="2000" dirty="0" smtClean="0">
                <a:ea typeface="Calibri"/>
                <a:cs typeface="Times New Roman"/>
              </a:rPr>
              <a:t>.</a:t>
            </a:r>
          </a:p>
          <a:p>
            <a:pPr marL="490855" indent="-490855" algn="just"/>
            <a:r>
              <a:rPr lang="es-ES" sz="2000" dirty="0">
                <a:ea typeface="Times New Roman"/>
                <a:cs typeface="Times New Roman"/>
              </a:rPr>
              <a:t>Portillo, V. M. ( 2005). Utilización y eficiencia de los medios audiovisuales en la facultad de Humanidades sección Jalapa, de la cabecera departamental de Jalapa. Universidad de San Carlos de Guatemala Facultad de Humanidades Departamento de Pedagogía y Ciencias de la Educación</a:t>
            </a:r>
            <a:r>
              <a:rPr lang="es-ES" sz="2000" dirty="0" smtClean="0">
                <a:ea typeface="Times New Roman"/>
                <a:cs typeface="Times New Roman"/>
              </a:rPr>
              <a:t>.</a:t>
            </a:r>
          </a:p>
          <a:p>
            <a:pPr marL="490855" indent="-490855" algn="just"/>
            <a:r>
              <a:rPr lang="es-ES" sz="2000" dirty="0" smtClean="0">
                <a:ea typeface="Calibri"/>
                <a:cs typeface="Times New Roman"/>
              </a:rPr>
              <a:t>Rivera, K. (2021).El audiovisual en la primera infancia desde la formación docente de nivel medio superior. [tesis doctoral]. Universidad de Pinar del Río .</a:t>
            </a:r>
            <a:endParaRPr lang="es-MX" sz="2000" dirty="0">
              <a:ea typeface="Calibri"/>
              <a:cs typeface="Times New Roman"/>
            </a:endParaRPr>
          </a:p>
          <a:p>
            <a:pPr marL="490855" indent="-490855" algn="just">
              <a:lnSpc>
                <a:spcPct val="115000"/>
              </a:lnSpc>
              <a:spcAft>
                <a:spcPts val="600"/>
              </a:spcAft>
            </a:pPr>
            <a:endParaRPr lang="es-DO" sz="2000" dirty="0">
              <a:latin typeface="Times New Roman" panose="02020603050405020304" pitchFamily="18" charset="0"/>
              <a:cs typeface="Times New Roman" panose="02020603050405020304" pitchFamily="18" charset="0"/>
            </a:endParaRPr>
          </a:p>
        </p:txBody>
      </p:sp>
      <p:grpSp>
        <p:nvGrpSpPr>
          <p:cNvPr id="32" name="31 Grupo"/>
          <p:cNvGrpSpPr/>
          <p:nvPr/>
        </p:nvGrpSpPr>
        <p:grpSpPr>
          <a:xfrm>
            <a:off x="10500757" y="4477577"/>
            <a:ext cx="10750179" cy="12821648"/>
            <a:chOff x="1574664" y="1389677"/>
            <a:chExt cx="19514168" cy="13825537"/>
          </a:xfrm>
        </p:grpSpPr>
        <p:graphicFrame>
          <p:nvGraphicFramePr>
            <p:cNvPr id="43" name="42 Diagrama"/>
            <p:cNvGraphicFramePr/>
            <p:nvPr>
              <p:extLst>
                <p:ext uri="{D42A27DB-BD31-4B8C-83A1-F6EECF244321}">
                  <p14:modId xmlns:p14="http://schemas.microsoft.com/office/powerpoint/2010/main" val="2394630009"/>
                </p:ext>
              </p:extLst>
            </p:nvPr>
          </p:nvGraphicFramePr>
          <p:xfrm>
            <a:off x="1574664" y="1389677"/>
            <a:ext cx="19514168" cy="1382553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45" name="44 CuadroTexto"/>
            <p:cNvSpPr txBox="1"/>
            <p:nvPr/>
          </p:nvSpPr>
          <p:spPr>
            <a:xfrm>
              <a:off x="5375458" y="1775112"/>
              <a:ext cx="13105455" cy="83190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s-MX" sz="3200" b="0" i="0" u="none" strike="noStrike" kern="0" cap="none" spc="0" normalizeH="0" baseline="0" noProof="0" dirty="0" smtClean="0">
                  <a:ln>
                    <a:noFill/>
                  </a:ln>
                  <a:solidFill>
                    <a:sysClr val="windowText" lastClr="000000"/>
                  </a:solidFill>
                  <a:effectLst/>
                  <a:uLnTx/>
                  <a:uFillTx/>
                </a:rPr>
                <a:t>Sistematizar sobre los antecedentes de: </a:t>
              </a:r>
            </a:p>
          </p:txBody>
        </p:sp>
      </p:grpSp>
      <p:sp>
        <p:nvSpPr>
          <p:cNvPr id="48" name="Text Placeholder 39">
            <a:extLst>
              <a:ext uri="{FF2B5EF4-FFF2-40B4-BE49-F238E27FC236}">
                <a16:creationId xmlns="" xmlns:a16="http://schemas.microsoft.com/office/drawing/2014/main" id="{4E095D28-F987-E544-B047-DF5F82B6C3C9}"/>
              </a:ext>
            </a:extLst>
          </p:cNvPr>
          <p:cNvSpPr txBox="1">
            <a:spLocks/>
          </p:cNvSpPr>
          <p:nvPr/>
        </p:nvSpPr>
        <p:spPr>
          <a:xfrm>
            <a:off x="735560" y="638751"/>
            <a:ext cx="17762750" cy="1510914"/>
          </a:xfrm>
          <a:prstGeom prst="rect">
            <a:avLst/>
          </a:prstGeom>
        </p:spPr>
        <p:txBody>
          <a:bodyPr lIns="54681" tIns="27341" rIns="54681" bIns="27341" anchor="t" anchorCtr="1">
            <a:normAutofit fontScale="92500" lnSpcReduction="20000"/>
          </a:bodyPr>
          <a:lstStyle>
            <a:lvl1pPr marL="0" indent="0" algn="ctr" defTabSz="3038715" rtl="0" eaLnBrk="1" latinLnBrk="0" hangingPunct="1">
              <a:spcBef>
                <a:spcPct val="20000"/>
              </a:spcBef>
              <a:buFontTx/>
              <a:buNone/>
              <a:defRPr sz="9900" b="1" kern="1200">
                <a:solidFill>
                  <a:schemeClr val="accent5">
                    <a:lumMod val="50000"/>
                  </a:schemeClr>
                </a:solidFill>
                <a:latin typeface="+mj-lt"/>
                <a:ea typeface="+mn-ea"/>
                <a:cs typeface="+mn-cs"/>
              </a:defRPr>
            </a:lvl1pPr>
            <a:lvl2pPr marL="2468955" indent="-949598" algn="l" defTabSz="3038715" rtl="0" eaLnBrk="1" latinLnBrk="0" hangingPunct="1">
              <a:spcBef>
                <a:spcPct val="20000"/>
              </a:spcBef>
              <a:buFontTx/>
              <a:buNone/>
              <a:defRPr sz="4300" kern="1200">
                <a:solidFill>
                  <a:schemeClr val="tx1"/>
                </a:solidFill>
                <a:latin typeface="+mn-lt"/>
                <a:ea typeface="+mn-ea"/>
                <a:cs typeface="+mn-cs"/>
              </a:defRPr>
            </a:lvl2pPr>
            <a:lvl3pPr marL="3798394" indent="-759679" algn="l" defTabSz="3038715" rtl="0" eaLnBrk="1" latinLnBrk="0" hangingPunct="1">
              <a:spcBef>
                <a:spcPct val="20000"/>
              </a:spcBef>
              <a:buFontTx/>
              <a:buNone/>
              <a:defRPr sz="4300" kern="1200">
                <a:solidFill>
                  <a:schemeClr val="tx1"/>
                </a:solidFill>
                <a:latin typeface="+mn-lt"/>
                <a:ea typeface="+mn-ea"/>
                <a:cs typeface="+mn-cs"/>
              </a:defRPr>
            </a:lvl3pPr>
            <a:lvl4pPr marL="5317751" indent="-759679" algn="l" defTabSz="3038715" rtl="0" eaLnBrk="1" latinLnBrk="0" hangingPunct="1">
              <a:spcBef>
                <a:spcPct val="20000"/>
              </a:spcBef>
              <a:buFontTx/>
              <a:buNone/>
              <a:defRPr sz="4300" kern="1200">
                <a:solidFill>
                  <a:schemeClr val="tx1"/>
                </a:solidFill>
                <a:latin typeface="+mn-lt"/>
                <a:ea typeface="+mn-ea"/>
                <a:cs typeface="+mn-cs"/>
              </a:defRPr>
            </a:lvl4pPr>
            <a:lvl5pPr marL="6837107" indent="-759679" algn="l" defTabSz="3038715" rtl="0" eaLnBrk="1" latinLnBrk="0" hangingPunct="1">
              <a:spcBef>
                <a:spcPct val="20000"/>
              </a:spcBef>
              <a:buFontTx/>
              <a:buNone/>
              <a:defRPr sz="43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a:lstStyle>
          <a:p>
            <a:pPr marL="0" marR="0" lvl="0" indent="0" algn="ctr" defTabSz="3038715" rtl="0" eaLnBrk="1" fontAlgn="auto" latinLnBrk="0" hangingPunct="1">
              <a:lnSpc>
                <a:spcPct val="100000"/>
              </a:lnSpc>
              <a:spcBef>
                <a:spcPts val="0"/>
              </a:spcBef>
              <a:spcAft>
                <a:spcPts val="0"/>
              </a:spcAft>
              <a:buClrTx/>
              <a:buSzTx/>
              <a:buFontTx/>
              <a:buNone/>
              <a:tabLst/>
              <a:defRPr/>
            </a:pPr>
            <a:r>
              <a:rPr kumimoji="0" lang="en-US" sz="6200" b="1" i="0" u="none" strike="noStrike" kern="1200" cap="none" spc="0" normalizeH="0" baseline="0" noProof="0" dirty="0" err="1" smtClean="0">
                <a:ln>
                  <a:noFill/>
                </a:ln>
                <a:solidFill>
                  <a:srgbClr val="4472C4">
                    <a:lumMod val="50000"/>
                  </a:srgbClr>
                </a:solidFill>
                <a:effectLst/>
                <a:uLnTx/>
                <a:uFillTx/>
                <a:latin typeface="Calibri"/>
              </a:rPr>
              <a:t>Simposio</a:t>
            </a:r>
            <a:r>
              <a:rPr kumimoji="0" lang="en-US" sz="6200" b="1" i="0" u="none" strike="noStrike" kern="1200" cap="none" spc="0" normalizeH="0" baseline="0" noProof="0" dirty="0" smtClean="0">
                <a:ln>
                  <a:noFill/>
                </a:ln>
                <a:solidFill>
                  <a:srgbClr val="4472C4">
                    <a:lumMod val="50000"/>
                  </a:srgbClr>
                </a:solidFill>
                <a:effectLst/>
                <a:uLnTx/>
                <a:uFillTx/>
                <a:latin typeface="Calibri"/>
              </a:rPr>
              <a:t> </a:t>
            </a:r>
            <a:r>
              <a:rPr kumimoji="0" lang="en-US" sz="6200" b="1" i="0" u="none" strike="noStrike" kern="1200" cap="none" spc="0" normalizeH="0" baseline="0" noProof="0" dirty="0" err="1" smtClean="0">
                <a:ln>
                  <a:noFill/>
                </a:ln>
                <a:solidFill>
                  <a:srgbClr val="4472C4">
                    <a:lumMod val="50000"/>
                  </a:srgbClr>
                </a:solidFill>
                <a:effectLst/>
                <a:uLnTx/>
                <a:uFillTx/>
                <a:latin typeface="Calibri"/>
              </a:rPr>
              <a:t>Internacional</a:t>
            </a:r>
            <a:endParaRPr kumimoji="0" lang="en-US" sz="6200" b="1" i="0" u="none" strike="noStrike" kern="1200" cap="none" spc="0" normalizeH="0" baseline="0" noProof="0" dirty="0" smtClean="0">
              <a:ln>
                <a:noFill/>
              </a:ln>
              <a:solidFill>
                <a:srgbClr val="4472C4">
                  <a:lumMod val="50000"/>
                </a:srgbClr>
              </a:solidFill>
              <a:effectLst/>
              <a:uLnTx/>
              <a:uFillTx/>
              <a:latin typeface="Calibri"/>
            </a:endParaRPr>
          </a:p>
          <a:p>
            <a:pPr marL="0" marR="0" lvl="0" indent="0" algn="ctr" defTabSz="3038715" rtl="0" eaLnBrk="1" fontAlgn="auto" latinLnBrk="0" hangingPunct="1">
              <a:lnSpc>
                <a:spcPct val="100000"/>
              </a:lnSpc>
              <a:spcBef>
                <a:spcPts val="0"/>
              </a:spcBef>
              <a:spcAft>
                <a:spcPts val="0"/>
              </a:spcAft>
              <a:buClrTx/>
              <a:buSzTx/>
              <a:buFontTx/>
              <a:buNone/>
              <a:tabLst/>
              <a:defRPr/>
            </a:pPr>
            <a:r>
              <a:rPr lang="en-US" sz="6200" dirty="0" smtClean="0">
                <a:solidFill>
                  <a:srgbClr val="4472C4">
                    <a:lumMod val="50000"/>
                  </a:srgbClr>
                </a:solidFill>
                <a:latin typeface="Calibri"/>
              </a:rPr>
              <a:t>“</a:t>
            </a:r>
            <a:r>
              <a:rPr lang="en-US" sz="6200" dirty="0" err="1" smtClean="0">
                <a:solidFill>
                  <a:srgbClr val="4472C4">
                    <a:lumMod val="50000"/>
                  </a:srgbClr>
                </a:solidFill>
                <a:latin typeface="Calibri"/>
              </a:rPr>
              <a:t>Desarrollo</a:t>
            </a:r>
            <a:r>
              <a:rPr lang="en-US" sz="6200" dirty="0" smtClean="0">
                <a:solidFill>
                  <a:srgbClr val="4472C4">
                    <a:lumMod val="50000"/>
                  </a:srgbClr>
                </a:solidFill>
                <a:latin typeface="Calibri"/>
              </a:rPr>
              <a:t> </a:t>
            </a:r>
            <a:r>
              <a:rPr lang="en-US" sz="6200" dirty="0" err="1" smtClean="0">
                <a:solidFill>
                  <a:srgbClr val="4472C4">
                    <a:lumMod val="50000"/>
                  </a:srgbClr>
                </a:solidFill>
                <a:latin typeface="Calibri"/>
              </a:rPr>
              <a:t>Humano</a:t>
            </a:r>
            <a:r>
              <a:rPr lang="en-US" sz="6200" dirty="0" smtClean="0">
                <a:solidFill>
                  <a:srgbClr val="4472C4">
                    <a:lumMod val="50000"/>
                  </a:srgbClr>
                </a:solidFill>
                <a:latin typeface="Calibri"/>
              </a:rPr>
              <a:t>, </a:t>
            </a:r>
            <a:r>
              <a:rPr lang="en-US" sz="6200" dirty="0" err="1" smtClean="0">
                <a:solidFill>
                  <a:srgbClr val="4472C4">
                    <a:lumMod val="50000"/>
                  </a:srgbClr>
                </a:solidFill>
                <a:latin typeface="Calibri"/>
              </a:rPr>
              <a:t>Equidad</a:t>
            </a:r>
            <a:r>
              <a:rPr lang="en-US" sz="6200" dirty="0" smtClean="0">
                <a:solidFill>
                  <a:srgbClr val="4472C4">
                    <a:lumMod val="50000"/>
                  </a:srgbClr>
                </a:solidFill>
                <a:latin typeface="Calibri"/>
              </a:rPr>
              <a:t> y </a:t>
            </a:r>
            <a:r>
              <a:rPr lang="en-US" sz="6200" dirty="0" err="1" smtClean="0">
                <a:solidFill>
                  <a:srgbClr val="4472C4">
                    <a:lumMod val="50000"/>
                  </a:srgbClr>
                </a:solidFill>
                <a:latin typeface="Calibri"/>
              </a:rPr>
              <a:t>Justicia</a:t>
            </a:r>
            <a:r>
              <a:rPr lang="en-US" sz="6200" dirty="0" smtClean="0">
                <a:solidFill>
                  <a:srgbClr val="4472C4">
                    <a:lumMod val="50000"/>
                  </a:srgbClr>
                </a:solidFill>
                <a:latin typeface="Calibri"/>
              </a:rPr>
              <a:t> Social”</a:t>
            </a:r>
            <a:r>
              <a:rPr kumimoji="0" lang="en-US" sz="6200" b="1" i="0" u="none" strike="noStrike" kern="1200" cap="none" spc="0" normalizeH="0" baseline="0" noProof="0" dirty="0" smtClean="0">
                <a:ln>
                  <a:noFill/>
                </a:ln>
                <a:solidFill>
                  <a:srgbClr val="4472C4">
                    <a:lumMod val="50000"/>
                  </a:srgbClr>
                </a:solidFill>
                <a:effectLst/>
                <a:uLnTx/>
                <a:uFillTx/>
                <a:latin typeface="Calibri"/>
              </a:rPr>
              <a:t> </a:t>
            </a:r>
          </a:p>
          <a:p>
            <a:pPr marL="0" marR="0" lvl="0" indent="0" algn="ctr" defTabSz="3038715" rtl="0" eaLnBrk="1" fontAlgn="auto" latinLnBrk="0" hangingPunct="1">
              <a:lnSpc>
                <a:spcPct val="100000"/>
              </a:lnSpc>
              <a:spcBef>
                <a:spcPct val="20000"/>
              </a:spcBef>
              <a:spcAft>
                <a:spcPts val="0"/>
              </a:spcAft>
              <a:buClrTx/>
              <a:buSzTx/>
              <a:buFontTx/>
              <a:buNone/>
              <a:tabLst/>
              <a:defRPr/>
            </a:pPr>
            <a:endParaRPr kumimoji="0" lang="en-US" sz="9900" b="1" i="0" u="none" strike="noStrike" kern="1200" cap="none" spc="0" normalizeH="0" baseline="0" noProof="0" dirty="0">
              <a:ln>
                <a:noFill/>
              </a:ln>
              <a:solidFill>
                <a:srgbClr val="4472C4">
                  <a:lumMod val="50000"/>
                </a:srgbClr>
              </a:solidFill>
              <a:effectLst/>
              <a:uLnTx/>
              <a:uFillTx/>
              <a:latin typeface="Calibri"/>
              <a:ea typeface="+mn-ea"/>
              <a:cs typeface="+mn-cs"/>
            </a:endParaRPr>
          </a:p>
        </p:txBody>
      </p:sp>
      <p:sp>
        <p:nvSpPr>
          <p:cNvPr id="49" name="Text Placeholder 38">
            <a:extLst>
              <a:ext uri="{FF2B5EF4-FFF2-40B4-BE49-F238E27FC236}">
                <a16:creationId xmlns="" xmlns:a16="http://schemas.microsoft.com/office/drawing/2014/main" id="{6F9BAE11-25C3-0846-BD60-EDC70290B378}"/>
              </a:ext>
            </a:extLst>
          </p:cNvPr>
          <p:cNvSpPr txBox="1">
            <a:spLocks/>
          </p:cNvSpPr>
          <p:nvPr/>
        </p:nvSpPr>
        <p:spPr>
          <a:xfrm>
            <a:off x="2438967" y="2388450"/>
            <a:ext cx="17762749" cy="1318684"/>
          </a:xfrm>
          <a:prstGeom prst="rect">
            <a:avLst/>
          </a:prstGeom>
        </p:spPr>
        <p:txBody>
          <a:bodyPr lIns="54681" tIns="27341" rIns="54681" bIns="27341" anchor="t" anchorCtr="1">
            <a:normAutofit fontScale="70000" lnSpcReduction="20000"/>
          </a:bodyPr>
          <a:lstStyle>
            <a:lvl1pPr marL="0" indent="0" algn="ctr" defTabSz="3038715" rtl="0" eaLnBrk="1" latinLnBrk="0" hangingPunct="1">
              <a:spcBef>
                <a:spcPct val="20000"/>
              </a:spcBef>
              <a:buFontTx/>
              <a:buNone/>
              <a:defRPr sz="6900" kern="1200">
                <a:solidFill>
                  <a:schemeClr val="accent5">
                    <a:lumMod val="50000"/>
                  </a:schemeClr>
                </a:solidFill>
                <a:latin typeface="+mj-lt"/>
                <a:ea typeface="+mn-ea"/>
                <a:cs typeface="+mn-cs"/>
              </a:defRPr>
            </a:lvl1pPr>
            <a:lvl2pPr marL="2468955" indent="-949598" algn="l" defTabSz="3038715" rtl="0" eaLnBrk="1" latinLnBrk="0" hangingPunct="1">
              <a:spcBef>
                <a:spcPct val="20000"/>
              </a:spcBef>
              <a:buFontTx/>
              <a:buNone/>
              <a:defRPr sz="4300" kern="1200">
                <a:solidFill>
                  <a:schemeClr val="tx1"/>
                </a:solidFill>
                <a:latin typeface="+mn-lt"/>
                <a:ea typeface="+mn-ea"/>
                <a:cs typeface="+mn-cs"/>
              </a:defRPr>
            </a:lvl2pPr>
            <a:lvl3pPr marL="3798394" indent="-759679" algn="l" defTabSz="3038715" rtl="0" eaLnBrk="1" latinLnBrk="0" hangingPunct="1">
              <a:spcBef>
                <a:spcPct val="20000"/>
              </a:spcBef>
              <a:buFontTx/>
              <a:buNone/>
              <a:defRPr sz="4300" kern="1200">
                <a:solidFill>
                  <a:schemeClr val="tx1"/>
                </a:solidFill>
                <a:latin typeface="+mn-lt"/>
                <a:ea typeface="+mn-ea"/>
                <a:cs typeface="+mn-cs"/>
              </a:defRPr>
            </a:lvl3pPr>
            <a:lvl4pPr marL="5317751" indent="-759679" algn="l" defTabSz="3038715" rtl="0" eaLnBrk="1" latinLnBrk="0" hangingPunct="1">
              <a:spcBef>
                <a:spcPct val="20000"/>
              </a:spcBef>
              <a:buFontTx/>
              <a:buNone/>
              <a:defRPr sz="4300" kern="1200">
                <a:solidFill>
                  <a:schemeClr val="tx1"/>
                </a:solidFill>
                <a:latin typeface="+mn-lt"/>
                <a:ea typeface="+mn-ea"/>
                <a:cs typeface="+mn-cs"/>
              </a:defRPr>
            </a:lvl4pPr>
            <a:lvl5pPr marL="6837107" indent="-759679" algn="l" defTabSz="3038715" rtl="0" eaLnBrk="1" latinLnBrk="0" hangingPunct="1">
              <a:spcBef>
                <a:spcPct val="20000"/>
              </a:spcBef>
              <a:buFontTx/>
              <a:buNone/>
              <a:defRPr sz="43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a:lstStyle>
          <a:p>
            <a:pPr marL="0" marR="0" lvl="0" indent="0" algn="just" defTabSz="3038715" rtl="0" eaLnBrk="1" fontAlgn="auto" latinLnBrk="0" hangingPunct="1">
              <a:lnSpc>
                <a:spcPct val="100000"/>
              </a:lnSpc>
              <a:spcBef>
                <a:spcPct val="20000"/>
              </a:spcBef>
              <a:spcAft>
                <a:spcPts val="0"/>
              </a:spcAft>
              <a:buClrTx/>
              <a:buSzTx/>
              <a:buFontTx/>
              <a:buNone/>
              <a:tabLst/>
              <a:defRPr/>
            </a:pPr>
            <a:r>
              <a:rPr kumimoji="0" lang="en-US" sz="6900" b="0" i="0" u="none" strike="noStrike" kern="1200" cap="none" spc="0" normalizeH="0" baseline="0" noProof="0" dirty="0" smtClean="0">
                <a:ln>
                  <a:noFill/>
                </a:ln>
                <a:solidFill>
                  <a:srgbClr val="4472C4">
                    <a:lumMod val="50000"/>
                  </a:srgbClr>
                </a:solidFill>
                <a:effectLst/>
                <a:uLnTx/>
                <a:uFillTx/>
                <a:latin typeface="Calibri"/>
                <a:ea typeface="+mn-ea"/>
                <a:cs typeface="+mn-cs"/>
              </a:rPr>
              <a:t> </a:t>
            </a:r>
            <a:r>
              <a:rPr kumimoji="0" lang="en-US" sz="6900" b="0" i="0" u="none" strike="noStrike" kern="1200" cap="none" spc="0" normalizeH="0" baseline="0" noProof="0" dirty="0" err="1" smtClean="0">
                <a:ln>
                  <a:noFill/>
                </a:ln>
                <a:solidFill>
                  <a:srgbClr val="4472C4">
                    <a:lumMod val="50000"/>
                  </a:srgbClr>
                </a:solidFill>
                <a:effectLst/>
                <a:uLnTx/>
                <a:uFillTx/>
                <a:latin typeface="Calibri"/>
                <a:ea typeface="+mn-ea"/>
                <a:cs typeface="+mn-cs"/>
              </a:rPr>
              <a:t>Título</a:t>
            </a:r>
            <a:r>
              <a:rPr kumimoji="0" lang="en-US" sz="6900" b="0" i="0" u="none" strike="noStrike" kern="1200" cap="none" spc="0" normalizeH="0" baseline="0" noProof="0" dirty="0" smtClean="0">
                <a:ln>
                  <a:noFill/>
                </a:ln>
                <a:solidFill>
                  <a:srgbClr val="4472C4">
                    <a:lumMod val="50000"/>
                  </a:srgbClr>
                </a:solidFill>
                <a:effectLst/>
                <a:uLnTx/>
                <a:uFillTx/>
                <a:latin typeface="Calibri"/>
                <a:ea typeface="+mn-ea"/>
                <a:cs typeface="+mn-cs"/>
              </a:rPr>
              <a:t>: La </a:t>
            </a:r>
            <a:r>
              <a:rPr kumimoji="0" lang="en-US" sz="6900" b="0" i="0" u="none" strike="noStrike" kern="1200" cap="none" spc="0" normalizeH="0" baseline="0" noProof="0" dirty="0" err="1" smtClean="0">
                <a:ln>
                  <a:noFill/>
                </a:ln>
                <a:solidFill>
                  <a:srgbClr val="4472C4">
                    <a:lumMod val="50000"/>
                  </a:srgbClr>
                </a:solidFill>
                <a:effectLst/>
                <a:uLnTx/>
                <a:uFillTx/>
                <a:latin typeface="Calibri"/>
                <a:ea typeface="+mn-ea"/>
                <a:cs typeface="+mn-cs"/>
              </a:rPr>
              <a:t>formación</a:t>
            </a:r>
            <a:r>
              <a:rPr kumimoji="0" lang="en-US" sz="6900" b="0" i="0" u="none" strike="noStrike" kern="1200" cap="none" spc="0" normalizeH="0" baseline="0" noProof="0" dirty="0" smtClean="0">
                <a:ln>
                  <a:noFill/>
                </a:ln>
                <a:solidFill>
                  <a:srgbClr val="4472C4">
                    <a:lumMod val="50000"/>
                  </a:srgbClr>
                </a:solidFill>
                <a:effectLst/>
                <a:uLnTx/>
                <a:uFillTx/>
                <a:latin typeface="Calibri"/>
                <a:ea typeface="+mn-ea"/>
                <a:cs typeface="+mn-cs"/>
              </a:rPr>
              <a:t> de </a:t>
            </a:r>
            <a:r>
              <a:rPr kumimoji="0" lang="en-US" sz="6900" b="0" i="0" u="none" strike="noStrike" kern="1200" cap="none" spc="0" normalizeH="0" baseline="0" noProof="0" dirty="0" err="1" smtClean="0">
                <a:ln>
                  <a:noFill/>
                </a:ln>
                <a:solidFill>
                  <a:srgbClr val="4472C4">
                    <a:lumMod val="50000"/>
                  </a:srgbClr>
                </a:solidFill>
                <a:effectLst/>
                <a:uLnTx/>
                <a:uFillTx/>
                <a:latin typeface="Calibri"/>
                <a:ea typeface="+mn-ea"/>
                <a:cs typeface="+mn-cs"/>
              </a:rPr>
              <a:t>nivel</a:t>
            </a:r>
            <a:r>
              <a:rPr kumimoji="0" lang="en-US" sz="6900" b="0" i="0" u="none" strike="noStrike" kern="1200" cap="none" spc="0" normalizeH="0" baseline="0" noProof="0" dirty="0" smtClean="0">
                <a:ln>
                  <a:noFill/>
                </a:ln>
                <a:solidFill>
                  <a:srgbClr val="4472C4">
                    <a:lumMod val="50000"/>
                  </a:srgbClr>
                </a:solidFill>
                <a:effectLst/>
                <a:uLnTx/>
                <a:uFillTx/>
                <a:latin typeface="Calibri"/>
                <a:ea typeface="+mn-ea"/>
                <a:cs typeface="+mn-cs"/>
              </a:rPr>
              <a:t> </a:t>
            </a:r>
            <a:r>
              <a:rPr kumimoji="0" lang="en-US" sz="6900" b="0" i="0" u="none" strike="noStrike" kern="1200" cap="none" spc="0" normalizeH="0" baseline="0" noProof="0" dirty="0" err="1" smtClean="0">
                <a:ln>
                  <a:noFill/>
                </a:ln>
                <a:solidFill>
                  <a:srgbClr val="4472C4">
                    <a:lumMod val="50000"/>
                  </a:srgbClr>
                </a:solidFill>
                <a:effectLst/>
                <a:uLnTx/>
                <a:uFillTx/>
                <a:latin typeface="Calibri"/>
                <a:ea typeface="+mn-ea"/>
                <a:cs typeface="+mn-cs"/>
              </a:rPr>
              <a:t>medio</a:t>
            </a:r>
            <a:r>
              <a:rPr kumimoji="0" lang="en-US" sz="6900" b="0" i="0" u="none" strike="noStrike" kern="1200" cap="none" spc="0" normalizeH="0" baseline="0" noProof="0" dirty="0" smtClean="0">
                <a:ln>
                  <a:noFill/>
                </a:ln>
                <a:solidFill>
                  <a:srgbClr val="4472C4">
                    <a:lumMod val="50000"/>
                  </a:srgbClr>
                </a:solidFill>
                <a:effectLst/>
                <a:uLnTx/>
                <a:uFillTx/>
                <a:latin typeface="Calibri"/>
                <a:ea typeface="+mn-ea"/>
                <a:cs typeface="+mn-cs"/>
              </a:rPr>
              <a:t> superior </a:t>
            </a:r>
            <a:r>
              <a:rPr kumimoji="0" lang="en-US" sz="6900" b="0" i="0" u="none" strike="noStrike" kern="1200" cap="none" spc="0" normalizeH="0" baseline="0" noProof="0" dirty="0" err="1" smtClean="0">
                <a:ln>
                  <a:noFill/>
                </a:ln>
                <a:solidFill>
                  <a:srgbClr val="4472C4">
                    <a:lumMod val="50000"/>
                  </a:srgbClr>
                </a:solidFill>
                <a:effectLst/>
                <a:uLnTx/>
                <a:uFillTx/>
                <a:latin typeface="Calibri"/>
                <a:ea typeface="+mn-ea"/>
                <a:cs typeface="+mn-cs"/>
              </a:rPr>
              <a:t>para</a:t>
            </a:r>
            <a:r>
              <a:rPr kumimoji="0" lang="en-US" sz="6900" b="0" i="0" u="none" strike="noStrike" kern="1200" cap="none" spc="0" normalizeH="0" baseline="0" noProof="0" dirty="0" smtClean="0">
                <a:ln>
                  <a:noFill/>
                </a:ln>
                <a:solidFill>
                  <a:srgbClr val="4472C4">
                    <a:lumMod val="50000"/>
                  </a:srgbClr>
                </a:solidFill>
                <a:effectLst/>
                <a:uLnTx/>
                <a:uFillTx/>
                <a:latin typeface="Calibri"/>
                <a:ea typeface="+mn-ea"/>
                <a:cs typeface="+mn-cs"/>
              </a:rPr>
              <a:t> el </a:t>
            </a:r>
            <a:r>
              <a:rPr kumimoji="0" lang="en-US" sz="6900" b="0" i="0" u="none" strike="noStrike" kern="1200" cap="none" spc="0" normalizeH="0" baseline="0" noProof="0" dirty="0" err="1" smtClean="0">
                <a:ln>
                  <a:noFill/>
                </a:ln>
                <a:solidFill>
                  <a:srgbClr val="4472C4">
                    <a:lumMod val="50000"/>
                  </a:srgbClr>
                </a:solidFill>
                <a:effectLst/>
                <a:uLnTx/>
                <a:uFillTx/>
                <a:latin typeface="Calibri"/>
                <a:ea typeface="+mn-ea"/>
                <a:cs typeface="+mn-cs"/>
              </a:rPr>
              <a:t>uso</a:t>
            </a:r>
            <a:r>
              <a:rPr kumimoji="0" lang="en-US" sz="6900" b="0" i="0" u="none" strike="noStrike" kern="1200" cap="none" spc="0" normalizeH="0" noProof="0" dirty="0" smtClean="0">
                <a:ln>
                  <a:noFill/>
                </a:ln>
                <a:solidFill>
                  <a:srgbClr val="4472C4">
                    <a:lumMod val="50000"/>
                  </a:srgbClr>
                </a:solidFill>
                <a:effectLst/>
                <a:uLnTx/>
                <a:uFillTx/>
                <a:latin typeface="Calibri"/>
                <a:ea typeface="+mn-ea"/>
                <a:cs typeface="+mn-cs"/>
              </a:rPr>
              <a:t> del audiovisual en la </a:t>
            </a:r>
            <a:r>
              <a:rPr kumimoji="0" lang="en-US" sz="6900" b="0" i="0" u="none" strike="noStrike" kern="1200" cap="none" spc="0" normalizeH="0" noProof="0" dirty="0" err="1" smtClean="0">
                <a:ln>
                  <a:noFill/>
                </a:ln>
                <a:solidFill>
                  <a:srgbClr val="4472C4">
                    <a:lumMod val="50000"/>
                  </a:srgbClr>
                </a:solidFill>
                <a:effectLst/>
                <a:uLnTx/>
                <a:uFillTx/>
                <a:latin typeface="Calibri"/>
                <a:ea typeface="+mn-ea"/>
                <a:cs typeface="+mn-cs"/>
              </a:rPr>
              <a:t>primera</a:t>
            </a:r>
            <a:r>
              <a:rPr kumimoji="0" lang="en-US" sz="6900" b="0" i="0" u="none" strike="noStrike" kern="1200" cap="none" spc="0" normalizeH="0" noProof="0" dirty="0" smtClean="0">
                <a:ln>
                  <a:noFill/>
                </a:ln>
                <a:solidFill>
                  <a:srgbClr val="4472C4">
                    <a:lumMod val="50000"/>
                  </a:srgbClr>
                </a:solidFill>
                <a:effectLst/>
                <a:uLnTx/>
                <a:uFillTx/>
                <a:latin typeface="Calibri"/>
                <a:ea typeface="+mn-ea"/>
                <a:cs typeface="+mn-cs"/>
              </a:rPr>
              <a:t> </a:t>
            </a:r>
            <a:r>
              <a:rPr kumimoji="0" lang="en-US" sz="6900" b="0" i="0" u="none" strike="noStrike" kern="1200" cap="none" spc="0" normalizeH="0" noProof="0" dirty="0" err="1" smtClean="0">
                <a:ln>
                  <a:noFill/>
                </a:ln>
                <a:solidFill>
                  <a:srgbClr val="4472C4">
                    <a:lumMod val="50000"/>
                  </a:srgbClr>
                </a:solidFill>
                <a:effectLst/>
                <a:uLnTx/>
                <a:uFillTx/>
                <a:latin typeface="Calibri"/>
                <a:ea typeface="+mn-ea"/>
                <a:cs typeface="+mn-cs"/>
              </a:rPr>
              <a:t>infancia</a:t>
            </a:r>
            <a:r>
              <a:rPr kumimoji="0" lang="en-US" sz="6900" b="0" i="0" u="none" strike="noStrike" kern="1200" cap="none" spc="0" normalizeH="0" noProof="0" dirty="0" smtClean="0">
                <a:ln>
                  <a:noFill/>
                </a:ln>
                <a:solidFill>
                  <a:srgbClr val="4472C4">
                    <a:lumMod val="50000"/>
                  </a:srgbClr>
                </a:solidFill>
                <a:effectLst/>
                <a:uLnTx/>
                <a:uFillTx/>
                <a:latin typeface="Calibri"/>
                <a:ea typeface="+mn-ea"/>
                <a:cs typeface="+mn-cs"/>
              </a:rPr>
              <a:t> </a:t>
            </a:r>
            <a:endParaRPr kumimoji="0" lang="en-US" sz="6900" b="0" i="0" u="none" strike="noStrike" kern="1200" cap="none" spc="0" normalizeH="0" baseline="0" noProof="0" dirty="0">
              <a:ln>
                <a:noFill/>
              </a:ln>
              <a:solidFill>
                <a:srgbClr val="4472C4">
                  <a:lumMod val="50000"/>
                </a:srgbClr>
              </a:solidFill>
              <a:effectLst/>
              <a:uLnTx/>
              <a:uFillTx/>
              <a:latin typeface="Calibri"/>
              <a:ea typeface="+mn-ea"/>
              <a:cs typeface="+mn-cs"/>
            </a:endParaRPr>
          </a:p>
        </p:txBody>
      </p:sp>
      <p:sp>
        <p:nvSpPr>
          <p:cNvPr id="50" name="Text Placeholder 37">
            <a:extLst>
              <a:ext uri="{FF2B5EF4-FFF2-40B4-BE49-F238E27FC236}">
                <a16:creationId xmlns="" xmlns:a16="http://schemas.microsoft.com/office/drawing/2014/main" id="{0F56D88A-4B12-0F47-8D8A-2F1828CAE02A}"/>
              </a:ext>
            </a:extLst>
          </p:cNvPr>
          <p:cNvSpPr txBox="1">
            <a:spLocks/>
          </p:cNvSpPr>
          <p:nvPr/>
        </p:nvSpPr>
        <p:spPr>
          <a:xfrm>
            <a:off x="2890078" y="3707134"/>
            <a:ext cx="15608232" cy="769233"/>
          </a:xfrm>
          <a:prstGeom prst="rect">
            <a:avLst/>
          </a:prstGeom>
        </p:spPr>
        <p:txBody>
          <a:bodyPr lIns="54681" tIns="27341" rIns="54681" bIns="27341">
            <a:normAutofit/>
          </a:bodyPr>
          <a:lstStyle>
            <a:lvl1pPr marL="0" indent="0" algn="ctr" defTabSz="3038715" rtl="0" eaLnBrk="1" latinLnBrk="0" hangingPunct="1">
              <a:spcBef>
                <a:spcPct val="20000"/>
              </a:spcBef>
              <a:buFontTx/>
              <a:buNone/>
              <a:defRPr sz="4300" kern="1200">
                <a:solidFill>
                  <a:schemeClr val="accent5">
                    <a:lumMod val="50000"/>
                  </a:schemeClr>
                </a:solidFill>
                <a:latin typeface="+mj-lt"/>
                <a:ea typeface="+mn-ea"/>
                <a:cs typeface="+mn-cs"/>
              </a:defRPr>
            </a:lvl1pPr>
            <a:lvl2pPr marL="2468955" indent="-949598" algn="l" defTabSz="3038715" rtl="0" eaLnBrk="1" latinLnBrk="0" hangingPunct="1">
              <a:spcBef>
                <a:spcPct val="20000"/>
              </a:spcBef>
              <a:buFontTx/>
              <a:buNone/>
              <a:defRPr sz="4300" kern="1200">
                <a:solidFill>
                  <a:schemeClr val="tx1"/>
                </a:solidFill>
                <a:latin typeface="+mn-lt"/>
                <a:ea typeface="+mn-ea"/>
                <a:cs typeface="+mn-cs"/>
              </a:defRPr>
            </a:lvl2pPr>
            <a:lvl3pPr marL="3798394" indent="-759679" algn="l" defTabSz="3038715" rtl="0" eaLnBrk="1" latinLnBrk="0" hangingPunct="1">
              <a:spcBef>
                <a:spcPct val="20000"/>
              </a:spcBef>
              <a:buFontTx/>
              <a:buNone/>
              <a:defRPr sz="4300" kern="1200">
                <a:solidFill>
                  <a:schemeClr val="tx1"/>
                </a:solidFill>
                <a:latin typeface="+mn-lt"/>
                <a:ea typeface="+mn-ea"/>
                <a:cs typeface="+mn-cs"/>
              </a:defRPr>
            </a:lvl3pPr>
            <a:lvl4pPr marL="5317751" indent="-759679" algn="l" defTabSz="3038715" rtl="0" eaLnBrk="1" latinLnBrk="0" hangingPunct="1">
              <a:spcBef>
                <a:spcPct val="20000"/>
              </a:spcBef>
              <a:buFontTx/>
              <a:buNone/>
              <a:defRPr sz="4300" kern="1200">
                <a:solidFill>
                  <a:schemeClr val="tx1"/>
                </a:solidFill>
                <a:latin typeface="+mn-lt"/>
                <a:ea typeface="+mn-ea"/>
                <a:cs typeface="+mn-cs"/>
              </a:defRPr>
            </a:lvl4pPr>
            <a:lvl5pPr marL="6837107" indent="-759679" algn="l" defTabSz="3038715" rtl="0" eaLnBrk="1" latinLnBrk="0" hangingPunct="1">
              <a:spcBef>
                <a:spcPct val="20000"/>
              </a:spcBef>
              <a:buFontTx/>
              <a:buNone/>
              <a:defRPr sz="43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a:lstStyle>
          <a:p>
            <a:pPr marL="0" marR="0" lvl="0" indent="0" algn="ctr" defTabSz="3038715" rtl="0" eaLnBrk="1" fontAlgn="auto" latinLnBrk="0" hangingPunct="1">
              <a:lnSpc>
                <a:spcPct val="100000"/>
              </a:lnSpc>
              <a:spcBef>
                <a:spcPct val="20000"/>
              </a:spcBef>
              <a:spcAft>
                <a:spcPts val="0"/>
              </a:spcAft>
              <a:buClrTx/>
              <a:buSzTx/>
              <a:buFontTx/>
              <a:buNone/>
              <a:tabLst/>
              <a:defRPr/>
            </a:pPr>
            <a:r>
              <a:rPr kumimoji="0" lang="en-US" sz="4300" b="0" i="0" u="none" strike="noStrike" kern="1200" cap="none" spc="0" normalizeH="0" baseline="0" noProof="0" dirty="0" err="1" smtClean="0">
                <a:ln>
                  <a:noFill/>
                </a:ln>
                <a:solidFill>
                  <a:srgbClr val="4472C4">
                    <a:lumMod val="50000"/>
                  </a:srgbClr>
                </a:solidFill>
                <a:effectLst/>
                <a:uLnTx/>
                <a:uFillTx/>
                <a:latin typeface="Calibri"/>
                <a:ea typeface="+mn-ea"/>
                <a:cs typeface="+mn-cs"/>
              </a:rPr>
              <a:t>Autora</a:t>
            </a:r>
            <a:r>
              <a:rPr kumimoji="0" lang="en-US" sz="4300" b="0" i="0" u="none" strike="noStrike" kern="1200" cap="none" spc="0" normalizeH="0" baseline="0" noProof="0" dirty="0" smtClean="0">
                <a:ln>
                  <a:noFill/>
                </a:ln>
                <a:solidFill>
                  <a:srgbClr val="4472C4">
                    <a:lumMod val="50000"/>
                  </a:srgbClr>
                </a:solidFill>
                <a:effectLst/>
                <a:uLnTx/>
                <a:uFillTx/>
                <a:latin typeface="Calibri"/>
                <a:ea typeface="+mn-ea"/>
                <a:cs typeface="+mn-cs"/>
              </a:rPr>
              <a:t>:</a:t>
            </a:r>
            <a:r>
              <a:rPr kumimoji="0" lang="en-US" sz="4300" b="0" i="0" u="none" strike="noStrike" kern="1200" cap="none" spc="0" normalizeH="0" noProof="0" dirty="0" smtClean="0">
                <a:ln>
                  <a:noFill/>
                </a:ln>
                <a:solidFill>
                  <a:srgbClr val="4472C4">
                    <a:lumMod val="50000"/>
                  </a:srgbClr>
                </a:solidFill>
                <a:effectLst/>
                <a:uLnTx/>
                <a:uFillTx/>
                <a:latin typeface="Calibri"/>
                <a:ea typeface="+mn-ea"/>
                <a:cs typeface="+mn-cs"/>
              </a:rPr>
              <a:t> Katherine Rivera Valdés</a:t>
            </a:r>
            <a:endParaRPr kumimoji="0" lang="en-US" sz="4300" b="0" i="0" u="none" strike="noStrike" kern="1200" cap="none" spc="0" normalizeH="0" baseline="0" noProof="0" dirty="0">
              <a:ln>
                <a:noFill/>
              </a:ln>
              <a:solidFill>
                <a:srgbClr val="4472C4">
                  <a:lumMod val="50000"/>
                </a:srgbClr>
              </a:solidFill>
              <a:effectLst/>
              <a:uLnTx/>
              <a:uFillTx/>
              <a:latin typeface="Calibri"/>
              <a:ea typeface="+mn-ea"/>
              <a:cs typeface="+mn-cs"/>
            </a:endParaRPr>
          </a:p>
        </p:txBody>
      </p:sp>
    </p:spTree>
    <p:extLst>
      <p:ext uri="{BB962C8B-B14F-4D97-AF65-F5344CB8AC3E}">
        <p14:creationId xmlns:p14="http://schemas.microsoft.com/office/powerpoint/2010/main" val="3742088974"/>
      </p:ext>
    </p:extLst>
  </p:cSld>
  <p:clrMapOvr>
    <a:masterClrMapping/>
  </p:clrMapOvr>
  <p:timing>
    <p:tnLst>
      <p:par>
        <p:cTn id="1" dur="indefinite" restart="never" nodeType="tmRoot"/>
      </p:par>
    </p:tnLst>
  </p:timing>
</p:sld>
</file>

<file path=ppt/theme/theme1.xml><?xml version="1.0" encoding="utf-8"?>
<a:theme xmlns:a="http://schemas.openxmlformats.org/drawingml/2006/main" name="A1 Templat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000" dirty="0">
            <a:latin typeface="Times New Roman" panose="02020603050405020304" pitchFamily="18" charset="0"/>
            <a:cs typeface="Times New Roman" panose="02020603050405020304" pitchFamily="18" charset="0"/>
          </a:defRPr>
        </a:defPPr>
      </a:lstStyle>
    </a:txDef>
  </a:objectDefaults>
  <a:extraClrSchemeLst/>
</a:theme>
</file>

<file path=ppt/theme/theme2.xml><?xml version="1.0" encoding="utf-8"?>
<a:theme xmlns:a="http://schemas.openxmlformats.org/drawingml/2006/main" name="Without Guid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000" dirty="0">
            <a:latin typeface="Times New Roman" panose="02020603050405020304" pitchFamily="18" charset="0"/>
            <a:cs typeface="Times New Roman" panose="02020603050405020304" pitchFamily="18" charset="0"/>
          </a:defRPr>
        </a:defPPr>
      </a:lst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PosterPresentations.com-100CMx140CM</Template>
  <TotalTime>1518</TotalTime>
  <Words>1169</Words>
  <Application>Microsoft Office PowerPoint</Application>
  <PresentationFormat>Personalizado</PresentationFormat>
  <Paragraphs>42</Paragraphs>
  <Slides>1</Slides>
  <Notes>1</Notes>
  <HiddenSlides>0</HiddenSlides>
  <MMClips>0</MMClips>
  <ScaleCrop>false</ScaleCrop>
  <HeadingPairs>
    <vt:vector size="4" baseType="variant">
      <vt:variant>
        <vt:lpstr>Tema</vt:lpstr>
      </vt:variant>
      <vt:variant>
        <vt:i4>2</vt:i4>
      </vt:variant>
      <vt:variant>
        <vt:lpstr>Títulos de diapositiva</vt:lpstr>
      </vt:variant>
      <vt:variant>
        <vt:i4>1</vt:i4>
      </vt:variant>
    </vt:vector>
  </HeadingPairs>
  <TitlesOfParts>
    <vt:vector size="3" baseType="lpstr">
      <vt:lpstr>A1 Template</vt:lpstr>
      <vt:lpstr>Without Guides</vt:lpstr>
      <vt:lpstr>Presentación de PowerPoint</vt:lpstr>
    </vt:vector>
  </TitlesOfParts>
  <Manager>A. Kotoulas</Manager>
  <Company>Canterbury Media Services, Inc.</Company>
  <LinksUpToDate>false</LinksUpToDate>
  <SharedDoc>false</SharedDoc>
  <HyperlinkBase>https://www.posterpresentations.com/free-poster-templates.html</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A1 PowerPoint Presentation</dc:title>
  <dc:subject>Research poster presentation template</dc:subject>
  <dc:creator>PosterPresentations.com</dc:creator>
  <cp:keywords>A1 Powerpoint poster template, scientific poster template, research poster template</cp:keywords>
  <dc:description>This template is the property of PosterPresentations.com. You are free to modify and print the template as needed, as long as the PosterPresentations.com watermark at the bottom left of the page is visible. Call us if you need help with this poster template. 1-866-649-3004 (c)PosterPresentations.com</dc:description>
  <cp:lastModifiedBy>PC</cp:lastModifiedBy>
  <cp:revision>46</cp:revision>
  <dcterms:created xsi:type="dcterms:W3CDTF">2012-02-10T00:21:22Z</dcterms:created>
  <dcterms:modified xsi:type="dcterms:W3CDTF">2021-11-22T00:08:21Z</dcterms:modified>
  <cp:category>Research poster templates</cp:category>
</cp:coreProperties>
</file>