
<file path=[Content_Types].xml><?xml version="1.0" encoding="utf-8"?>
<Types xmlns="http://schemas.openxmlformats.org/package/2006/content-types">
  <Override PartName="/ppt/slideMasters/slideMaster2.xml" ContentType="application/vnd.openxmlformats-officedocument.presentationml.slideMaster+xml"/>
  <Default Extension="png" ContentType="image/png"/>
  <Override PartName="/ppt/theme/theme4.xml" ContentType="application/vnd.openxmlformats-officedocument.theme+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presProps.xml" ContentType="application/vnd.openxmlformats-officedocument.presentationml.presProps+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viewProps.xml" ContentType="application/vnd.openxmlformats-officedocument.presentationml.viewProps+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1"/>
    <p:sldMasterId id="2147483660" r:id="rId2"/>
  </p:sldMasterIdLst>
  <p:notesMasterIdLst>
    <p:notesMasterId r:id="rId4"/>
  </p:notesMasterIdLst>
  <p:handoutMasterIdLst>
    <p:handoutMasterId r:id="rId5"/>
  </p:handoutMasterIdLst>
  <p:sldIdLst>
    <p:sldId id="257" r:id="rId3"/>
  </p:sldIdLst>
  <p:sldSz cx="21388388" cy="30275213"/>
  <p:notesSz cx="6858000" cy="9144000"/>
  <p:defaultTextStyle>
    <a:defPPr>
      <a:defRPr lang="en-US"/>
    </a:defPPr>
    <a:lvl1pPr marL="0" algn="l" defTabSz="3038715" rtl="0" eaLnBrk="1" latinLnBrk="0" hangingPunct="1">
      <a:defRPr sz="6000" kern="1200">
        <a:solidFill>
          <a:schemeClr val="tx1"/>
        </a:solidFill>
        <a:latin typeface="+mn-lt"/>
        <a:ea typeface="+mn-ea"/>
        <a:cs typeface="+mn-cs"/>
      </a:defRPr>
    </a:lvl1pPr>
    <a:lvl2pPr marL="1519358" algn="l" defTabSz="3038715" rtl="0" eaLnBrk="1" latinLnBrk="0" hangingPunct="1">
      <a:defRPr sz="6000" kern="1200">
        <a:solidFill>
          <a:schemeClr val="tx1"/>
        </a:solidFill>
        <a:latin typeface="+mn-lt"/>
        <a:ea typeface="+mn-ea"/>
        <a:cs typeface="+mn-cs"/>
      </a:defRPr>
    </a:lvl2pPr>
    <a:lvl3pPr marL="3038715" algn="l" defTabSz="3038715" rtl="0" eaLnBrk="1" latinLnBrk="0" hangingPunct="1">
      <a:defRPr sz="6000" kern="1200">
        <a:solidFill>
          <a:schemeClr val="tx1"/>
        </a:solidFill>
        <a:latin typeface="+mn-lt"/>
        <a:ea typeface="+mn-ea"/>
        <a:cs typeface="+mn-cs"/>
      </a:defRPr>
    </a:lvl3pPr>
    <a:lvl4pPr marL="4558071" algn="l" defTabSz="3038715" rtl="0" eaLnBrk="1" latinLnBrk="0" hangingPunct="1">
      <a:defRPr sz="6000" kern="1200">
        <a:solidFill>
          <a:schemeClr val="tx1"/>
        </a:solidFill>
        <a:latin typeface="+mn-lt"/>
        <a:ea typeface="+mn-ea"/>
        <a:cs typeface="+mn-cs"/>
      </a:defRPr>
    </a:lvl4pPr>
    <a:lvl5pPr marL="6077429" algn="l" defTabSz="3038715" rtl="0" eaLnBrk="1" latinLnBrk="0" hangingPunct="1">
      <a:defRPr sz="6000" kern="1200">
        <a:solidFill>
          <a:schemeClr val="tx1"/>
        </a:solidFill>
        <a:latin typeface="+mn-lt"/>
        <a:ea typeface="+mn-ea"/>
        <a:cs typeface="+mn-cs"/>
      </a:defRPr>
    </a:lvl5pPr>
    <a:lvl6pPr marL="7596786" algn="l" defTabSz="3038715" rtl="0" eaLnBrk="1" latinLnBrk="0" hangingPunct="1">
      <a:defRPr sz="6000" kern="1200">
        <a:solidFill>
          <a:schemeClr val="tx1"/>
        </a:solidFill>
        <a:latin typeface="+mn-lt"/>
        <a:ea typeface="+mn-ea"/>
        <a:cs typeface="+mn-cs"/>
      </a:defRPr>
    </a:lvl6pPr>
    <a:lvl7pPr marL="9116145" algn="l" defTabSz="3038715" rtl="0" eaLnBrk="1" latinLnBrk="0" hangingPunct="1">
      <a:defRPr sz="6000" kern="1200">
        <a:solidFill>
          <a:schemeClr val="tx1"/>
        </a:solidFill>
        <a:latin typeface="+mn-lt"/>
        <a:ea typeface="+mn-ea"/>
        <a:cs typeface="+mn-cs"/>
      </a:defRPr>
    </a:lvl7pPr>
    <a:lvl8pPr marL="10635501" algn="l" defTabSz="3038715" rtl="0" eaLnBrk="1" latinLnBrk="0" hangingPunct="1">
      <a:defRPr sz="6000" kern="1200">
        <a:solidFill>
          <a:schemeClr val="tx1"/>
        </a:solidFill>
        <a:latin typeface="+mn-lt"/>
        <a:ea typeface="+mn-ea"/>
        <a:cs typeface="+mn-cs"/>
      </a:defRPr>
    </a:lvl8pPr>
    <a:lvl9pPr marL="12154859" algn="l" defTabSz="3038715" rtl="0" eaLnBrk="1" latinLnBrk="0" hangingPunct="1">
      <a:defRPr sz="6000" kern="1200">
        <a:solidFill>
          <a:schemeClr val="tx1"/>
        </a:solidFill>
        <a:latin typeface="+mn-lt"/>
        <a:ea typeface="+mn-ea"/>
        <a:cs typeface="+mn-cs"/>
      </a:defRPr>
    </a:lvl9pPr>
  </p:defaultTextStyle>
  <p:extLst>
    <p:ext uri="{EFAFB233-063F-42B5-8137-9DF3F51BA10A}">
      <p15:sldGuideLst xmlns="" xmlns:p15="http://schemas.microsoft.com/office/powerpoint/2012/main">
        <p15:guide id="2" orient="horz" pos="265">
          <p15:clr>
            <a:srgbClr val="A4A3A4"/>
          </p15:clr>
        </p15:guide>
        <p15:guide id="3" orient="horz" pos="18541">
          <p15:clr>
            <a:srgbClr val="A4A3A4"/>
          </p15:clr>
        </p15:guide>
        <p15:guide id="5" pos="13191">
          <p15:clr>
            <a:srgbClr val="A4A3A4"/>
          </p15:clr>
        </p15:guide>
      </p15:sldGuideLst>
    </p:ext>
    <p:ext uri="{2D200454-40CA-4A62-9FC3-DE9A4176ACB9}">
      <p15:notesGuideLst xmlns=""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KOTOULAS" initials="AK" lastIdx="2" clrIdx="0"/>
  <p:cmAuthor id="1" name="A.KOTOULAS" initials="HELP" lastIdx="1" clrIdx="1"/>
  <p:cmAuthor id="2" name="A.KOTOULAS" initials="HELP - " lastIdx="1" clrIdx="2"/>
  <p:cmAuthor id="3" name="PosterPresentations.com - 510.649.3001" initials="HELP - " lastIdx="1"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F3F5FA"/>
    <a:srgbClr val="CDD2DE"/>
    <a:srgbClr val="E3E9E5"/>
    <a:srgbClr val="EAEAEA"/>
    <a:srgbClr val="FFFFFF"/>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0689" autoAdjust="0"/>
    <p:restoredTop sz="94777" autoAdjust="0"/>
  </p:normalViewPr>
  <p:slideViewPr>
    <p:cSldViewPr snapToGrid="0" snapToObjects="1" showGuides="1">
      <p:cViewPr>
        <p:scale>
          <a:sx n="66" d="100"/>
          <a:sy n="66" d="100"/>
        </p:scale>
        <p:origin x="6" y="-204"/>
      </p:cViewPr>
      <p:guideLst>
        <p:guide orient="horz" pos="265"/>
        <p:guide orient="horz" pos="18541"/>
        <p:guide pos="1319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showGuides="1">
      <p:cViewPr varScale="1">
        <p:scale>
          <a:sx n="83" d="100"/>
          <a:sy n="83" d="100"/>
        </p:scale>
        <p:origin x="-2730" y="-84"/>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commentAuthors" Target="commentAuthors.xml"/><Relationship Id="rId5" Type="http://schemas.openxmlformats.org/officeDocument/2006/relationships/handoutMaster" Target="handoutMasters/handoutMaster1.xml"/><Relationship Id="rId10" Type="http://schemas.openxmlformats.org/officeDocument/2006/relationships/tableStyles" Target="tableStyles.xml"/><Relationship Id="rId4" Type="http://schemas.openxmlformats.org/officeDocument/2006/relationships/notesMaster" Target="notesMasters/notesMaster1.xml"/><Relationship Id="rId9"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158C5BC-9A70-462C-B28D-9600239EAC64}" type="datetimeFigureOut">
              <a:rPr lang="en-US" smtClean="0"/>
              <a:pPr/>
              <a:t>8/31/2023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9C131B7-05CA-4AEE-9267-6D0ED4DC84F3}" type="slidenum">
              <a:rPr lang="en-US" smtClean="0"/>
              <a:pPr/>
              <a:t>‹Nº›</a:t>
            </a:fld>
            <a:endParaRPr lang="en-US"/>
          </a:p>
        </p:txBody>
      </p:sp>
    </p:spTree>
    <p:extLst>
      <p:ext uri="{BB962C8B-B14F-4D97-AF65-F5344CB8AC3E}">
        <p14:creationId xmlns="" xmlns:p14="http://schemas.microsoft.com/office/powerpoint/2010/main" val="26391135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6CC2317-6751-4CD4-9995-8782DD78E936}" type="datetimeFigureOut">
              <a:rPr lang="en-US" smtClean="0"/>
              <a:pPr/>
              <a:t>8/31/2023</a:t>
            </a:fld>
            <a:endParaRPr lang="en-US" dirty="0"/>
          </a:p>
        </p:txBody>
      </p:sp>
      <p:sp>
        <p:nvSpPr>
          <p:cNvPr id="4" name="Slide Image Placeholder 3"/>
          <p:cNvSpPr>
            <a:spLocks noGrp="1" noRot="1" noChangeAspect="1"/>
          </p:cNvSpPr>
          <p:nvPr>
            <p:ph type="sldImg" idx="2"/>
          </p:nvPr>
        </p:nvSpPr>
        <p:spPr>
          <a:xfrm>
            <a:off x="2217738" y="685800"/>
            <a:ext cx="2422525"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6A1A87D-CAF7-4BDC-A0D3-C0DBEDE81619}" type="slidenum">
              <a:rPr lang="en-US" smtClean="0"/>
              <a:pPr/>
              <a:t>‹Nº›</a:t>
            </a:fld>
            <a:endParaRPr lang="en-US" dirty="0"/>
          </a:p>
        </p:txBody>
      </p:sp>
    </p:spTree>
    <p:extLst>
      <p:ext uri="{BB962C8B-B14F-4D97-AF65-F5344CB8AC3E}">
        <p14:creationId xmlns="" xmlns:p14="http://schemas.microsoft.com/office/powerpoint/2010/main" val="3109100856"/>
      </p:ext>
    </p:extLst>
  </p:cSld>
  <p:clrMap bg1="lt1" tx1="dk1" bg2="lt2" tx2="dk2" accent1="accent1" accent2="accent2" accent3="accent3" accent4="accent4" accent5="accent5" accent6="accent6" hlink="hlink" folHlink="folHlink"/>
  <p:notesStyle>
    <a:lvl1pPr marL="0" algn="l" defTabSz="3038715" rtl="0" eaLnBrk="1" latinLnBrk="0" hangingPunct="1">
      <a:defRPr sz="4100" kern="1200">
        <a:solidFill>
          <a:schemeClr val="tx1"/>
        </a:solidFill>
        <a:latin typeface="+mn-lt"/>
        <a:ea typeface="+mn-ea"/>
        <a:cs typeface="+mn-cs"/>
      </a:defRPr>
    </a:lvl1pPr>
    <a:lvl2pPr marL="1519358" algn="l" defTabSz="3038715" rtl="0" eaLnBrk="1" latinLnBrk="0" hangingPunct="1">
      <a:defRPr sz="4100" kern="1200">
        <a:solidFill>
          <a:schemeClr val="tx1"/>
        </a:solidFill>
        <a:latin typeface="+mn-lt"/>
        <a:ea typeface="+mn-ea"/>
        <a:cs typeface="+mn-cs"/>
      </a:defRPr>
    </a:lvl2pPr>
    <a:lvl3pPr marL="3038715" algn="l" defTabSz="3038715" rtl="0" eaLnBrk="1" latinLnBrk="0" hangingPunct="1">
      <a:defRPr sz="4100" kern="1200">
        <a:solidFill>
          <a:schemeClr val="tx1"/>
        </a:solidFill>
        <a:latin typeface="+mn-lt"/>
        <a:ea typeface="+mn-ea"/>
        <a:cs typeface="+mn-cs"/>
      </a:defRPr>
    </a:lvl3pPr>
    <a:lvl4pPr marL="4558071" algn="l" defTabSz="3038715" rtl="0" eaLnBrk="1" latinLnBrk="0" hangingPunct="1">
      <a:defRPr sz="4100" kern="1200">
        <a:solidFill>
          <a:schemeClr val="tx1"/>
        </a:solidFill>
        <a:latin typeface="+mn-lt"/>
        <a:ea typeface="+mn-ea"/>
        <a:cs typeface="+mn-cs"/>
      </a:defRPr>
    </a:lvl4pPr>
    <a:lvl5pPr marL="6077429" algn="l" defTabSz="3038715" rtl="0" eaLnBrk="1" latinLnBrk="0" hangingPunct="1">
      <a:defRPr sz="4100" kern="1200">
        <a:solidFill>
          <a:schemeClr val="tx1"/>
        </a:solidFill>
        <a:latin typeface="+mn-lt"/>
        <a:ea typeface="+mn-ea"/>
        <a:cs typeface="+mn-cs"/>
      </a:defRPr>
    </a:lvl5pPr>
    <a:lvl6pPr marL="7596786" algn="l" defTabSz="3038715" rtl="0" eaLnBrk="1" latinLnBrk="0" hangingPunct="1">
      <a:defRPr sz="4100" kern="1200">
        <a:solidFill>
          <a:schemeClr val="tx1"/>
        </a:solidFill>
        <a:latin typeface="+mn-lt"/>
        <a:ea typeface="+mn-ea"/>
        <a:cs typeface="+mn-cs"/>
      </a:defRPr>
    </a:lvl6pPr>
    <a:lvl7pPr marL="9116145" algn="l" defTabSz="3038715" rtl="0" eaLnBrk="1" latinLnBrk="0" hangingPunct="1">
      <a:defRPr sz="4100" kern="1200">
        <a:solidFill>
          <a:schemeClr val="tx1"/>
        </a:solidFill>
        <a:latin typeface="+mn-lt"/>
        <a:ea typeface="+mn-ea"/>
        <a:cs typeface="+mn-cs"/>
      </a:defRPr>
    </a:lvl7pPr>
    <a:lvl8pPr marL="10635501" algn="l" defTabSz="3038715" rtl="0" eaLnBrk="1" latinLnBrk="0" hangingPunct="1">
      <a:defRPr sz="4100" kern="1200">
        <a:solidFill>
          <a:schemeClr val="tx1"/>
        </a:solidFill>
        <a:latin typeface="+mn-lt"/>
        <a:ea typeface="+mn-ea"/>
        <a:cs typeface="+mn-cs"/>
      </a:defRPr>
    </a:lvl8pPr>
    <a:lvl9pPr marL="12154859" algn="l" defTabSz="3038715" rtl="0" eaLnBrk="1" latinLnBrk="0" hangingPunct="1">
      <a:defRPr sz="41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6A1A87D-CAF7-4BDC-A0D3-C0DBEDE81619}" type="slidenum">
              <a:rPr lang="en-US" smtClean="0"/>
              <a:pPr/>
              <a:t>1</a:t>
            </a:fld>
            <a:endParaRPr lang="en-US" dirty="0"/>
          </a:p>
        </p:txBody>
      </p:sp>
    </p:spTree>
    <p:extLst>
      <p:ext uri="{BB962C8B-B14F-4D97-AF65-F5344CB8AC3E}">
        <p14:creationId xmlns="" xmlns:p14="http://schemas.microsoft.com/office/powerpoint/2010/main" val="31834620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A1 Template">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440616" y="5365571"/>
            <a:ext cx="10101856"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 name="Text Placeholder 5"/>
          <p:cNvSpPr>
            <a:spLocks noGrp="1"/>
          </p:cNvSpPr>
          <p:nvPr>
            <p:ph type="body" sz="quarter" idx="11" hasCustomPrompt="1"/>
          </p:nvPr>
        </p:nvSpPr>
        <p:spPr>
          <a:xfrm>
            <a:off x="449463" y="4842926"/>
            <a:ext cx="10093882"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INTRODUCTION or ABSTRACT</a:t>
            </a:r>
          </a:p>
        </p:txBody>
      </p:sp>
      <p:sp>
        <p:nvSpPr>
          <p:cNvPr id="20" name="Text Placeholder 5"/>
          <p:cNvSpPr>
            <a:spLocks noGrp="1"/>
          </p:cNvSpPr>
          <p:nvPr>
            <p:ph type="body" sz="quarter" idx="20" hasCustomPrompt="1"/>
          </p:nvPr>
        </p:nvSpPr>
        <p:spPr>
          <a:xfrm>
            <a:off x="449461" y="13071318"/>
            <a:ext cx="10096349"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OBJECTIVES</a:t>
            </a:r>
          </a:p>
        </p:txBody>
      </p:sp>
      <p:sp>
        <p:nvSpPr>
          <p:cNvPr id="25" name="Text Placeholder 5"/>
          <p:cNvSpPr>
            <a:spLocks noGrp="1"/>
          </p:cNvSpPr>
          <p:nvPr>
            <p:ph type="body" sz="quarter" idx="25" hasCustomPrompt="1"/>
          </p:nvPr>
        </p:nvSpPr>
        <p:spPr>
          <a:xfrm>
            <a:off x="10846594" y="4842926"/>
            <a:ext cx="10093752"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CONCLUSIONS</a:t>
            </a:r>
          </a:p>
        </p:txBody>
      </p:sp>
      <p:sp>
        <p:nvSpPr>
          <p:cNvPr id="26" name="Text Placeholder 3"/>
          <p:cNvSpPr>
            <a:spLocks noGrp="1"/>
          </p:cNvSpPr>
          <p:nvPr>
            <p:ph type="body" sz="quarter" idx="26" hasCustomPrompt="1"/>
          </p:nvPr>
        </p:nvSpPr>
        <p:spPr>
          <a:xfrm>
            <a:off x="10846594" y="5365571"/>
            <a:ext cx="10093752"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7" name="Text Placeholder 5"/>
          <p:cNvSpPr>
            <a:spLocks noGrp="1"/>
          </p:cNvSpPr>
          <p:nvPr>
            <p:ph type="body" sz="quarter" idx="27" hasCustomPrompt="1"/>
          </p:nvPr>
        </p:nvSpPr>
        <p:spPr>
          <a:xfrm>
            <a:off x="10846595" y="13087287"/>
            <a:ext cx="10090978"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REFERENCES</a:t>
            </a:r>
          </a:p>
        </p:txBody>
      </p:sp>
      <p:sp>
        <p:nvSpPr>
          <p:cNvPr id="28" name="Text Placeholder 3"/>
          <p:cNvSpPr>
            <a:spLocks noGrp="1"/>
          </p:cNvSpPr>
          <p:nvPr>
            <p:ph type="body" sz="quarter" idx="28" hasCustomPrompt="1"/>
          </p:nvPr>
        </p:nvSpPr>
        <p:spPr>
          <a:xfrm>
            <a:off x="10842726" y="13648379"/>
            <a:ext cx="10094847"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9" name="Text Placeholder 5"/>
          <p:cNvSpPr>
            <a:spLocks noGrp="1"/>
          </p:cNvSpPr>
          <p:nvPr>
            <p:ph type="body" sz="quarter" idx="29" hasCustomPrompt="1"/>
          </p:nvPr>
        </p:nvSpPr>
        <p:spPr>
          <a:xfrm>
            <a:off x="10854419" y="23617471"/>
            <a:ext cx="10085926"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ACKNOWLEDGEMENTS or  CONTACT</a:t>
            </a:r>
          </a:p>
        </p:txBody>
      </p:sp>
      <p:sp>
        <p:nvSpPr>
          <p:cNvPr id="30" name="Text Placeholder 3"/>
          <p:cNvSpPr>
            <a:spLocks noGrp="1"/>
          </p:cNvSpPr>
          <p:nvPr>
            <p:ph type="body" sz="quarter" idx="30" hasCustomPrompt="1"/>
          </p:nvPr>
        </p:nvSpPr>
        <p:spPr>
          <a:xfrm>
            <a:off x="10846595" y="24192709"/>
            <a:ext cx="10090978"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0" name="Text Placeholder 3"/>
          <p:cNvSpPr>
            <a:spLocks noGrp="1"/>
          </p:cNvSpPr>
          <p:nvPr>
            <p:ph type="body" sz="quarter" idx="96" hasCustomPrompt="1"/>
          </p:nvPr>
        </p:nvSpPr>
        <p:spPr>
          <a:xfrm>
            <a:off x="440616" y="13633726"/>
            <a:ext cx="10102728"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76" name="Text Placeholder 76"/>
          <p:cNvSpPr>
            <a:spLocks noGrp="1"/>
          </p:cNvSpPr>
          <p:nvPr>
            <p:ph type="body" sz="quarter" idx="150" hasCustomPrompt="1"/>
          </p:nvPr>
        </p:nvSpPr>
        <p:spPr>
          <a:xfrm>
            <a:off x="2890078" y="3554249"/>
            <a:ext cx="15608232" cy="769233"/>
          </a:xfrm>
          <a:prstGeom prst="rect">
            <a:avLst/>
          </a:prstGeom>
        </p:spPr>
        <p:txBody>
          <a:bodyPr lIns="54681" tIns="27341" rIns="54681" bIns="27341">
            <a:normAutofit/>
          </a:bodyPr>
          <a:lstStyle>
            <a:lvl1pPr marL="0" indent="0" algn="ctr">
              <a:buFontTx/>
              <a:buNone/>
              <a:defRPr sz="4300">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affiliations</a:t>
            </a:r>
          </a:p>
        </p:txBody>
      </p:sp>
      <p:sp>
        <p:nvSpPr>
          <p:cNvPr id="79" name="Text Placeholder 76"/>
          <p:cNvSpPr>
            <a:spLocks noGrp="1"/>
          </p:cNvSpPr>
          <p:nvPr>
            <p:ph type="body" sz="quarter" idx="151" hasCustomPrompt="1"/>
          </p:nvPr>
        </p:nvSpPr>
        <p:spPr>
          <a:xfrm>
            <a:off x="2890078" y="2235565"/>
            <a:ext cx="15608232" cy="1318684"/>
          </a:xfrm>
          <a:prstGeom prst="rect">
            <a:avLst/>
          </a:prstGeom>
        </p:spPr>
        <p:txBody>
          <a:bodyPr lIns="54681" tIns="27341" rIns="54681" bIns="27341" anchor="t" anchorCtr="1">
            <a:normAutofit/>
          </a:bodyPr>
          <a:lstStyle>
            <a:lvl1pPr marL="0" indent="0" algn="ctr">
              <a:buFontTx/>
              <a:buNone/>
              <a:defRPr sz="6900">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authors</a:t>
            </a:r>
          </a:p>
        </p:txBody>
      </p:sp>
      <p:sp>
        <p:nvSpPr>
          <p:cNvPr id="80" name="Text Placeholder 76"/>
          <p:cNvSpPr>
            <a:spLocks noGrp="1"/>
          </p:cNvSpPr>
          <p:nvPr>
            <p:ph type="body" sz="quarter" idx="153" hasCustomPrompt="1"/>
          </p:nvPr>
        </p:nvSpPr>
        <p:spPr>
          <a:xfrm>
            <a:off x="2890078" y="348658"/>
            <a:ext cx="15608232" cy="1886907"/>
          </a:xfrm>
          <a:prstGeom prst="rect">
            <a:avLst/>
          </a:prstGeom>
        </p:spPr>
        <p:txBody>
          <a:bodyPr lIns="54681" tIns="27341" rIns="54681" bIns="27341" anchor="t" anchorCtr="1">
            <a:normAutofit/>
          </a:bodyPr>
          <a:lstStyle>
            <a:lvl1pPr marL="0" indent="0" algn="ctr">
              <a:buFontTx/>
              <a:buNone/>
              <a:defRPr sz="9900" b="1">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title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Without Guides">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440616" y="5365571"/>
            <a:ext cx="10101856"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 name="Text Placeholder 5"/>
          <p:cNvSpPr>
            <a:spLocks noGrp="1"/>
          </p:cNvSpPr>
          <p:nvPr>
            <p:ph type="body" sz="quarter" idx="11" hasCustomPrompt="1"/>
          </p:nvPr>
        </p:nvSpPr>
        <p:spPr>
          <a:xfrm>
            <a:off x="449463" y="4842926"/>
            <a:ext cx="10093882"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INTRODUCTION or ABSTRACT</a:t>
            </a:r>
          </a:p>
        </p:txBody>
      </p:sp>
      <p:sp>
        <p:nvSpPr>
          <p:cNvPr id="20" name="Text Placeholder 5"/>
          <p:cNvSpPr>
            <a:spLocks noGrp="1"/>
          </p:cNvSpPr>
          <p:nvPr>
            <p:ph type="body" sz="quarter" idx="20" hasCustomPrompt="1"/>
          </p:nvPr>
        </p:nvSpPr>
        <p:spPr>
          <a:xfrm>
            <a:off x="449461" y="13071318"/>
            <a:ext cx="10096349"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OBJECTIVES</a:t>
            </a:r>
          </a:p>
        </p:txBody>
      </p:sp>
      <p:sp>
        <p:nvSpPr>
          <p:cNvPr id="25" name="Text Placeholder 5"/>
          <p:cNvSpPr>
            <a:spLocks noGrp="1"/>
          </p:cNvSpPr>
          <p:nvPr>
            <p:ph type="body" sz="quarter" idx="25" hasCustomPrompt="1"/>
          </p:nvPr>
        </p:nvSpPr>
        <p:spPr>
          <a:xfrm>
            <a:off x="10846594" y="4842926"/>
            <a:ext cx="10093752"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CONCLUSIONS</a:t>
            </a:r>
          </a:p>
        </p:txBody>
      </p:sp>
      <p:sp>
        <p:nvSpPr>
          <p:cNvPr id="26" name="Text Placeholder 3"/>
          <p:cNvSpPr>
            <a:spLocks noGrp="1"/>
          </p:cNvSpPr>
          <p:nvPr>
            <p:ph type="body" sz="quarter" idx="26" hasCustomPrompt="1"/>
          </p:nvPr>
        </p:nvSpPr>
        <p:spPr>
          <a:xfrm>
            <a:off x="10846594" y="5365571"/>
            <a:ext cx="10093752"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7" name="Text Placeholder 5"/>
          <p:cNvSpPr>
            <a:spLocks noGrp="1"/>
          </p:cNvSpPr>
          <p:nvPr>
            <p:ph type="body" sz="quarter" idx="27" hasCustomPrompt="1"/>
          </p:nvPr>
        </p:nvSpPr>
        <p:spPr>
          <a:xfrm>
            <a:off x="10846595" y="13087287"/>
            <a:ext cx="10090978"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REFERENCES</a:t>
            </a:r>
          </a:p>
        </p:txBody>
      </p:sp>
      <p:sp>
        <p:nvSpPr>
          <p:cNvPr id="28" name="Text Placeholder 3"/>
          <p:cNvSpPr>
            <a:spLocks noGrp="1"/>
          </p:cNvSpPr>
          <p:nvPr>
            <p:ph type="body" sz="quarter" idx="28" hasCustomPrompt="1"/>
          </p:nvPr>
        </p:nvSpPr>
        <p:spPr>
          <a:xfrm>
            <a:off x="10842726" y="13648379"/>
            <a:ext cx="10094847"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9" name="Text Placeholder 5"/>
          <p:cNvSpPr>
            <a:spLocks noGrp="1"/>
          </p:cNvSpPr>
          <p:nvPr>
            <p:ph type="body" sz="quarter" idx="29" hasCustomPrompt="1"/>
          </p:nvPr>
        </p:nvSpPr>
        <p:spPr>
          <a:xfrm>
            <a:off x="10854419" y="23617471"/>
            <a:ext cx="10085926"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ACKNOWLEDGEMENTS or  CONTACT</a:t>
            </a:r>
          </a:p>
        </p:txBody>
      </p:sp>
      <p:sp>
        <p:nvSpPr>
          <p:cNvPr id="30" name="Text Placeholder 3"/>
          <p:cNvSpPr>
            <a:spLocks noGrp="1"/>
          </p:cNvSpPr>
          <p:nvPr>
            <p:ph type="body" sz="quarter" idx="30" hasCustomPrompt="1"/>
          </p:nvPr>
        </p:nvSpPr>
        <p:spPr>
          <a:xfrm>
            <a:off x="10846595" y="24192709"/>
            <a:ext cx="10090978"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0" name="Text Placeholder 3"/>
          <p:cNvSpPr>
            <a:spLocks noGrp="1"/>
          </p:cNvSpPr>
          <p:nvPr>
            <p:ph type="body" sz="quarter" idx="96" hasCustomPrompt="1"/>
          </p:nvPr>
        </p:nvSpPr>
        <p:spPr>
          <a:xfrm>
            <a:off x="440616" y="13633726"/>
            <a:ext cx="10102728"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76" name="Text Placeholder 76"/>
          <p:cNvSpPr>
            <a:spLocks noGrp="1"/>
          </p:cNvSpPr>
          <p:nvPr>
            <p:ph type="body" sz="quarter" idx="150" hasCustomPrompt="1"/>
          </p:nvPr>
        </p:nvSpPr>
        <p:spPr>
          <a:xfrm>
            <a:off x="2890078" y="3554249"/>
            <a:ext cx="15608232" cy="769233"/>
          </a:xfrm>
          <a:prstGeom prst="rect">
            <a:avLst/>
          </a:prstGeom>
        </p:spPr>
        <p:txBody>
          <a:bodyPr lIns="54681" tIns="27341" rIns="54681" bIns="27341">
            <a:normAutofit/>
          </a:bodyPr>
          <a:lstStyle>
            <a:lvl1pPr marL="0" indent="0" algn="ctr">
              <a:buFontTx/>
              <a:buNone/>
              <a:defRPr sz="4300">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affiliations</a:t>
            </a:r>
          </a:p>
        </p:txBody>
      </p:sp>
      <p:sp>
        <p:nvSpPr>
          <p:cNvPr id="79" name="Text Placeholder 76"/>
          <p:cNvSpPr>
            <a:spLocks noGrp="1"/>
          </p:cNvSpPr>
          <p:nvPr>
            <p:ph type="body" sz="quarter" idx="151" hasCustomPrompt="1"/>
          </p:nvPr>
        </p:nvSpPr>
        <p:spPr>
          <a:xfrm>
            <a:off x="2890078" y="2235565"/>
            <a:ext cx="15608232" cy="1318684"/>
          </a:xfrm>
          <a:prstGeom prst="rect">
            <a:avLst/>
          </a:prstGeom>
        </p:spPr>
        <p:txBody>
          <a:bodyPr lIns="54681" tIns="27341" rIns="54681" bIns="27341" anchor="t" anchorCtr="1">
            <a:normAutofit/>
          </a:bodyPr>
          <a:lstStyle>
            <a:lvl1pPr marL="0" indent="0" algn="ctr">
              <a:buFontTx/>
              <a:buNone/>
              <a:defRPr sz="6900">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authors</a:t>
            </a:r>
          </a:p>
        </p:txBody>
      </p:sp>
      <p:sp>
        <p:nvSpPr>
          <p:cNvPr id="80" name="Text Placeholder 76"/>
          <p:cNvSpPr>
            <a:spLocks noGrp="1"/>
          </p:cNvSpPr>
          <p:nvPr>
            <p:ph type="body" sz="quarter" idx="153" hasCustomPrompt="1"/>
          </p:nvPr>
        </p:nvSpPr>
        <p:spPr>
          <a:xfrm>
            <a:off x="2890078" y="348658"/>
            <a:ext cx="15608232" cy="1886907"/>
          </a:xfrm>
          <a:prstGeom prst="rect">
            <a:avLst/>
          </a:prstGeom>
        </p:spPr>
        <p:txBody>
          <a:bodyPr lIns="54681" tIns="27341" rIns="54681" bIns="27341" anchor="t" anchorCtr="1">
            <a:normAutofit/>
          </a:bodyPr>
          <a:lstStyle>
            <a:lvl1pPr marL="0" indent="0" algn="ctr">
              <a:buFontTx/>
              <a:buNone/>
              <a:defRPr sz="9900" b="1">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title</a:t>
            </a:r>
          </a:p>
        </p:txBody>
      </p:sp>
    </p:spTree>
    <p:extLst>
      <p:ext uri="{BB962C8B-B14F-4D97-AF65-F5344CB8AC3E}">
        <p14:creationId xmlns="" xmlns:p14="http://schemas.microsoft.com/office/powerpoint/2010/main" val="30146401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png"/><Relationship Id="rId7" Type="http://schemas.openxmlformats.org/officeDocument/2006/relationships/hyperlink" Target="https://www.posterpresentations.com/how-to-change-the-research-poster-template-colors.html" TargetMode="External"/><Relationship Id="rId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6.png"/></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 name="Text Box 14"/>
          <p:cNvSpPr txBox="1">
            <a:spLocks noChangeArrowheads="1"/>
          </p:cNvSpPr>
          <p:nvPr/>
        </p:nvSpPr>
        <p:spPr bwMode="auto">
          <a:xfrm>
            <a:off x="1086753" y="29699043"/>
            <a:ext cx="1578661" cy="230633"/>
          </a:xfrm>
          <a:prstGeom prst="rect">
            <a:avLst/>
          </a:prstGeom>
          <a:noFill/>
          <a:ln w="9525">
            <a:noFill/>
            <a:miter lim="800000"/>
            <a:headEnd/>
            <a:tailEnd/>
          </a:ln>
          <a:effectLst/>
        </p:spPr>
        <p:txBody>
          <a:bodyPr wrap="square" lIns="63187" tIns="31588" rIns="63187" bIns="31588">
            <a:spAutoFit/>
          </a:bodyPr>
          <a:lstStyle/>
          <a:p>
            <a:pPr eaLnBrk="0" hangingPunct="0">
              <a:lnSpc>
                <a:spcPct val="65000"/>
              </a:lnSpc>
              <a:spcBef>
                <a:spcPct val="50000"/>
              </a:spcBef>
              <a:defRPr/>
            </a:pPr>
            <a:r>
              <a:rPr lang="en-US" sz="400" b="1" dirty="0">
                <a:solidFill>
                  <a:schemeClr val="bg1">
                    <a:lumMod val="75000"/>
                  </a:schemeClr>
                </a:solidFill>
                <a:latin typeface="Arial" charset="0"/>
              </a:rPr>
              <a:t>RESEARCH POSTER PRESENTATION DESIGN © 2019</a:t>
            </a:r>
          </a:p>
          <a:p>
            <a:pPr eaLnBrk="0" hangingPunct="0">
              <a:lnSpc>
                <a:spcPct val="65000"/>
              </a:lnSpc>
              <a:spcBef>
                <a:spcPct val="50000"/>
              </a:spcBef>
              <a:defRPr/>
            </a:pPr>
            <a:r>
              <a:rPr lang="en-US" sz="700" b="1" dirty="0">
                <a:solidFill>
                  <a:schemeClr val="bg1">
                    <a:lumMod val="75000"/>
                  </a:schemeClr>
                </a:solidFill>
                <a:latin typeface="Arial" charset="0"/>
              </a:rPr>
              <a:t>www.PosterPresentations.com</a:t>
            </a:r>
          </a:p>
        </p:txBody>
      </p:sp>
      <p:graphicFrame>
        <p:nvGraphicFramePr>
          <p:cNvPr id="3" name="Table 2">
            <a:extLst>
              <a:ext uri="{FF2B5EF4-FFF2-40B4-BE49-F238E27FC236}">
                <a16:creationId xmlns="" xmlns:a16="http://schemas.microsoft.com/office/drawing/2014/main" id="{C74784A8-6F25-7449-9CCF-614BC1946BC7}"/>
              </a:ext>
            </a:extLst>
          </p:cNvPr>
          <p:cNvGraphicFramePr>
            <a:graphicFrameLocks noGrp="1"/>
          </p:cNvGraphicFramePr>
          <p:nvPr userDrawn="1">
            <p:extLst>
              <p:ext uri="{D42A27DB-BD31-4B8C-83A1-F6EECF244321}">
                <p14:modId xmlns="" xmlns:p14="http://schemas.microsoft.com/office/powerpoint/2010/main" val="1988771644"/>
              </p:ext>
            </p:extLst>
          </p:nvPr>
        </p:nvGraphicFramePr>
        <p:xfrm>
          <a:off x="-8726467" y="34253"/>
          <a:ext cx="8117859" cy="30210616"/>
        </p:xfrm>
        <a:graphic>
          <a:graphicData uri="http://schemas.openxmlformats.org/drawingml/2006/table">
            <a:tbl>
              <a:tblPr firstRow="1" bandRow="1">
                <a:tableStyleId>{5C22544A-7EE6-4342-B048-85BDC9FD1C3A}</a:tableStyleId>
              </a:tblPr>
              <a:tblGrid>
                <a:gridCol w="3480873">
                  <a:extLst>
                    <a:ext uri="{9D8B030D-6E8A-4147-A177-3AD203B41FA5}">
                      <a16:colId xmlns="" xmlns:a16="http://schemas.microsoft.com/office/drawing/2014/main" val="20000"/>
                    </a:ext>
                  </a:extLst>
                </a:gridCol>
                <a:gridCol w="4636986">
                  <a:extLst>
                    <a:ext uri="{9D8B030D-6E8A-4147-A177-3AD203B41FA5}">
                      <a16:colId xmlns="" xmlns:a16="http://schemas.microsoft.com/office/drawing/2014/main" val="20001"/>
                    </a:ext>
                  </a:extLst>
                </a:gridCol>
              </a:tblGrid>
              <a:tr h="1170739">
                <a:tc gridSpan="2">
                  <a:txBody>
                    <a:bodyPr/>
                    <a:lstStyle/>
                    <a:p>
                      <a:pPr marL="0" marR="0" indent="0" algn="ctr" defTabSz="4388900" rtl="0" eaLnBrk="1" fontAlgn="auto" latinLnBrk="0" hangingPunct="1">
                        <a:lnSpc>
                          <a:spcPct val="100000"/>
                        </a:lnSpc>
                        <a:spcBef>
                          <a:spcPts val="0"/>
                        </a:spcBef>
                        <a:spcAft>
                          <a:spcPts val="0"/>
                        </a:spcAft>
                        <a:buClrTx/>
                        <a:buSzTx/>
                        <a:buFontTx/>
                        <a:buNone/>
                        <a:tabLst/>
                        <a:defRPr/>
                      </a:pPr>
                      <a:r>
                        <a:rPr lang="en-US" sz="3200" b="0" spc="600" dirty="0">
                          <a:solidFill>
                            <a:srgbClr val="1F3A4E"/>
                          </a:solidFill>
                          <a:latin typeface="Arial Black" panose="020B0A04020102020204" pitchFamily="34" charset="0"/>
                        </a:rPr>
                        <a:t>QUICK START GUIDE</a:t>
                      </a:r>
                      <a:br>
                        <a:rPr lang="en-US" sz="3200" b="0" spc="600" dirty="0">
                          <a:solidFill>
                            <a:srgbClr val="1F3A4E"/>
                          </a:solidFill>
                          <a:latin typeface="Arial Black" panose="020B0A04020102020204" pitchFamily="34" charset="0"/>
                        </a:rPr>
                      </a:br>
                      <a:r>
                        <a:rPr lang="en-US" sz="2400" b="1" spc="0" dirty="0">
                          <a:solidFill>
                            <a:srgbClr val="FF0000"/>
                          </a:solidFill>
                          <a:latin typeface="Trebuchet MS" pitchFamily="34" charset="0"/>
                        </a:rPr>
                        <a:t>(THIS SIDEBAR WILL NOT PRINT)</a:t>
                      </a:r>
                      <a:endParaRPr lang="en-US" sz="3200" b="1" spc="600" dirty="0">
                        <a:solidFill>
                          <a:schemeClr val="bg1"/>
                        </a:solidFill>
                        <a:latin typeface="Trebuchet MS" pitchFamily="34" charset="0"/>
                      </a:endParaRPr>
                    </a:p>
                  </a:txBody>
                  <a:tcPr marL="182880" marT="137160">
                    <a:solidFill>
                      <a:srgbClr val="FFC000"/>
                    </a:solidFill>
                  </a:tcPr>
                </a:tc>
                <a:tc hMerge="1">
                  <a:txBody>
                    <a:bodyPr/>
                    <a:lstStyle/>
                    <a:p>
                      <a:endParaRPr lang="en-US" dirty="0"/>
                    </a:p>
                  </a:txBody>
                  <a:tcPr/>
                </a:tc>
                <a:extLst>
                  <a:ext uri="{0D108BD9-81ED-4DB2-BD59-A6C34878D82A}">
                    <a16:rowId xmlns="" xmlns:a16="http://schemas.microsoft.com/office/drawing/2014/main" val="10000"/>
                  </a:ext>
                </a:extLst>
              </a:tr>
              <a:tr h="3598933">
                <a:tc gridSpan="2">
                  <a:txBody>
                    <a:bodyPr/>
                    <a:lstStyle/>
                    <a:p>
                      <a:pPr defTabSz="3765639"/>
                      <a:r>
                        <a:rPr lang="en-US" sz="1800" i="0" dirty="0">
                          <a:solidFill>
                            <a:srgbClr val="D9D9D9"/>
                          </a:solidFill>
                          <a:latin typeface="Arial"/>
                          <a:cs typeface="Arial"/>
                        </a:rPr>
                        <a:t>This PowerPoint template produces a </a:t>
                      </a:r>
                      <a:r>
                        <a:rPr lang="en-US" sz="1800" i="0" dirty="0">
                          <a:solidFill>
                            <a:srgbClr val="FFC000"/>
                          </a:solidFill>
                          <a:latin typeface="Arial"/>
                          <a:cs typeface="Arial"/>
                        </a:rPr>
                        <a:t>A1 </a:t>
                      </a:r>
                      <a:r>
                        <a:rPr lang="en-US" sz="1800" i="0" dirty="0">
                          <a:solidFill>
                            <a:srgbClr val="D9D9D9"/>
                          </a:solidFill>
                          <a:latin typeface="Arial"/>
                          <a:cs typeface="Arial"/>
                        </a:rPr>
                        <a:t>presentation poster. You can use it to create your research poster by placing your title, subtitle, text, tables, charts and photos. </a:t>
                      </a:r>
                    </a:p>
                    <a:p>
                      <a:pPr defTabSz="3765639"/>
                      <a:endParaRPr lang="en-US" sz="1800" i="0" dirty="0">
                        <a:solidFill>
                          <a:srgbClr val="D9D9D9"/>
                        </a:solidFill>
                        <a:latin typeface="Arial"/>
                        <a:cs typeface="Arial"/>
                      </a:endParaRPr>
                    </a:p>
                    <a:p>
                      <a:pPr defTabSz="3765639"/>
                      <a:r>
                        <a:rPr lang="en-US" sz="1800" i="0" dirty="0">
                          <a:solidFill>
                            <a:srgbClr val="D9D9D9"/>
                          </a:solidFill>
                          <a:latin typeface="Arial"/>
                          <a:cs typeface="Arial"/>
                        </a:rPr>
                        <a:t>We provide a series of online tutorials that will guide you through the poster design process and answer your poster production questions. For complete template tutorials, go online to </a:t>
                      </a:r>
                      <a:r>
                        <a:rPr lang="en-US" sz="1800" i="0" dirty="0" err="1">
                          <a:solidFill>
                            <a:srgbClr val="FFC000"/>
                          </a:solidFill>
                          <a:latin typeface="Arial"/>
                          <a:cs typeface="Arial"/>
                        </a:rPr>
                        <a:t>PosterPresentations.com</a:t>
                      </a:r>
                      <a:r>
                        <a:rPr lang="en-US" sz="1800" i="0" dirty="0">
                          <a:solidFill>
                            <a:srgbClr val="D9D9D9"/>
                          </a:solidFill>
                          <a:latin typeface="Arial"/>
                          <a:cs typeface="Arial"/>
                        </a:rPr>
                        <a:t> and click on the  </a:t>
                      </a:r>
                      <a:r>
                        <a:rPr lang="en-US" sz="1800" i="0" dirty="0">
                          <a:solidFill>
                            <a:srgbClr val="FFC000"/>
                          </a:solidFill>
                          <a:latin typeface="Arial"/>
                          <a:cs typeface="Arial"/>
                        </a:rPr>
                        <a:t>HELP DESK</a:t>
                      </a:r>
                      <a:r>
                        <a:rPr lang="en-US" sz="1800" i="0" baseline="0" dirty="0">
                          <a:solidFill>
                            <a:srgbClr val="D9D9D9"/>
                          </a:solidFill>
                          <a:latin typeface="Arial"/>
                          <a:cs typeface="Arial"/>
                        </a:rPr>
                        <a:t> </a:t>
                      </a:r>
                      <a:r>
                        <a:rPr lang="en-US" sz="1800" i="0" dirty="0">
                          <a:solidFill>
                            <a:srgbClr val="D9D9D9"/>
                          </a:solidFill>
                          <a:latin typeface="Arial"/>
                          <a:cs typeface="Arial"/>
                        </a:rPr>
                        <a:t>tab.</a:t>
                      </a:r>
                    </a:p>
                    <a:p>
                      <a:pPr defTabSz="3765639"/>
                      <a:endParaRPr lang="en-US" sz="1800" i="0" dirty="0">
                        <a:solidFill>
                          <a:srgbClr val="D9D9D9"/>
                        </a:solidFill>
                        <a:latin typeface="Arial"/>
                        <a:cs typeface="Arial"/>
                      </a:endParaRPr>
                    </a:p>
                    <a:p>
                      <a:pPr defTabSz="3765639"/>
                      <a:r>
                        <a:rPr lang="en-US" sz="1800" i="0" dirty="0">
                          <a:solidFill>
                            <a:srgbClr val="D9D9D9"/>
                          </a:solidFill>
                          <a:latin typeface="Arial"/>
                          <a:cs typeface="Arial"/>
                        </a:rPr>
                        <a:t>To print your poster using our same-day professional printing service, go online to </a:t>
                      </a:r>
                      <a:r>
                        <a:rPr lang="en-US" sz="1800" i="0" dirty="0" err="1">
                          <a:solidFill>
                            <a:srgbClr val="FFC000"/>
                          </a:solidFill>
                          <a:latin typeface="Arial"/>
                          <a:cs typeface="Arial"/>
                        </a:rPr>
                        <a:t>PosterPresentations.com</a:t>
                      </a:r>
                      <a:r>
                        <a:rPr lang="en-US" sz="1800" i="0" dirty="0">
                          <a:solidFill>
                            <a:srgbClr val="D9D9D9"/>
                          </a:solidFill>
                          <a:latin typeface="Arial"/>
                          <a:cs typeface="Arial"/>
                        </a:rPr>
                        <a:t> and click on "</a:t>
                      </a:r>
                      <a:r>
                        <a:rPr lang="en-US" sz="1800" i="0" dirty="0">
                          <a:solidFill>
                            <a:srgbClr val="FFC000"/>
                          </a:solidFill>
                          <a:latin typeface="Arial"/>
                          <a:cs typeface="Arial"/>
                        </a:rPr>
                        <a:t>Order your poster</a:t>
                      </a:r>
                      <a:r>
                        <a:rPr lang="en-US" sz="1800" i="0" dirty="0">
                          <a:solidFill>
                            <a:srgbClr val="D9D9D9"/>
                          </a:solidFill>
                          <a:latin typeface="Arial"/>
                          <a:cs typeface="Arial"/>
                        </a:rPr>
                        <a:t>".</a:t>
                      </a:r>
                      <a:endParaRPr lang="en-US" sz="1800" b="1" dirty="0">
                        <a:solidFill>
                          <a:srgbClr val="D9D9D9"/>
                        </a:solidFill>
                        <a:latin typeface="Arial"/>
                        <a:cs typeface="Arial"/>
                      </a:endParaRPr>
                    </a:p>
                  </a:txBody>
                  <a:tcPr marL="182880" marT="137160">
                    <a:solidFill>
                      <a:srgbClr val="010101"/>
                    </a:solidFill>
                  </a:tcPr>
                </a:tc>
                <a:tc hMerge="1">
                  <a:txBody>
                    <a:bodyPr/>
                    <a:lstStyle/>
                    <a:p>
                      <a:pPr marL="0" indent="0" algn="l" defTabSz="114300"/>
                      <a:endParaRPr lang="en-US" sz="2400" b="0" baseline="0" dirty="0">
                        <a:solidFill>
                          <a:srgbClr val="FFC000"/>
                        </a:solidFill>
                        <a:latin typeface="Arial" panose="020B0604020202020204" pitchFamily="34" charset="0"/>
                        <a:cs typeface="Arial" panose="020B0604020202020204" pitchFamily="34" charset="0"/>
                      </a:endParaRPr>
                    </a:p>
                  </a:txBody>
                  <a:tcPr>
                    <a:solidFill>
                      <a:schemeClr val="tx1">
                        <a:lumMod val="95000"/>
                        <a:lumOff val="5000"/>
                      </a:schemeClr>
                    </a:solidFill>
                  </a:tcPr>
                </a:tc>
                <a:extLst>
                  <a:ext uri="{0D108BD9-81ED-4DB2-BD59-A6C34878D82A}">
                    <a16:rowId xmlns="" xmlns:a16="http://schemas.microsoft.com/office/drawing/2014/main" val="677555919"/>
                  </a:ext>
                </a:extLst>
              </a:tr>
              <a:tr h="4292704">
                <a:tc>
                  <a:txBody>
                    <a:bodyPr/>
                    <a:lstStyle/>
                    <a:p>
                      <a:pPr algn="ctr"/>
                      <a:endParaRPr lang="en-US" sz="1800" dirty="0">
                        <a:solidFill>
                          <a:srgbClr val="1F3A4E"/>
                        </a:solidFill>
                      </a:endParaRPr>
                    </a:p>
                    <a:p>
                      <a:pPr algn="ctr"/>
                      <a:endParaRPr lang="en-US" sz="1800" dirty="0">
                        <a:solidFill>
                          <a:srgbClr val="1F3A4E"/>
                        </a:solidFill>
                      </a:endParaRPr>
                    </a:p>
                    <a:p>
                      <a:pPr algn="ctr"/>
                      <a:r>
                        <a:rPr lang="en-US" sz="1800" dirty="0">
                          <a:solidFill>
                            <a:schemeClr val="bg1"/>
                          </a:solidFill>
                          <a:latin typeface="Arial" panose="020B0604020202020204" pitchFamily="34" charset="0"/>
                          <a:cs typeface="Arial" panose="020B0604020202020204" pitchFamily="34" charset="0"/>
                        </a:rPr>
                        <a:t>This is a poster template for a </a:t>
                      </a:r>
                      <a:br>
                        <a:rPr lang="en-US" sz="1800" dirty="0">
                          <a:solidFill>
                            <a:schemeClr val="bg1"/>
                          </a:solidFill>
                          <a:latin typeface="Arial" panose="020B0604020202020204" pitchFamily="34" charset="0"/>
                          <a:cs typeface="Arial" panose="020B0604020202020204" pitchFamily="34" charset="0"/>
                        </a:rPr>
                      </a:br>
                      <a:r>
                        <a:rPr lang="en-US" sz="3200" b="1" dirty="0">
                          <a:solidFill>
                            <a:srgbClr val="FFC000"/>
                          </a:solidFill>
                          <a:latin typeface="Arial" panose="020B0604020202020204" pitchFamily="34" charset="0"/>
                          <a:cs typeface="Arial" panose="020B0604020202020204" pitchFamily="34" charset="0"/>
                        </a:rPr>
                        <a:t>A1</a:t>
                      </a:r>
                    </a:p>
                    <a:p>
                      <a:pPr marL="0" marR="0" indent="0" algn="ctr" defTabSz="3802180" rtl="0" eaLnBrk="1" fontAlgn="auto" latinLnBrk="0" hangingPunct="1">
                        <a:lnSpc>
                          <a:spcPct val="100000"/>
                        </a:lnSpc>
                        <a:spcBef>
                          <a:spcPts val="0"/>
                        </a:spcBef>
                        <a:spcAft>
                          <a:spcPts val="0"/>
                        </a:spcAft>
                        <a:buClrTx/>
                        <a:buSzTx/>
                        <a:buFontTx/>
                        <a:buNone/>
                        <a:tabLst/>
                        <a:defRPr/>
                      </a:pPr>
                      <a:r>
                        <a:rPr lang="en-US" sz="1800" dirty="0">
                          <a:solidFill>
                            <a:srgbClr val="FFC000"/>
                          </a:solidFill>
                          <a:latin typeface="Arial" panose="020B0604020202020204" pitchFamily="34" charset="0"/>
                          <a:cs typeface="Arial" panose="020B0604020202020204" pitchFamily="34" charset="0"/>
                        </a:rPr>
                        <a:t>594mm x 841mm</a:t>
                      </a:r>
                    </a:p>
                    <a:p>
                      <a:pPr marL="0" marR="0" indent="0" algn="ctr" defTabSz="3802180" rtl="0" eaLnBrk="1" fontAlgn="auto" latinLnBrk="0" hangingPunct="1">
                        <a:lnSpc>
                          <a:spcPct val="100000"/>
                        </a:lnSpc>
                        <a:spcBef>
                          <a:spcPts val="0"/>
                        </a:spcBef>
                        <a:spcAft>
                          <a:spcPts val="0"/>
                        </a:spcAft>
                        <a:buClrTx/>
                        <a:buSzTx/>
                        <a:buFontTx/>
                        <a:buNone/>
                        <a:tabLst/>
                        <a:defRPr/>
                      </a:pPr>
                      <a:r>
                        <a:rPr lang="en-US" sz="1800" dirty="0">
                          <a:solidFill>
                            <a:srgbClr val="FFC000"/>
                          </a:solidFill>
                          <a:latin typeface="Arial" panose="020B0604020202020204" pitchFamily="34" charset="0"/>
                          <a:cs typeface="Arial" panose="020B0604020202020204" pitchFamily="34" charset="0"/>
                        </a:rPr>
                        <a:t>23.39 inches x 33.11 inches</a:t>
                      </a:r>
                      <a:r>
                        <a:rPr lang="en-US" sz="1800" dirty="0">
                          <a:solidFill>
                            <a:schemeClr val="bg1"/>
                          </a:solidFill>
                          <a:latin typeface="Arial" panose="020B0604020202020204" pitchFamily="34" charset="0"/>
                          <a:cs typeface="Arial" panose="020B0604020202020204" pitchFamily="34" charset="0"/>
                        </a:rPr>
                        <a:t/>
                      </a:r>
                      <a:br>
                        <a:rPr lang="en-US" sz="1800" dirty="0">
                          <a:solidFill>
                            <a:schemeClr val="bg1"/>
                          </a:solidFill>
                          <a:latin typeface="Arial" panose="020B0604020202020204" pitchFamily="34" charset="0"/>
                          <a:cs typeface="Arial" panose="020B0604020202020204" pitchFamily="34" charset="0"/>
                        </a:rPr>
                      </a:br>
                      <a:r>
                        <a:rPr lang="en-US" sz="1800" dirty="0">
                          <a:solidFill>
                            <a:schemeClr val="bg1"/>
                          </a:solidFill>
                          <a:latin typeface="Arial" panose="020B0604020202020204" pitchFamily="34" charset="0"/>
                          <a:cs typeface="Arial" panose="020B0604020202020204" pitchFamily="34" charset="0"/>
                        </a:rPr>
                        <a:t>research presentation poster</a:t>
                      </a:r>
                    </a:p>
                    <a:p>
                      <a:endParaRPr lang="en-US" sz="1800" dirty="0">
                        <a:solidFill>
                          <a:srgbClr val="1F3A4E"/>
                        </a:solidFill>
                      </a:endParaRPr>
                    </a:p>
                  </a:txBody>
                  <a:tcPr>
                    <a:solidFill>
                      <a:srgbClr val="010101"/>
                    </a:solidFill>
                  </a:tcPr>
                </a:tc>
                <a:tc>
                  <a:txBody>
                    <a:bodyPr/>
                    <a:lstStyle/>
                    <a:p>
                      <a:pPr marL="0" marR="0" indent="0" algn="l" defTabSz="4388900" rtl="0" eaLnBrk="1" fontAlgn="auto" latinLnBrk="0" hangingPunct="1">
                        <a:lnSpc>
                          <a:spcPct val="100000"/>
                        </a:lnSpc>
                        <a:spcBef>
                          <a:spcPts val="0"/>
                        </a:spcBef>
                        <a:spcAft>
                          <a:spcPts val="0"/>
                        </a:spcAft>
                        <a:buClrTx/>
                        <a:buSzTx/>
                        <a:buFontTx/>
                        <a:buNone/>
                        <a:tabLst/>
                        <a:defRPr/>
                      </a:pPr>
                      <a:r>
                        <a:rPr lang="en-US" sz="2000" b="1" baseline="0" dirty="0">
                          <a:solidFill>
                            <a:srgbClr val="FFC000"/>
                          </a:solidFill>
                          <a:latin typeface="Arial" panose="020B0604020202020204" pitchFamily="34" charset="0"/>
                          <a:cs typeface="Arial" panose="020B0604020202020204" pitchFamily="34" charset="0"/>
                        </a:rPr>
                        <a:t>Important: Check the template size</a:t>
                      </a:r>
                      <a:r>
                        <a:rPr lang="en-US" sz="1800" b="0" baseline="0" dirty="0">
                          <a:solidFill>
                            <a:srgbClr val="FFC000"/>
                          </a:solidFill>
                          <a:latin typeface="Arial" panose="020B0604020202020204" pitchFamily="34" charset="0"/>
                          <a:cs typeface="Arial" panose="020B0604020202020204" pitchFamily="34" charset="0"/>
                        </a:rPr>
                        <a:t/>
                      </a:r>
                      <a:br>
                        <a:rPr lang="en-US" sz="1800" b="0" baseline="0" dirty="0">
                          <a:solidFill>
                            <a:srgbClr val="FFC000"/>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Before you start working on your poster and to avoid printing problems check that you have downloaded and that you are using the correct size template for your poster presentation.</a:t>
                      </a:r>
                      <a:br>
                        <a:rPr lang="en-US" sz="1800" b="0" baseline="0" dirty="0">
                          <a:solidFill>
                            <a:srgbClr val="D9D9D9"/>
                          </a:solidFill>
                          <a:latin typeface="Arial" panose="020B0604020202020204" pitchFamily="34" charset="0"/>
                          <a:cs typeface="Arial" panose="020B0604020202020204" pitchFamily="34" charset="0"/>
                        </a:rPr>
                      </a:br>
                      <a:endParaRPr lang="en-US" sz="1800" b="0" baseline="0" dirty="0">
                        <a:solidFill>
                          <a:srgbClr val="FFC000"/>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 xmlns:a16="http://schemas.microsoft.com/office/drawing/2014/main" val="10008"/>
                  </a:ext>
                </a:extLst>
              </a:tr>
              <a:tr h="3340698">
                <a:tc>
                  <a:txBody>
                    <a:bodyPr/>
                    <a:lstStyle/>
                    <a:p>
                      <a:endParaRPr lang="en-US" sz="1800" dirty="0">
                        <a:solidFill>
                          <a:srgbClr val="1F3A4E"/>
                        </a:solidFill>
                      </a:endParaRPr>
                    </a:p>
                  </a:txBody>
                  <a:tcPr>
                    <a:blipFill rotWithShape="1">
                      <a:blip r:embed="rId3"/>
                      <a:stretch>
                        <a:fillRect/>
                      </a:stretch>
                    </a:blipFill>
                  </a:tcPr>
                </a:tc>
                <a:tc>
                  <a:txBody>
                    <a:bodyPr/>
                    <a:lstStyle/>
                    <a:p>
                      <a:pPr algn="l"/>
                      <a:r>
                        <a:rPr lang="en-US" sz="2000" b="1" baseline="0" dirty="0">
                          <a:solidFill>
                            <a:srgbClr val="FFC000"/>
                          </a:solidFill>
                          <a:latin typeface="Arial" panose="020B0604020202020204" pitchFamily="34" charset="0"/>
                          <a:cs typeface="Arial" panose="020B0604020202020204" pitchFamily="34" charset="0"/>
                        </a:rPr>
                        <a:t>How to </a:t>
                      </a:r>
                      <a:r>
                        <a:rPr lang="en-US" sz="3600" b="1" baseline="0" dirty="0">
                          <a:solidFill>
                            <a:srgbClr val="FFC000"/>
                          </a:solidFill>
                          <a:latin typeface="Arial" panose="020B0604020202020204" pitchFamily="34" charset="0"/>
                          <a:cs typeface="Arial" panose="020B0604020202020204" pitchFamily="34" charset="0"/>
                        </a:rPr>
                        <a:t>Zoom in </a:t>
                      </a:r>
                      <a:r>
                        <a:rPr lang="en-US" sz="2000" b="1" baseline="0" dirty="0">
                          <a:solidFill>
                            <a:srgbClr val="FFC000"/>
                          </a:solidFill>
                          <a:latin typeface="Arial" panose="020B0604020202020204" pitchFamily="34" charset="0"/>
                          <a:cs typeface="Arial" panose="020B0604020202020204" pitchFamily="34" charset="0"/>
                        </a:rPr>
                        <a:t>and </a:t>
                      </a:r>
                      <a:r>
                        <a:rPr lang="en-US" sz="1600" b="1" baseline="0" dirty="0">
                          <a:solidFill>
                            <a:srgbClr val="FFC000"/>
                          </a:solidFill>
                          <a:latin typeface="Arial" panose="020B0604020202020204" pitchFamily="34" charset="0"/>
                          <a:cs typeface="Arial" panose="020B0604020202020204" pitchFamily="34" charset="0"/>
                        </a:rPr>
                        <a:t>out</a:t>
                      </a:r>
                      <a:endParaRPr lang="en-US" sz="2000" b="1" baseline="0" dirty="0">
                        <a:solidFill>
                          <a:srgbClr val="FFC000"/>
                        </a:solidFill>
                        <a:latin typeface="Arial" panose="020B0604020202020204" pitchFamily="34" charset="0"/>
                        <a:cs typeface="Arial" panose="020B0604020202020204" pitchFamily="34" charset="0"/>
                      </a:endParaRPr>
                    </a:p>
                    <a:p>
                      <a:pPr algn="l"/>
                      <a:r>
                        <a:rPr lang="en-US" sz="1800" b="0" baseline="0" dirty="0">
                          <a:solidFill>
                            <a:srgbClr val="D9D9D9"/>
                          </a:solidFill>
                          <a:latin typeface="Arial" panose="020B0604020202020204" pitchFamily="34" charset="0"/>
                          <a:cs typeface="Arial" panose="020B0604020202020204" pitchFamily="34" charset="0"/>
                        </a:rPr>
                        <a:t>Use the PowerPoint zoom tool to adjust the screen magnification to view comfortably. PowerPoint provides 2 ways to zoom: </a:t>
                      </a:r>
                      <a:br>
                        <a:rPr lang="en-US" sz="1800" b="0" baseline="0" dirty="0">
                          <a:solidFill>
                            <a:srgbClr val="D9D9D9"/>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1. </a:t>
                      </a:r>
                      <a:r>
                        <a:rPr lang="en-US" sz="1800" b="0" baseline="0" dirty="0">
                          <a:solidFill>
                            <a:srgbClr val="D9D9D9"/>
                          </a:solidFill>
                          <a:latin typeface="Arial" panose="020B0604020202020204" pitchFamily="34" charset="0"/>
                          <a:cs typeface="Arial" panose="020B0604020202020204" pitchFamily="34" charset="0"/>
                        </a:rPr>
                        <a:t>On the top menu bar click on the VIEW tab and then click on ZOOM. Choose the zoom percentage that works best for you. </a:t>
                      </a:r>
                      <a:br>
                        <a:rPr lang="en-US" sz="1800" b="0" baseline="0" dirty="0">
                          <a:solidFill>
                            <a:srgbClr val="D9D9D9"/>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2. </a:t>
                      </a:r>
                      <a:r>
                        <a:rPr lang="en-US" sz="1800" b="0" baseline="0" dirty="0">
                          <a:solidFill>
                            <a:srgbClr val="D9D9D9"/>
                          </a:solidFill>
                          <a:latin typeface="Arial" panose="020B0604020202020204" pitchFamily="34" charset="0"/>
                          <a:cs typeface="Arial" panose="020B0604020202020204" pitchFamily="34" charset="0"/>
                        </a:rPr>
                        <a:t>For better zoom flexibility, use the zoom slider at the bottom right of the window.</a:t>
                      </a:r>
                    </a:p>
                  </a:txBody>
                  <a:tcPr marL="182880" marT="137160">
                    <a:solidFill>
                      <a:srgbClr val="010101"/>
                    </a:solidFill>
                  </a:tcPr>
                </a:tc>
                <a:extLst>
                  <a:ext uri="{0D108BD9-81ED-4DB2-BD59-A6C34878D82A}">
                    <a16:rowId xmlns="" xmlns:a16="http://schemas.microsoft.com/office/drawing/2014/main" val="10001"/>
                  </a:ext>
                </a:extLst>
              </a:tr>
              <a:tr h="1994589">
                <a:tc gridSpan="2">
                  <a:txBody>
                    <a:bodyPr/>
                    <a:lstStyle/>
                    <a:p>
                      <a:pPr marL="0" marR="0" lvl="0" indent="0" algn="l" defTabSz="4388900" rtl="0" eaLnBrk="1" fontAlgn="auto" latinLnBrk="0" hangingPunct="1">
                        <a:lnSpc>
                          <a:spcPct val="100000"/>
                        </a:lnSpc>
                        <a:spcBef>
                          <a:spcPts val="0"/>
                        </a:spcBef>
                        <a:spcAft>
                          <a:spcPts val="0"/>
                        </a:spcAft>
                        <a:buClrTx/>
                        <a:buSzTx/>
                        <a:buFontTx/>
                        <a:buNone/>
                        <a:tabLst/>
                        <a:defRPr/>
                      </a:pPr>
                      <a:r>
                        <a:rPr lang="en-US" sz="2000" b="1" baseline="0" dirty="0">
                          <a:solidFill>
                            <a:srgbClr val="FFC000"/>
                          </a:solidFill>
                          <a:latin typeface="Arial" panose="020B0604020202020204" pitchFamily="34" charset="0"/>
                          <a:cs typeface="Arial" panose="020B0604020202020204" pitchFamily="34" charset="0"/>
                        </a:rPr>
                        <a:t>Ruler and Guides</a:t>
                      </a:r>
                      <a:r>
                        <a:rPr lang="en-US" sz="1800" b="0" baseline="0" dirty="0">
                          <a:solidFill>
                            <a:srgbClr val="FFC000"/>
                          </a:solidFill>
                          <a:latin typeface="Arial" panose="020B0604020202020204" pitchFamily="34" charset="0"/>
                          <a:cs typeface="Arial" panose="020B0604020202020204" pitchFamily="34" charset="0"/>
                        </a:rPr>
                        <a:t/>
                      </a:r>
                      <a:br>
                        <a:rPr lang="en-US" sz="1800" b="0" baseline="0" dirty="0">
                          <a:solidFill>
                            <a:srgbClr val="FFC000"/>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The dotted lines on his poster template are guides.  The horizontal and vertical guides will help you align your poster elements accurately. Text boxes and other elements will ”snap” to the guides and stay within the boundaries of the columns. To hide the guides go to VIEW and uncheck the Guides box.</a:t>
                      </a:r>
                    </a:p>
                  </a:txBody>
                  <a:tcPr>
                    <a:solidFill>
                      <a:srgbClr val="010101"/>
                    </a:solidFill>
                  </a:tcPr>
                </a:tc>
                <a:tc hMerge="1">
                  <a:txBody>
                    <a:bodyPr/>
                    <a:lstStyle/>
                    <a:p>
                      <a:endParaRPr lang="en-US" sz="2400" b="0" baseline="0" dirty="0">
                        <a:solidFill>
                          <a:schemeClr val="bg1"/>
                        </a:solidFill>
                        <a:latin typeface="Arial" panose="020B0604020202020204" pitchFamily="34" charset="0"/>
                        <a:cs typeface="Arial" panose="020B0604020202020204" pitchFamily="34" charset="0"/>
                      </a:endParaRPr>
                    </a:p>
                  </a:txBody>
                  <a:tcPr marL="182880" marT="137160">
                    <a:solidFill>
                      <a:schemeClr val="tx1">
                        <a:lumMod val="95000"/>
                        <a:lumOff val="5000"/>
                      </a:schemeClr>
                    </a:solidFill>
                  </a:tcPr>
                </a:tc>
                <a:extLst>
                  <a:ext uri="{0D108BD9-81ED-4DB2-BD59-A6C34878D82A}">
                    <a16:rowId xmlns="" xmlns:a16="http://schemas.microsoft.com/office/drawing/2014/main" val="10002"/>
                  </a:ext>
                </a:extLst>
              </a:tr>
              <a:tr h="3945819">
                <a:tc>
                  <a:txBody>
                    <a:bodyPr/>
                    <a:lstStyle/>
                    <a:p>
                      <a:endParaRPr lang="en-US" sz="1800" dirty="0">
                        <a:solidFill>
                          <a:srgbClr val="1F3A4E"/>
                        </a:solidFill>
                      </a:endParaRPr>
                    </a:p>
                  </a:txBody>
                  <a:tcPr>
                    <a:blipFill rotWithShape="1">
                      <a:blip r:embed="rId4"/>
                      <a:stretch>
                        <a:fillRect/>
                      </a:stretch>
                    </a:blipFill>
                  </a:tcPr>
                </a:tc>
                <a:tc>
                  <a:txBody>
                    <a:bodyPr/>
                    <a:lstStyle/>
                    <a:p>
                      <a:pPr marL="0" lvl="1" indent="0" algn="l" defTabSz="114300"/>
                      <a:r>
                        <a:rPr lang="en-US" sz="2000" b="1" baseline="0" dirty="0">
                          <a:solidFill>
                            <a:srgbClr val="FFC000"/>
                          </a:solidFill>
                          <a:latin typeface="Arial" panose="020B0604020202020204" pitchFamily="34" charset="0"/>
                          <a:cs typeface="Arial" panose="020B0604020202020204" pitchFamily="34" charset="0"/>
                        </a:rPr>
                        <a:t>Headers and text containers</a:t>
                      </a:r>
                      <a:r>
                        <a:rPr lang="en-US" sz="1800" b="0" baseline="0" dirty="0">
                          <a:solidFill>
                            <a:schemeClr val="bg1"/>
                          </a:solidFill>
                          <a:latin typeface="Arial" panose="020B0604020202020204" pitchFamily="34" charset="0"/>
                          <a:cs typeface="Arial" panose="020B0604020202020204" pitchFamily="34" charset="0"/>
                        </a:rPr>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Included in this template are commonly used section headers such as Abstract, Objectives, Methods, Results, etc. </a:t>
                      </a:r>
                      <a:r>
                        <a:rPr lang="en-US" sz="1800" b="0" baseline="0" dirty="0">
                          <a:solidFill>
                            <a:schemeClr val="bg1"/>
                          </a:solidFill>
                          <a:latin typeface="Arial" panose="020B0604020202020204" pitchFamily="34" charset="0"/>
                          <a:cs typeface="Arial" panose="020B0604020202020204" pitchFamily="34" charset="0"/>
                        </a:rPr>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Click inside a section header to add its text. </a:t>
                      </a:r>
                      <a:r>
                        <a:rPr lang="en-US" sz="1800" b="0" baseline="0" dirty="0">
                          <a:solidFill>
                            <a:schemeClr val="bg1"/>
                          </a:solidFill>
                          <a:latin typeface="Arial" panose="020B0604020202020204" pitchFamily="34" charset="0"/>
                          <a:cs typeface="Arial" panose="020B0604020202020204" pitchFamily="34" charset="0"/>
                        </a:rPr>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To add another header, click on edge of the section box so that it is outlined. Copy and paste it. </a:t>
                      </a:r>
                      <a:r>
                        <a:rPr lang="en-US" sz="1800" b="0" baseline="0" dirty="0">
                          <a:solidFill>
                            <a:schemeClr val="bg1"/>
                          </a:solidFill>
                          <a:latin typeface="Arial" panose="020B0604020202020204" pitchFamily="34" charset="0"/>
                          <a:cs typeface="Arial" panose="020B0604020202020204" pitchFamily="34" charset="0"/>
                        </a:rPr>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To increase its size, click on the white circles and expand to the the desired size.</a:t>
                      </a:r>
                    </a:p>
                  </a:txBody>
                  <a:tcPr marL="182880" marT="137160">
                    <a:solidFill>
                      <a:srgbClr val="010101"/>
                    </a:solidFill>
                  </a:tcPr>
                </a:tc>
                <a:extLst>
                  <a:ext uri="{0D108BD9-81ED-4DB2-BD59-A6C34878D82A}">
                    <a16:rowId xmlns="" xmlns:a16="http://schemas.microsoft.com/office/drawing/2014/main" val="10003"/>
                  </a:ext>
                </a:extLst>
              </a:tr>
              <a:tr h="3208687">
                <a:tc gridSpan="2">
                  <a:txBody>
                    <a:bodyPr/>
                    <a:lstStyle/>
                    <a:p>
                      <a:r>
                        <a:rPr lang="en-US" sz="2000" b="1" dirty="0">
                          <a:solidFill>
                            <a:srgbClr val="FFC000"/>
                          </a:solidFill>
                          <a:latin typeface="Arial" panose="020B0604020202020204" pitchFamily="34" charset="0"/>
                          <a:cs typeface="Arial" panose="020B0604020202020204" pitchFamily="34" charset="0"/>
                        </a:rPr>
                        <a:t>Adding content to the poster</a:t>
                      </a:r>
                    </a:p>
                    <a:p>
                      <a:r>
                        <a:rPr lang="en-US" sz="1800" baseline="0" dirty="0">
                          <a:solidFill>
                            <a:srgbClr val="D9D9D9"/>
                          </a:solidFill>
                          <a:latin typeface="Arial" panose="020B0604020202020204" pitchFamily="34" charset="0"/>
                          <a:cs typeface="Arial" panose="020B0604020202020204" pitchFamily="34" charset="0"/>
                        </a:rPr>
                        <a:t>Start by adding your text to each section without spending too much time with formatting. Use the default font size even if your text extends beyond the bottom of the poster. Continue until you have added all your content including text, graphics, photos, etc. Once you finish adding your content you can go back and format your text as needed.</a:t>
                      </a:r>
                    </a:p>
                    <a:p>
                      <a:pPr marL="342900" indent="-342900">
                        <a:buFontTx/>
                        <a:buChar char="-"/>
                      </a:pPr>
                      <a:r>
                        <a:rPr lang="en-US" sz="1800" baseline="0" dirty="0">
                          <a:solidFill>
                            <a:srgbClr val="D9D9D9"/>
                          </a:solidFill>
                          <a:latin typeface="Arial" panose="020B0604020202020204" pitchFamily="34" charset="0"/>
                          <a:cs typeface="Arial" panose="020B0604020202020204" pitchFamily="34" charset="0"/>
                        </a:rPr>
                        <a:t>If you run out of room, try to reduce the size of your fonts and/or the size of your graphics. If there is a lot of empty space try to increase your font sizes and the size of your graphics. The font used for references can be smaller.</a:t>
                      </a:r>
                      <a:endParaRPr lang="en-US" sz="1800" dirty="0">
                        <a:solidFill>
                          <a:srgbClr val="D9D9D9"/>
                        </a:solidFill>
                        <a:latin typeface="Arial" panose="020B0604020202020204" pitchFamily="34" charset="0"/>
                        <a:cs typeface="Arial" panose="020B0604020202020204" pitchFamily="34" charset="0"/>
                      </a:endParaRPr>
                    </a:p>
                  </a:txBody>
                  <a:tcPr>
                    <a:solidFill>
                      <a:srgbClr val="010101"/>
                    </a:solidFill>
                  </a:tcPr>
                </a:tc>
                <a:tc hMerge="1">
                  <a:txBody>
                    <a:bodyPr/>
                    <a:lstStyle/>
                    <a:p>
                      <a:endParaRPr lang="en-US" sz="2400" dirty="0">
                        <a:solidFill>
                          <a:schemeClr val="bg1"/>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 xmlns:a16="http://schemas.microsoft.com/office/drawing/2014/main" val="10004"/>
                  </a:ext>
                </a:extLst>
              </a:tr>
              <a:tr h="2124673">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panose="020B0604020202020204" pitchFamily="34" charset="0"/>
                          <a:cs typeface="Arial" panose="020B0604020202020204" pitchFamily="34" charset="0"/>
                        </a:rPr>
                        <a:t>Photos</a:t>
                      </a:r>
                    </a:p>
                    <a:p>
                      <a:pPr marL="0" marR="0" lvl="0" indent="0" algn="l" defTabSz="9779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D9D9D9"/>
                          </a:solidFill>
                          <a:effectLst/>
                          <a:uLnTx/>
                          <a:uFillTx/>
                          <a:latin typeface="Arial"/>
                          <a:ea typeface="+mn-ea"/>
                          <a:cs typeface="Arial"/>
                        </a:rPr>
                        <a:t>You can add photos by dragging and dropping from your desktop, copy and paste, or by going to INSERT &gt; PICTURES. Resize images proportionally by holding down the SHIFT key and dragging one of the white corner handles (dots). For a professional-looking poster, do not distort your images by stretching them disproportionally.</a:t>
                      </a:r>
                    </a:p>
                  </a:txBody>
                  <a:tcPr marL="182880" marT="137160">
                    <a:solidFill>
                      <a:srgbClr val="010101"/>
                    </a:solidFill>
                  </a:tcPr>
                </a:tc>
                <a:tc h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200" noProof="0" dirty="0">
                        <a:latin typeface="Arial" panose="020B0604020202020204" pitchFamily="34" charset="0"/>
                        <a:cs typeface="Arial" panose="020B0604020202020204" pitchFamily="34" charset="0"/>
                      </a:endParaRPr>
                    </a:p>
                  </a:txBody>
                  <a:tcPr/>
                </a:tc>
                <a:extLst>
                  <a:ext uri="{0D108BD9-81ED-4DB2-BD59-A6C34878D82A}">
                    <a16:rowId xmlns="" xmlns:a16="http://schemas.microsoft.com/office/drawing/2014/main" val="10005"/>
                  </a:ext>
                </a:extLst>
              </a:tr>
              <a:tr h="1868684">
                <a:tc gridSpan="2">
                  <a:txBody>
                    <a:bodyPr/>
                    <a:lstStyle/>
                    <a:p>
                      <a:endParaRPr lang="en-US" sz="1800" dirty="0">
                        <a:solidFill>
                          <a:schemeClr val="bg1"/>
                        </a:solidFill>
                        <a:latin typeface="Arial" panose="020B0604020202020204" pitchFamily="34" charset="0"/>
                        <a:cs typeface="Arial" panose="020B0604020202020204" pitchFamily="34" charset="0"/>
                      </a:endParaRPr>
                    </a:p>
                  </a:txBody>
                  <a:tcPr marL="182880" marT="137160">
                    <a:blipFill rotWithShape="1">
                      <a:blip r:embed="rId5"/>
                      <a:stretch>
                        <a:fillRect/>
                      </a:stretch>
                    </a:blipFill>
                  </a:tcPr>
                </a:tc>
                <a:tc hMerge="1">
                  <a:txBody>
                    <a:bodyPr/>
                    <a:lstStyle/>
                    <a:p>
                      <a:endParaRPr lang="en-US" sz="2400" dirty="0">
                        <a:solidFill>
                          <a:srgbClr val="1F3A4E"/>
                        </a:solidFill>
                      </a:endParaRPr>
                    </a:p>
                  </a:txBody>
                  <a:tcPr/>
                </a:tc>
                <a:extLst>
                  <a:ext uri="{0D108BD9-81ED-4DB2-BD59-A6C34878D82A}">
                    <a16:rowId xmlns="" xmlns:a16="http://schemas.microsoft.com/office/drawing/2014/main" val="10006"/>
                  </a:ext>
                </a:extLst>
              </a:tr>
              <a:tr h="2067811">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a:cs typeface="Arial"/>
                        </a:rPr>
                        <a:t>Quality check your graphics</a:t>
                      </a:r>
                    </a:p>
                    <a:p>
                      <a:pPr marL="0" marR="0" lvl="0" indent="0" algn="l" defTabSz="1518341"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Zoom in and look at your images at 100%-200% magnification. If they look clear, they will print well. </a:t>
                      </a:r>
                    </a:p>
                  </a:txBody>
                  <a:tcPr marL="182880" marT="137160">
                    <a:solidFill>
                      <a:srgbClr val="010101"/>
                    </a:solidFill>
                  </a:tcPr>
                </a:tc>
                <a:tc hMerge="1">
                  <a:txBody>
                    <a:bodyPr/>
                    <a:lstStyle/>
                    <a:p>
                      <a:endParaRPr lang="en-US" sz="2400" dirty="0">
                        <a:solidFill>
                          <a:srgbClr val="1F3A4E"/>
                        </a:solidFill>
                      </a:endParaRPr>
                    </a:p>
                  </a:txBody>
                  <a:tcPr>
                    <a:solidFill>
                      <a:schemeClr val="tx1">
                        <a:lumMod val="95000"/>
                        <a:lumOff val="5000"/>
                      </a:schemeClr>
                    </a:solidFill>
                  </a:tcPr>
                </a:tc>
                <a:extLst>
                  <a:ext uri="{0D108BD9-81ED-4DB2-BD59-A6C34878D82A}">
                    <a16:rowId xmlns="" xmlns:a16="http://schemas.microsoft.com/office/drawing/2014/main" val="10007"/>
                  </a:ext>
                </a:extLst>
              </a:tr>
              <a:tr h="2597279">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1800" noProof="0" dirty="0">
                        <a:solidFill>
                          <a:schemeClr val="bg1"/>
                        </a:solidFill>
                        <a:latin typeface="Arial"/>
                        <a:cs typeface="Arial"/>
                      </a:endParaRPr>
                    </a:p>
                  </a:txBody>
                  <a:tcPr marL="182880" marT="137160">
                    <a:blipFill rotWithShape="1">
                      <a:blip r:embed="rId6"/>
                      <a:stretch>
                        <a:fillRect/>
                      </a:stretch>
                    </a:blipFill>
                  </a:tcPr>
                </a:tc>
                <a:tc hMerge="1">
                  <a:txBody>
                    <a:bodyPr/>
                    <a:lstStyle/>
                    <a:p>
                      <a:endParaRPr lang="en-US"/>
                    </a:p>
                  </a:txBody>
                  <a:tcPr/>
                </a:tc>
                <a:extLst>
                  <a:ext uri="{0D108BD9-81ED-4DB2-BD59-A6C34878D82A}">
                    <a16:rowId xmlns="" xmlns:a16="http://schemas.microsoft.com/office/drawing/2014/main" val="10010"/>
                  </a:ext>
                </a:extLst>
              </a:tr>
            </a:tbl>
          </a:graphicData>
        </a:graphic>
      </p:graphicFrame>
      <p:graphicFrame>
        <p:nvGraphicFramePr>
          <p:cNvPr id="4" name="Table 3">
            <a:extLst>
              <a:ext uri="{FF2B5EF4-FFF2-40B4-BE49-F238E27FC236}">
                <a16:creationId xmlns="" xmlns:a16="http://schemas.microsoft.com/office/drawing/2014/main" id="{70EF0DC5-0CE8-8B48-8495-AC770E4326B0}"/>
              </a:ext>
            </a:extLst>
          </p:cNvPr>
          <p:cNvGraphicFramePr>
            <a:graphicFrameLocks noGrp="1"/>
          </p:cNvGraphicFramePr>
          <p:nvPr userDrawn="1">
            <p:extLst>
              <p:ext uri="{D42A27DB-BD31-4B8C-83A1-F6EECF244321}">
                <p14:modId xmlns="" xmlns:p14="http://schemas.microsoft.com/office/powerpoint/2010/main" val="2914211395"/>
              </p:ext>
            </p:extLst>
          </p:nvPr>
        </p:nvGraphicFramePr>
        <p:xfrm>
          <a:off x="21937684" y="-142032"/>
          <a:ext cx="8060660" cy="30460674"/>
        </p:xfrm>
        <a:graphic>
          <a:graphicData uri="http://schemas.openxmlformats.org/drawingml/2006/table">
            <a:tbl>
              <a:tblPr firstRow="1" bandRow="1">
                <a:tableStyleId>{5C22544A-7EE6-4342-B048-85BDC9FD1C3A}</a:tableStyleId>
              </a:tblPr>
              <a:tblGrid>
                <a:gridCol w="3162981">
                  <a:extLst>
                    <a:ext uri="{9D8B030D-6E8A-4147-A177-3AD203B41FA5}">
                      <a16:colId xmlns="" xmlns:a16="http://schemas.microsoft.com/office/drawing/2014/main" val="20000"/>
                    </a:ext>
                  </a:extLst>
                </a:gridCol>
                <a:gridCol w="950236">
                  <a:extLst>
                    <a:ext uri="{9D8B030D-6E8A-4147-A177-3AD203B41FA5}">
                      <a16:colId xmlns="" xmlns:a16="http://schemas.microsoft.com/office/drawing/2014/main" val="764104496"/>
                    </a:ext>
                  </a:extLst>
                </a:gridCol>
                <a:gridCol w="3947443">
                  <a:extLst>
                    <a:ext uri="{9D8B030D-6E8A-4147-A177-3AD203B41FA5}">
                      <a16:colId xmlns="" xmlns:a16="http://schemas.microsoft.com/office/drawing/2014/main" val="4164475170"/>
                    </a:ext>
                  </a:extLst>
                </a:gridCol>
              </a:tblGrid>
              <a:tr h="1192134">
                <a:tc gridSpan="3">
                  <a:txBody>
                    <a:bodyPr/>
                    <a:lstStyle/>
                    <a:p>
                      <a:pPr marL="0" marR="0" indent="0" algn="ctr" defTabSz="4388900" rtl="0" eaLnBrk="1" fontAlgn="auto" latinLnBrk="0" hangingPunct="1">
                        <a:lnSpc>
                          <a:spcPct val="100000"/>
                        </a:lnSpc>
                        <a:spcBef>
                          <a:spcPts val="0"/>
                        </a:spcBef>
                        <a:spcAft>
                          <a:spcPts val="0"/>
                        </a:spcAft>
                        <a:buClrTx/>
                        <a:buSzTx/>
                        <a:buFontTx/>
                        <a:buNone/>
                        <a:tabLst/>
                        <a:defRPr/>
                      </a:pPr>
                      <a:r>
                        <a:rPr lang="en-US" sz="3200" b="0" spc="600" dirty="0">
                          <a:solidFill>
                            <a:srgbClr val="1F3A4E"/>
                          </a:solidFill>
                          <a:latin typeface="Arial Black" panose="020B0A04020102020204" pitchFamily="34" charset="0"/>
                        </a:rPr>
                        <a:t>QUICK START GUIDE</a:t>
                      </a:r>
                      <a:br>
                        <a:rPr lang="en-US" sz="3200" b="0" spc="600" dirty="0">
                          <a:solidFill>
                            <a:srgbClr val="1F3A4E"/>
                          </a:solidFill>
                          <a:latin typeface="Arial Black" panose="020B0A04020102020204" pitchFamily="34" charset="0"/>
                        </a:rPr>
                      </a:br>
                      <a:r>
                        <a:rPr lang="en-US" sz="2400" b="1" spc="0" dirty="0">
                          <a:solidFill>
                            <a:srgbClr val="FF0000"/>
                          </a:solidFill>
                          <a:latin typeface="Trebuchet MS" pitchFamily="34" charset="0"/>
                        </a:rPr>
                        <a:t>(THIS SIDEBAR WILL NOT PRINT)</a:t>
                      </a:r>
                      <a:endParaRPr lang="en-US" sz="3200" b="1" spc="600" dirty="0">
                        <a:solidFill>
                          <a:schemeClr val="bg1"/>
                        </a:solidFill>
                        <a:latin typeface="Trebuchet MS" pitchFamily="34" charset="0"/>
                      </a:endParaRPr>
                    </a:p>
                  </a:txBody>
                  <a:tcPr marL="182880" marT="137160">
                    <a:solidFill>
                      <a:srgbClr val="FFC000"/>
                    </a:solidFill>
                  </a:tcPr>
                </a:tc>
                <a:tc hMerge="1">
                  <a:txBody>
                    <a:bodyPr/>
                    <a:lstStyle/>
                    <a:p>
                      <a:endParaRPr lang="en-US"/>
                    </a:p>
                  </a:txBody>
                  <a:tcPr/>
                </a:tc>
                <a:tc hMerge="1">
                  <a:txBody>
                    <a:bodyPr/>
                    <a:lstStyle/>
                    <a:p>
                      <a:endParaRPr lang="en-US"/>
                    </a:p>
                  </a:txBody>
                  <a:tcPr/>
                </a:tc>
                <a:extLst>
                  <a:ext uri="{0D108BD9-81ED-4DB2-BD59-A6C34878D82A}">
                    <a16:rowId xmlns="" xmlns:a16="http://schemas.microsoft.com/office/drawing/2014/main" val="10000"/>
                  </a:ext>
                </a:extLst>
              </a:tr>
              <a:tr h="5727945">
                <a:tc gridSpan="3">
                  <a:txBody>
                    <a:bodyPr/>
                    <a:lstStyle/>
                    <a:p>
                      <a:pPr algn="l"/>
                      <a:r>
                        <a:rPr lang="en-US" sz="2000" b="1" baseline="0" dirty="0">
                          <a:solidFill>
                            <a:srgbClr val="FFC000"/>
                          </a:solidFill>
                          <a:latin typeface="Arial" panose="020B0604020202020204" pitchFamily="34" charset="0"/>
                          <a:cs typeface="Arial" panose="020B0604020202020204" pitchFamily="34" charset="0"/>
                        </a:rPr>
                        <a:t>How to change the template colors</a:t>
                      </a:r>
                    </a:p>
                    <a:p>
                      <a:pPr marL="0" indent="0" algn="l" defTabSz="114300"/>
                      <a:r>
                        <a:rPr lang="en-US" sz="1800" b="0" baseline="0" dirty="0">
                          <a:solidFill>
                            <a:srgbClr val="D9D9D9"/>
                          </a:solidFill>
                          <a:latin typeface="Arial" panose="020B0604020202020204" pitchFamily="34" charset="0"/>
                          <a:cs typeface="Arial" panose="020B0604020202020204" pitchFamily="34" charset="0"/>
                        </a:rPr>
                        <a:t>You can change the overall template color theme by clicking on the COLORS dropdown menu under the DESIGN tab. You can see a tutorial here: </a:t>
                      </a:r>
                      <a:r>
                        <a:rPr lang="en-US" sz="1800" dirty="0">
                          <a:solidFill>
                            <a:srgbClr val="FFC000"/>
                          </a:solidFill>
                          <a:hlinkClick r:id="rId7">
                            <a:extLst>
                              <a:ext uri="{A12FA001-AC4F-418D-AE19-62706E023703}">
                                <ahyp:hlinkClr xmlns="" xmlns:ahyp="http://schemas.microsoft.com/office/drawing/2018/hyperlinkcolor" val="tx"/>
                              </a:ext>
                            </a:extLst>
                          </a:hlinkClick>
                        </a:rPr>
                        <a:t>https://www.posterpresentations.com/how-to-change-the-research-poster-template-colors.html</a:t>
                      </a:r>
                      <a:endParaRPr lang="en-US" sz="1800" dirty="0">
                        <a:solidFill>
                          <a:srgbClr val="FFC000"/>
                        </a:solidFill>
                      </a:endParaRPr>
                    </a:p>
                    <a:p>
                      <a:pPr marL="0" indent="0" algn="l" defTabSz="114300"/>
                      <a:endParaRPr lang="en-US" sz="1800" b="0" baseline="0" dirty="0">
                        <a:solidFill>
                          <a:srgbClr val="D9D9D9"/>
                        </a:solidFill>
                        <a:latin typeface="Arial" panose="020B0604020202020204" pitchFamily="34" charset="0"/>
                        <a:cs typeface="Arial" panose="020B0604020202020204" pitchFamily="34" charset="0"/>
                      </a:endParaRPr>
                    </a:p>
                    <a:p>
                      <a:pPr marL="0" indent="0" algn="l" defTabSz="114300"/>
                      <a:r>
                        <a:rPr lang="en-US" sz="1800" b="0" baseline="0" dirty="0">
                          <a:solidFill>
                            <a:srgbClr val="D9D9D9"/>
                          </a:solidFill>
                          <a:latin typeface="Arial" panose="020B0604020202020204" pitchFamily="34" charset="0"/>
                          <a:cs typeface="Arial" panose="020B0604020202020204" pitchFamily="34" charset="0"/>
                        </a:rPr>
                        <a:t>You can also manually change the color of individual elements by going to VIEW &gt; SLIDE MASTER. On the left side of your screen select the background master where you can change the template background, column sizes, etc. </a:t>
                      </a:r>
                    </a:p>
                    <a:p>
                      <a:pPr marL="0" indent="0" algn="l" defTabSz="114300"/>
                      <a:endParaRPr lang="en-US" sz="1800" b="0" baseline="0" dirty="0">
                        <a:solidFill>
                          <a:srgbClr val="D9D9D9"/>
                        </a:solidFill>
                        <a:latin typeface="Arial" panose="020B0604020202020204" pitchFamily="34" charset="0"/>
                        <a:cs typeface="Arial" panose="020B0604020202020204" pitchFamily="34" charset="0"/>
                      </a:endParaRPr>
                    </a:p>
                    <a:p>
                      <a:pPr marL="0" indent="0" algn="l" defTabSz="114300"/>
                      <a:r>
                        <a:rPr lang="en-US" sz="1800" b="0" baseline="0" dirty="0">
                          <a:solidFill>
                            <a:srgbClr val="D9D9D9"/>
                          </a:solidFill>
                          <a:latin typeface="Arial" panose="020B0604020202020204" pitchFamily="34" charset="0"/>
                          <a:cs typeface="Arial" panose="020B0604020202020204" pitchFamily="34" charset="0"/>
                        </a:rPr>
                        <a:t>After you finish working on the SLIDE MASTER, it is important that you go to VIEW &gt; NORMAL to continue working on your poster. </a:t>
                      </a:r>
                    </a:p>
                  </a:txBody>
                  <a:tcPr marL="182880" marT="137160">
                    <a:solidFill>
                      <a:schemeClr val="tx1"/>
                    </a:solidFill>
                  </a:tcPr>
                </a:tc>
                <a:tc hMerge="1">
                  <a:txBody>
                    <a:bodyPr/>
                    <a:lstStyle/>
                    <a:p>
                      <a:endParaRPr lang="en-US"/>
                    </a:p>
                  </a:txBody>
                  <a:tcPr/>
                </a:tc>
                <a:tc hMerge="1">
                  <a:txBody>
                    <a:bodyPr/>
                    <a:lstStyle/>
                    <a:p>
                      <a:endParaRPr lang="en-US"/>
                    </a:p>
                  </a:txBody>
                  <a:tcPr/>
                </a:tc>
                <a:extLst>
                  <a:ext uri="{0D108BD9-81ED-4DB2-BD59-A6C34878D82A}">
                    <a16:rowId xmlns="" xmlns:a16="http://schemas.microsoft.com/office/drawing/2014/main" val="10001"/>
                  </a:ext>
                </a:extLst>
              </a:tr>
              <a:tr h="4259477">
                <a:tc gridSpan="3">
                  <a:txBody>
                    <a:bodyPr/>
                    <a:lstStyle/>
                    <a:p>
                      <a:r>
                        <a:rPr lang="en-US" sz="2000" b="1" dirty="0">
                          <a:solidFill>
                            <a:srgbClr val="FFC000"/>
                          </a:solidFill>
                          <a:latin typeface="Arial" panose="020B0604020202020204" pitchFamily="34" charset="0"/>
                          <a:cs typeface="Arial" panose="020B0604020202020204" pitchFamily="34" charset="0"/>
                        </a:rPr>
                        <a:t>How to change the column layout configuration</a:t>
                      </a:r>
                    </a:p>
                    <a:p>
                      <a:r>
                        <a:rPr lang="en-US" sz="1800" dirty="0">
                          <a:solidFill>
                            <a:srgbClr val="D9D9D9"/>
                          </a:solidFill>
                          <a:latin typeface="Arial" panose="020B0604020202020204" pitchFamily="34" charset="0"/>
                          <a:cs typeface="Arial" panose="020B0604020202020204" pitchFamily="34" charset="0"/>
                        </a:rPr>
                        <a:t>You can manually change the configuration on the columns by going to VIEW &gt; SLIDE MASTER. You can delete columns, resize them or modify them as needed for your layout. </a:t>
                      </a:r>
                    </a:p>
                    <a:p>
                      <a:pPr marL="0" marR="0" indent="0" algn="l" defTabSz="3765366" rtl="0" eaLnBrk="1" fontAlgn="auto" latinLnBrk="0" hangingPunct="1">
                        <a:lnSpc>
                          <a:spcPct val="100000"/>
                        </a:lnSpc>
                        <a:spcBef>
                          <a:spcPts val="0"/>
                        </a:spcBef>
                        <a:spcAft>
                          <a:spcPts val="0"/>
                        </a:spcAft>
                        <a:buClrTx/>
                        <a:buSzTx/>
                        <a:buFontTx/>
                        <a:buNone/>
                        <a:tabLst/>
                        <a:defRPr/>
                      </a:pPr>
                      <a:r>
                        <a:rPr lang="en-US" sz="1800" dirty="0">
                          <a:solidFill>
                            <a:srgbClr val="D9D9D9"/>
                          </a:solidFill>
                          <a:latin typeface="Arial" panose="020B0604020202020204" pitchFamily="34" charset="0"/>
                          <a:cs typeface="Arial" panose="020B0604020202020204" pitchFamily="34" charset="0"/>
                        </a:rPr>
                        <a:t>You can see a tutorial here: </a:t>
                      </a:r>
                      <a:r>
                        <a:rPr lang="en-US" sz="1800" u="sng" dirty="0">
                          <a:solidFill>
                            <a:srgbClr val="FFC000"/>
                          </a:solidFill>
                          <a:latin typeface="Arial" panose="020B0604020202020204" pitchFamily="34" charset="0"/>
                          <a:cs typeface="Arial" panose="020B0604020202020204" pitchFamily="34" charset="0"/>
                        </a:rPr>
                        <a:t>https://</a:t>
                      </a:r>
                      <a:r>
                        <a:rPr lang="en-US" sz="1800" u="sng" dirty="0" err="1">
                          <a:solidFill>
                            <a:srgbClr val="FFC000"/>
                          </a:solidFill>
                          <a:latin typeface="Arial" panose="020B0604020202020204" pitchFamily="34" charset="0"/>
                          <a:cs typeface="Arial" panose="020B0604020202020204" pitchFamily="34" charset="0"/>
                        </a:rPr>
                        <a:t>www.posterpresentations.com</a:t>
                      </a:r>
                      <a:r>
                        <a:rPr lang="en-US" sz="1800" u="sng" dirty="0">
                          <a:solidFill>
                            <a:srgbClr val="FFC000"/>
                          </a:solidFill>
                          <a:latin typeface="Arial" panose="020B0604020202020204" pitchFamily="34" charset="0"/>
                          <a:cs typeface="Arial" panose="020B0604020202020204" pitchFamily="34" charset="0"/>
                        </a:rPr>
                        <a:t>/how-to-change-the-column-</a:t>
                      </a:r>
                      <a:r>
                        <a:rPr lang="en-US" sz="1800" u="sng" dirty="0" err="1">
                          <a:solidFill>
                            <a:srgbClr val="FFC000"/>
                          </a:solidFill>
                          <a:latin typeface="Arial" panose="020B0604020202020204" pitchFamily="34" charset="0"/>
                          <a:cs typeface="Arial" panose="020B0604020202020204" pitchFamily="34" charset="0"/>
                        </a:rPr>
                        <a:t>configuration.html</a:t>
                      </a:r>
                      <a:endParaRPr lang="en-US" sz="4400" u="sng" dirty="0">
                        <a:solidFill>
                          <a:srgbClr val="FFC000"/>
                        </a:solidFill>
                      </a:endParaRPr>
                    </a:p>
                  </a:txBody>
                  <a:tcPr marL="182880" marT="137160">
                    <a:solidFill>
                      <a:schemeClr val="tx1"/>
                    </a:solidFill>
                  </a:tcPr>
                </a:tc>
                <a:tc hMerge="1">
                  <a:txBody>
                    <a:bodyPr/>
                    <a:lstStyle/>
                    <a:p>
                      <a:endParaRPr lang="en-US"/>
                    </a:p>
                  </a:txBody>
                  <a:tcPr/>
                </a:tc>
                <a:tc hMerge="1">
                  <a:txBody>
                    <a:bodyPr/>
                    <a:lstStyle/>
                    <a:p>
                      <a:endParaRPr lang="en-US" dirty="0"/>
                    </a:p>
                  </a:txBody>
                  <a:tcPr marL="182880" marT="137160">
                    <a:solidFill>
                      <a:srgbClr val="010101"/>
                    </a:solidFill>
                  </a:tcPr>
                </a:tc>
                <a:extLst>
                  <a:ext uri="{0D108BD9-81ED-4DB2-BD59-A6C34878D82A}">
                    <a16:rowId xmlns="" xmlns:a16="http://schemas.microsoft.com/office/drawing/2014/main" val="10004"/>
                  </a:ext>
                </a:extLst>
              </a:tr>
              <a:tr h="1678544">
                <a:tc>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000" noProof="0" dirty="0">
                        <a:solidFill>
                          <a:srgbClr val="D9D9D9"/>
                        </a:solidFill>
                        <a:latin typeface="Arial" panose="020B0604020202020204" pitchFamily="34" charset="0"/>
                        <a:cs typeface="Arial" panose="020B0604020202020204" pitchFamily="34" charset="0"/>
                      </a:endParaRPr>
                    </a:p>
                  </a:txBody>
                  <a:tcPr marL="182880" marT="137160">
                    <a:blipFill dpi="0" rotWithShape="1">
                      <a:blip r:embed="rId8">
                        <a:extLst>
                          <a:ext uri="{28A0092B-C50C-407E-A947-70E740481C1C}">
                            <a14:useLocalDpi xmlns="" xmlns:a14="http://schemas.microsoft.com/office/drawing/2010/main" val="0"/>
                          </a:ext>
                        </a:extLst>
                      </a:blip>
                      <a:srcRect/>
                      <a:stretch>
                        <a:fillRect/>
                      </a:stretch>
                    </a:blipFill>
                  </a:tcPr>
                </a:tc>
                <a:tc rowSpan="2"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panose="020B0604020202020204" pitchFamily="34" charset="0"/>
                          <a:cs typeface="Arial" panose="020B0604020202020204" pitchFamily="34" charset="0"/>
                        </a:rPr>
                        <a:t>How to hide the QUICK START GUIDE bars from the sides of the template</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panose="020B0604020202020204" pitchFamily="34" charset="0"/>
                          <a:cs typeface="Arial" panose="020B0604020202020204" pitchFamily="34" charset="0"/>
                        </a:rPr>
                        <a:t>The Quick Start</a:t>
                      </a:r>
                      <a:r>
                        <a:rPr lang="en-US" sz="1800" baseline="0" noProof="0" dirty="0">
                          <a:solidFill>
                            <a:srgbClr val="D9D9D9"/>
                          </a:solidFill>
                          <a:latin typeface="Arial" panose="020B0604020202020204" pitchFamily="34" charset="0"/>
                          <a:cs typeface="Arial" panose="020B0604020202020204" pitchFamily="34" charset="0"/>
                        </a:rPr>
                        <a:t> Guides</a:t>
                      </a:r>
                      <a:r>
                        <a:rPr lang="en-US" sz="1800" noProof="0" dirty="0">
                          <a:solidFill>
                            <a:srgbClr val="D9D9D9"/>
                          </a:solidFill>
                          <a:latin typeface="Arial" panose="020B0604020202020204" pitchFamily="34" charset="0"/>
                          <a:cs typeface="Arial" panose="020B0604020202020204" pitchFamily="34" charset="0"/>
                        </a:rPr>
                        <a:t> </a:t>
                      </a:r>
                      <a:r>
                        <a:rPr lang="en-US" sz="1800" u="sng" noProof="0" dirty="0">
                          <a:solidFill>
                            <a:srgbClr val="D9D9D9"/>
                          </a:solidFill>
                          <a:latin typeface="Arial" panose="020B0604020202020204" pitchFamily="34" charset="0"/>
                          <a:cs typeface="Arial" panose="020B0604020202020204" pitchFamily="34" charset="0"/>
                        </a:rPr>
                        <a:t>are outside the template’s printable area</a:t>
                      </a:r>
                      <a:r>
                        <a:rPr lang="en-US" sz="1800" noProof="0" dirty="0">
                          <a:solidFill>
                            <a:srgbClr val="D9D9D9"/>
                          </a:solidFill>
                          <a:latin typeface="Arial" panose="020B0604020202020204" pitchFamily="34" charset="0"/>
                          <a:cs typeface="Arial" panose="020B0604020202020204" pitchFamily="34" charset="0"/>
                        </a:rPr>
                        <a:t> and they will not be on the printed poster</a:t>
                      </a:r>
                      <a:r>
                        <a:rPr lang="en-US" sz="1800" baseline="0" noProof="0" dirty="0">
                          <a:solidFill>
                            <a:srgbClr val="D9D9D9"/>
                          </a:solidFill>
                          <a:latin typeface="Arial" panose="020B0604020202020204" pitchFamily="34" charset="0"/>
                          <a:cs typeface="Arial" panose="020B0604020202020204" pitchFamily="34" charset="0"/>
                        </a:rPr>
                        <a:t>. </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1800" baseline="0" noProof="0" dirty="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baseline="0" noProof="0" dirty="0">
                          <a:solidFill>
                            <a:srgbClr val="D9D9D9"/>
                          </a:solidFill>
                          <a:latin typeface="Arial" panose="020B0604020202020204" pitchFamily="34" charset="0"/>
                          <a:cs typeface="Arial" panose="020B0604020202020204" pitchFamily="34" charset="0"/>
                        </a:rPr>
                        <a:t>If you create a PDF file from your template, the guides will not be included.</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1800" baseline="0" noProof="0" dirty="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baseline="0" noProof="0" dirty="0">
                          <a:solidFill>
                            <a:srgbClr val="D9D9D9"/>
                          </a:solidFill>
                          <a:latin typeface="Arial" panose="020B0604020202020204" pitchFamily="34" charset="0"/>
                          <a:cs typeface="Arial" panose="020B0604020202020204" pitchFamily="34" charset="0"/>
                        </a:rPr>
                        <a:t>To hide the guides click on the </a:t>
                      </a:r>
                      <a:r>
                        <a:rPr lang="en-US" sz="1800" b="1" baseline="0" noProof="0" dirty="0">
                          <a:solidFill>
                            <a:srgbClr val="D9D9D9"/>
                          </a:solidFill>
                          <a:latin typeface="Arial" panose="020B0604020202020204" pitchFamily="34" charset="0"/>
                          <a:cs typeface="Arial" panose="020B0604020202020204" pitchFamily="34" charset="0"/>
                        </a:rPr>
                        <a:t>Home</a:t>
                      </a:r>
                      <a:r>
                        <a:rPr lang="en-US" sz="1800" baseline="0" noProof="0" dirty="0">
                          <a:solidFill>
                            <a:srgbClr val="D9D9D9"/>
                          </a:solidFill>
                          <a:latin typeface="Arial" panose="020B0604020202020204" pitchFamily="34" charset="0"/>
                          <a:cs typeface="Arial" panose="020B0604020202020204" pitchFamily="34" charset="0"/>
                        </a:rPr>
                        <a:t> tab (top of the screen) and then click on the </a:t>
                      </a:r>
                      <a:r>
                        <a:rPr lang="en-US" sz="1800" b="1" baseline="0" noProof="0" dirty="0">
                          <a:solidFill>
                            <a:srgbClr val="D9D9D9"/>
                          </a:solidFill>
                          <a:latin typeface="Arial" panose="020B0604020202020204" pitchFamily="34" charset="0"/>
                          <a:cs typeface="Arial" panose="020B0604020202020204" pitchFamily="34" charset="0"/>
                        </a:rPr>
                        <a:t>Layout</a:t>
                      </a:r>
                      <a:r>
                        <a:rPr lang="en-US" sz="1800" baseline="0" noProof="0" dirty="0">
                          <a:solidFill>
                            <a:srgbClr val="D9D9D9"/>
                          </a:solidFill>
                          <a:latin typeface="Arial" panose="020B0604020202020204" pitchFamily="34" charset="0"/>
                          <a:cs typeface="Arial" panose="020B0604020202020204" pitchFamily="34" charset="0"/>
                        </a:rPr>
                        <a:t> button below to see the available layouts. Choose the </a:t>
                      </a:r>
                      <a:r>
                        <a:rPr lang="en-US" sz="1800" b="1" baseline="0" noProof="0" dirty="0">
                          <a:solidFill>
                            <a:srgbClr val="D9D9D9"/>
                          </a:solidFill>
                          <a:latin typeface="Arial" panose="020B0604020202020204" pitchFamily="34" charset="0"/>
                          <a:cs typeface="Arial" panose="020B0604020202020204" pitchFamily="34" charset="0"/>
                        </a:rPr>
                        <a:t>Without Guides </a:t>
                      </a:r>
                      <a:r>
                        <a:rPr lang="en-US" sz="1800" b="0" baseline="0" noProof="0" dirty="0">
                          <a:solidFill>
                            <a:srgbClr val="D9D9D9"/>
                          </a:solidFill>
                          <a:latin typeface="Arial" panose="020B0604020202020204" pitchFamily="34" charset="0"/>
                          <a:cs typeface="Arial" panose="020B0604020202020204" pitchFamily="34" charset="0"/>
                        </a:rPr>
                        <a:t>layout</a:t>
                      </a:r>
                      <a:r>
                        <a:rPr lang="en-US" sz="1800" baseline="0" noProof="0" dirty="0">
                          <a:solidFill>
                            <a:srgbClr val="D9D9D9"/>
                          </a:solidFill>
                          <a:latin typeface="Arial" panose="020B0604020202020204" pitchFamily="34" charset="0"/>
                          <a:cs typeface="Arial" panose="020B0604020202020204" pitchFamily="34" charset="0"/>
                        </a:rPr>
                        <a:t>.</a:t>
                      </a:r>
                      <a:endParaRPr lang="en-US" sz="18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tc rowSpan="2" h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3200" b="1" noProof="0">
                          <a:solidFill>
                            <a:srgbClr val="FFC000"/>
                          </a:solidFill>
                          <a:latin typeface="Arial" panose="020B0604020202020204" pitchFamily="34" charset="0"/>
                          <a:cs typeface="Arial" panose="020B0604020202020204" pitchFamily="34" charset="0"/>
                        </a:rPr>
                        <a:t>How to hide the QUICK START GUIDE bars from the sides of the template</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2800" noProof="0">
                          <a:solidFill>
                            <a:srgbClr val="D9D9D9"/>
                          </a:solidFill>
                          <a:latin typeface="Arial" panose="020B0604020202020204" pitchFamily="34" charset="0"/>
                          <a:cs typeface="Arial" panose="020B0604020202020204" pitchFamily="34" charset="0"/>
                        </a:rPr>
                        <a:t>The Quick Start</a:t>
                      </a:r>
                      <a:r>
                        <a:rPr lang="en-US" sz="2800" baseline="0" noProof="0">
                          <a:solidFill>
                            <a:srgbClr val="D9D9D9"/>
                          </a:solidFill>
                          <a:latin typeface="Arial" panose="020B0604020202020204" pitchFamily="34" charset="0"/>
                          <a:cs typeface="Arial" panose="020B0604020202020204" pitchFamily="34" charset="0"/>
                        </a:rPr>
                        <a:t> Guides</a:t>
                      </a:r>
                      <a:r>
                        <a:rPr lang="en-US" sz="2800" noProof="0">
                          <a:solidFill>
                            <a:srgbClr val="D9D9D9"/>
                          </a:solidFill>
                          <a:latin typeface="Arial" panose="020B0604020202020204" pitchFamily="34" charset="0"/>
                          <a:cs typeface="Arial" panose="020B0604020202020204" pitchFamily="34" charset="0"/>
                        </a:rPr>
                        <a:t> </a:t>
                      </a:r>
                      <a:r>
                        <a:rPr lang="en-US" sz="2800" u="sng" noProof="0">
                          <a:solidFill>
                            <a:srgbClr val="D9D9D9"/>
                          </a:solidFill>
                          <a:latin typeface="Arial" panose="020B0604020202020204" pitchFamily="34" charset="0"/>
                          <a:cs typeface="Arial" panose="020B0604020202020204" pitchFamily="34" charset="0"/>
                        </a:rPr>
                        <a:t>are outside the template’s printable area</a:t>
                      </a:r>
                      <a:r>
                        <a:rPr lang="en-US" sz="2800" noProof="0">
                          <a:solidFill>
                            <a:srgbClr val="D9D9D9"/>
                          </a:solidFill>
                          <a:latin typeface="Arial" panose="020B0604020202020204" pitchFamily="34" charset="0"/>
                          <a:cs typeface="Arial" panose="020B0604020202020204" pitchFamily="34" charset="0"/>
                        </a:rPr>
                        <a:t> and they will not be on the printed poster</a:t>
                      </a:r>
                      <a:r>
                        <a:rPr lang="en-US" sz="2800" baseline="0" noProof="0">
                          <a:solidFill>
                            <a:srgbClr val="D9D9D9"/>
                          </a:solidFill>
                          <a:latin typeface="Arial" panose="020B0604020202020204" pitchFamily="34" charset="0"/>
                          <a:cs typeface="Arial" panose="020B0604020202020204" pitchFamily="34" charset="0"/>
                        </a:rPr>
                        <a:t>. </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2800" baseline="0" noProof="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2800" baseline="0" noProof="0">
                          <a:solidFill>
                            <a:srgbClr val="D9D9D9"/>
                          </a:solidFill>
                          <a:latin typeface="Arial" panose="020B0604020202020204" pitchFamily="34" charset="0"/>
                          <a:cs typeface="Arial" panose="020B0604020202020204" pitchFamily="34" charset="0"/>
                        </a:rPr>
                        <a:t>If you create a PDF file from your template, the guides will not be included.</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2800" baseline="0" noProof="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2800" baseline="0" noProof="0">
                          <a:solidFill>
                            <a:srgbClr val="D9D9D9"/>
                          </a:solidFill>
                          <a:latin typeface="Arial" panose="020B0604020202020204" pitchFamily="34" charset="0"/>
                          <a:cs typeface="Arial" panose="020B0604020202020204" pitchFamily="34" charset="0"/>
                        </a:rPr>
                        <a:t>To hide the guides click on the </a:t>
                      </a:r>
                      <a:r>
                        <a:rPr lang="en-US" sz="2800" b="1" baseline="0" noProof="0">
                          <a:solidFill>
                            <a:srgbClr val="D9D9D9"/>
                          </a:solidFill>
                          <a:latin typeface="Arial" panose="020B0604020202020204" pitchFamily="34" charset="0"/>
                          <a:cs typeface="Arial" panose="020B0604020202020204" pitchFamily="34" charset="0"/>
                        </a:rPr>
                        <a:t>Home</a:t>
                      </a:r>
                      <a:r>
                        <a:rPr lang="en-US" sz="2800" baseline="0" noProof="0">
                          <a:solidFill>
                            <a:srgbClr val="D9D9D9"/>
                          </a:solidFill>
                          <a:latin typeface="Arial" panose="020B0604020202020204" pitchFamily="34" charset="0"/>
                          <a:cs typeface="Arial" panose="020B0604020202020204" pitchFamily="34" charset="0"/>
                        </a:rPr>
                        <a:t> tab (top of the screen) and then click on the </a:t>
                      </a:r>
                      <a:r>
                        <a:rPr lang="en-US" sz="2800" b="1" baseline="0" noProof="0">
                          <a:solidFill>
                            <a:srgbClr val="D9D9D9"/>
                          </a:solidFill>
                          <a:latin typeface="Arial" panose="020B0604020202020204" pitchFamily="34" charset="0"/>
                          <a:cs typeface="Arial" panose="020B0604020202020204" pitchFamily="34" charset="0"/>
                        </a:rPr>
                        <a:t>Layout</a:t>
                      </a:r>
                      <a:r>
                        <a:rPr lang="en-US" sz="2800" baseline="0" noProof="0">
                          <a:solidFill>
                            <a:srgbClr val="D9D9D9"/>
                          </a:solidFill>
                          <a:latin typeface="Arial" panose="020B0604020202020204" pitchFamily="34" charset="0"/>
                          <a:cs typeface="Arial" panose="020B0604020202020204" pitchFamily="34" charset="0"/>
                        </a:rPr>
                        <a:t> button below to see the available layouts. Choose the </a:t>
                      </a:r>
                      <a:r>
                        <a:rPr lang="en-US" sz="2800" b="1" baseline="0" noProof="0">
                          <a:solidFill>
                            <a:srgbClr val="D9D9D9"/>
                          </a:solidFill>
                          <a:latin typeface="Arial" panose="020B0604020202020204" pitchFamily="34" charset="0"/>
                          <a:cs typeface="Arial" panose="020B0604020202020204" pitchFamily="34" charset="0"/>
                        </a:rPr>
                        <a:t>Without Guides </a:t>
                      </a:r>
                      <a:r>
                        <a:rPr lang="en-US" sz="2800" b="0" baseline="0" noProof="0">
                          <a:solidFill>
                            <a:srgbClr val="D9D9D9"/>
                          </a:solidFill>
                          <a:latin typeface="Arial" panose="020B0604020202020204" pitchFamily="34" charset="0"/>
                          <a:cs typeface="Arial" panose="020B0604020202020204" pitchFamily="34" charset="0"/>
                        </a:rPr>
                        <a:t>layout</a:t>
                      </a:r>
                      <a:r>
                        <a:rPr lang="en-US" sz="2800" baseline="0" noProof="0">
                          <a:solidFill>
                            <a:srgbClr val="D9D9D9"/>
                          </a:solidFill>
                          <a:latin typeface="Arial" panose="020B0604020202020204" pitchFamily="34" charset="0"/>
                          <a:cs typeface="Arial" panose="020B0604020202020204" pitchFamily="34" charset="0"/>
                        </a:rPr>
                        <a:t>.</a:t>
                      </a:r>
                      <a:endParaRPr lang="en-US" sz="28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 xmlns:a16="http://schemas.microsoft.com/office/drawing/2014/main" val="10005"/>
                  </a:ext>
                </a:extLst>
              </a:tr>
              <a:tr h="5446460">
                <a:tc>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0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tc gridSpan="2" v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8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tc hMerge="1" vMerge="1">
                  <a:txBody>
                    <a:bodyPr/>
                    <a:lstStyle/>
                    <a:p>
                      <a:endParaRPr lang="en-US"/>
                    </a:p>
                  </a:txBody>
                  <a:tcPr/>
                </a:tc>
                <a:extLst>
                  <a:ext uri="{0D108BD9-81ED-4DB2-BD59-A6C34878D82A}">
                    <a16:rowId xmlns="" xmlns:a16="http://schemas.microsoft.com/office/drawing/2014/main" val="1766341567"/>
                  </a:ext>
                </a:extLst>
              </a:tr>
              <a:tr h="4626677">
                <a:tc>
                  <a:txBody>
                    <a:bodyPr/>
                    <a:lstStyle/>
                    <a:p>
                      <a:pPr rtl="0"/>
                      <a:r>
                        <a:rPr lang="en-US" sz="2400" b="1" dirty="0">
                          <a:solidFill>
                            <a:srgbClr val="FFC000"/>
                          </a:solidFill>
                          <a:latin typeface="Arial" panose="020B0604020202020204" pitchFamily="34" charset="0"/>
                          <a:cs typeface="Arial" panose="020B0604020202020204" pitchFamily="34" charset="0"/>
                        </a:rPr>
                        <a:t>How to</a:t>
                      </a:r>
                      <a:r>
                        <a:rPr lang="en-US" sz="2400" b="1" baseline="0" dirty="0">
                          <a:solidFill>
                            <a:srgbClr val="FFC000"/>
                          </a:solidFill>
                          <a:latin typeface="Arial" panose="020B0604020202020204" pitchFamily="34" charset="0"/>
                          <a:cs typeface="Arial" panose="020B0604020202020204" pitchFamily="34" charset="0"/>
                        </a:rPr>
                        <a:t> preview your poster prior to printing</a:t>
                      </a:r>
                      <a:endParaRPr lang="en-US" sz="2400" b="1" dirty="0">
                        <a:solidFill>
                          <a:srgbClr val="FFC000"/>
                        </a:solidFill>
                        <a:latin typeface="Arial" panose="020B0604020202020204" pitchFamily="34" charset="0"/>
                        <a:cs typeface="Arial" panose="020B0604020202020204" pitchFamily="34" charset="0"/>
                      </a:endParaRPr>
                    </a:p>
                    <a:p>
                      <a:pPr rtl="0"/>
                      <a:r>
                        <a:rPr lang="en-US" sz="2000" dirty="0">
                          <a:solidFill>
                            <a:srgbClr val="D9D9D9"/>
                          </a:solidFill>
                          <a:latin typeface="Arial" panose="020B0604020202020204" pitchFamily="34" charset="0"/>
                          <a:cs typeface="Arial" panose="020B0604020202020204" pitchFamily="34" charset="0"/>
                        </a:rPr>
                        <a:t>You can preview your poster at any time by pressing the </a:t>
                      </a:r>
                      <a:r>
                        <a:rPr lang="en-US" sz="2000" dirty="0">
                          <a:solidFill>
                            <a:srgbClr val="FFC000"/>
                          </a:solidFill>
                          <a:latin typeface="Arial" panose="020B0604020202020204" pitchFamily="34" charset="0"/>
                          <a:cs typeface="Arial" panose="020B0604020202020204" pitchFamily="34" charset="0"/>
                        </a:rPr>
                        <a:t>F5 key</a:t>
                      </a:r>
                      <a:r>
                        <a:rPr lang="en-US" sz="2000" dirty="0">
                          <a:solidFill>
                            <a:srgbClr val="D9D9D9"/>
                          </a:solidFill>
                          <a:latin typeface="Arial" panose="020B0604020202020204" pitchFamily="34" charset="0"/>
                          <a:cs typeface="Arial" panose="020B0604020202020204" pitchFamily="34" charset="0"/>
                        </a:rPr>
                        <a:t> on your keyboard. You will see on the screen what's on your poster and how it should look when printed. Press the </a:t>
                      </a:r>
                      <a:r>
                        <a:rPr lang="en-US" sz="2000" dirty="0">
                          <a:solidFill>
                            <a:srgbClr val="FFC000"/>
                          </a:solidFill>
                          <a:latin typeface="Arial" panose="020B0604020202020204" pitchFamily="34" charset="0"/>
                          <a:cs typeface="Arial" panose="020B0604020202020204" pitchFamily="34" charset="0"/>
                        </a:rPr>
                        <a:t>ESC key </a:t>
                      </a:r>
                      <a:r>
                        <a:rPr lang="en-US" sz="2000" dirty="0">
                          <a:solidFill>
                            <a:srgbClr val="D9D9D9"/>
                          </a:solidFill>
                          <a:latin typeface="Arial" panose="020B0604020202020204" pitchFamily="34" charset="0"/>
                          <a:cs typeface="Arial" panose="020B0604020202020204" pitchFamily="34" charset="0"/>
                        </a:rPr>
                        <a:t>to exit Preview.</a:t>
                      </a:r>
                    </a:p>
                  </a:txBody>
                  <a:tcPr marL="182880" marT="137160">
                    <a:solidFill>
                      <a:srgbClr val="010101"/>
                    </a:solidFill>
                  </a:tcPr>
                </a:tc>
                <a:tc gridSpan="2">
                  <a:txBody>
                    <a:bodyPr/>
                    <a:lstStyle/>
                    <a:p>
                      <a:pPr rtl="0"/>
                      <a:r>
                        <a:rPr lang="en-US" sz="8800" b="1" dirty="0">
                          <a:solidFill>
                            <a:srgbClr val="D9D9D9"/>
                          </a:solidFill>
                          <a:latin typeface="Arial" panose="020B0604020202020204" pitchFamily="34" charset="0"/>
                          <a:cs typeface="Arial" panose="020B0604020202020204" pitchFamily="34" charset="0"/>
                        </a:rPr>
                        <a:t>F5</a:t>
                      </a:r>
                      <a:r>
                        <a:rPr lang="en-US" sz="1800" baseline="0" dirty="0">
                          <a:solidFill>
                            <a:srgbClr val="D9D9D9"/>
                          </a:solidFill>
                          <a:latin typeface="Arial" panose="020B0604020202020204" pitchFamily="34" charset="0"/>
                          <a:cs typeface="Arial" panose="020B0604020202020204" pitchFamily="34" charset="0"/>
                        </a:rPr>
                        <a:t> </a:t>
                      </a:r>
                      <a:endParaRPr lang="en-US" sz="1800" dirty="0">
                        <a:solidFill>
                          <a:srgbClr val="D9D9D9"/>
                        </a:solidFill>
                        <a:latin typeface="Arial" panose="020B0604020202020204" pitchFamily="34" charset="0"/>
                        <a:cs typeface="Arial" panose="020B0604020202020204" pitchFamily="34" charset="0"/>
                      </a:endParaRPr>
                    </a:p>
                  </a:txBody>
                  <a:tcPr marL="182880" marT="137160">
                    <a:solidFill>
                      <a:schemeClr val="tx1">
                        <a:lumMod val="95000"/>
                        <a:lumOff val="5000"/>
                      </a:schemeClr>
                    </a:solidFill>
                  </a:tcPr>
                </a:tc>
                <a:tc hMerge="1">
                  <a:txBody>
                    <a:bodyPr/>
                    <a:lstStyle/>
                    <a:p>
                      <a:pPr algn="ctr"/>
                      <a:r>
                        <a:rPr lang="en-US" sz="13800" b="1" dirty="0">
                          <a:solidFill>
                            <a:srgbClr val="D9D9D9"/>
                          </a:solidFill>
                          <a:latin typeface="Arial" panose="020B0604020202020204" pitchFamily="34" charset="0"/>
                          <a:cs typeface="Arial" panose="020B0604020202020204" pitchFamily="34" charset="0"/>
                        </a:rPr>
                        <a:t>F5</a:t>
                      </a:r>
                      <a:r>
                        <a:rPr lang="en-US" sz="2800" baseline="0" dirty="0">
                          <a:solidFill>
                            <a:srgbClr val="D9D9D9"/>
                          </a:solidFill>
                          <a:latin typeface="Arial" panose="020B0604020202020204" pitchFamily="34" charset="0"/>
                          <a:cs typeface="Arial" panose="020B0604020202020204" pitchFamily="34" charset="0"/>
                        </a:rPr>
                        <a:t> </a:t>
                      </a:r>
                      <a:endParaRPr lang="en-US" sz="6000" dirty="0"/>
                    </a:p>
                  </a:txBody>
                  <a:tcPr marL="182880" marT="137160" anchor="ctr">
                    <a:solidFill>
                      <a:schemeClr val="tx1">
                        <a:lumMod val="95000"/>
                        <a:lumOff val="5000"/>
                      </a:schemeClr>
                    </a:solidFill>
                  </a:tcPr>
                </a:tc>
                <a:extLst>
                  <a:ext uri="{0D108BD9-81ED-4DB2-BD59-A6C34878D82A}">
                    <a16:rowId xmlns="" xmlns:a16="http://schemas.microsoft.com/office/drawing/2014/main" val="10006"/>
                  </a:ext>
                </a:extLst>
              </a:tr>
              <a:tr h="5308827">
                <a:tc gridSpan="3">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a:cs typeface="Arial"/>
                        </a:rPr>
                        <a:t>How to print your poster</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When you are ready to have your poster printed go online to </a:t>
                      </a:r>
                      <a:r>
                        <a:rPr lang="en-US" sz="1800" noProof="0" dirty="0" err="1">
                          <a:solidFill>
                            <a:srgbClr val="FFC000"/>
                          </a:solidFill>
                          <a:latin typeface="Arial"/>
                          <a:cs typeface="Arial"/>
                        </a:rPr>
                        <a:t>PosterPresentations.com</a:t>
                      </a:r>
                      <a:r>
                        <a:rPr lang="en-US" sz="1800" noProof="0" dirty="0">
                          <a:solidFill>
                            <a:srgbClr val="D9D9D9"/>
                          </a:solidFill>
                          <a:latin typeface="Arial"/>
                          <a:cs typeface="Arial"/>
                        </a:rPr>
                        <a:t> and click on the "</a:t>
                      </a:r>
                      <a:r>
                        <a:rPr lang="en-US" sz="1800" noProof="0" dirty="0">
                          <a:solidFill>
                            <a:srgbClr val="FFC000"/>
                          </a:solidFill>
                          <a:latin typeface="Arial"/>
                          <a:cs typeface="Arial"/>
                        </a:rPr>
                        <a:t>Order Your Poster</a:t>
                      </a:r>
                      <a:r>
                        <a:rPr lang="en-US" sz="1800" noProof="0" dirty="0">
                          <a:solidFill>
                            <a:srgbClr val="D9D9D9"/>
                          </a:solidFill>
                          <a:latin typeface="Arial"/>
                          <a:cs typeface="Arial"/>
                        </a:rPr>
                        <a:t>" button. You can have your poster printed on professional papers, fabric for easy traveling and a variety of other materials. </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If you submit a PowerPoint document, you will be receiving a PDF proof for your approval prior to printing. If your order is placed and paid for before noon (Pacific time) Monday-Friday, your order will ship out that same day. FedEx Next day, Second day, Third day, and Free Ground services are offered. </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
                      </a:r>
                      <a:br>
                        <a:rPr lang="en-US" sz="1800" noProof="0" dirty="0">
                          <a:solidFill>
                            <a:srgbClr val="D9D9D9"/>
                          </a:solidFill>
                          <a:latin typeface="Arial"/>
                          <a:cs typeface="Arial"/>
                        </a:rPr>
                      </a:br>
                      <a:r>
                        <a:rPr lang="en-US" sz="1800" noProof="0" dirty="0">
                          <a:solidFill>
                            <a:srgbClr val="D9D9D9"/>
                          </a:solidFill>
                          <a:latin typeface="Arial"/>
                          <a:cs typeface="Arial"/>
                        </a:rPr>
                        <a:t>Go to </a:t>
                      </a:r>
                      <a:r>
                        <a:rPr lang="en-US" sz="1800" noProof="0" dirty="0" err="1">
                          <a:solidFill>
                            <a:srgbClr val="FFC000"/>
                          </a:solidFill>
                          <a:latin typeface="Arial"/>
                          <a:cs typeface="Arial"/>
                        </a:rPr>
                        <a:t>PosterPresentations.com</a:t>
                      </a:r>
                      <a:r>
                        <a:rPr lang="en-US" sz="1800" noProof="0" dirty="0">
                          <a:solidFill>
                            <a:srgbClr val="D9D9D9"/>
                          </a:solidFill>
                          <a:latin typeface="Arial"/>
                          <a:cs typeface="Arial"/>
                        </a:rPr>
                        <a:t> for more information.</a:t>
                      </a:r>
                    </a:p>
                  </a:txBody>
                  <a:tcPr marL="182880" marT="137160">
                    <a:solidFill>
                      <a:srgbClr val="010101"/>
                    </a:solidFill>
                  </a:tcPr>
                </a:tc>
                <a:tc hMerge="1">
                  <a:txBody>
                    <a:bodyPr/>
                    <a:lstStyle/>
                    <a:p>
                      <a:endParaRPr lang="en-US"/>
                    </a:p>
                  </a:txBody>
                  <a:tcPr/>
                </a:tc>
                <a:tc hMerge="1">
                  <a:txBody>
                    <a:bodyPr/>
                    <a:lstStyle/>
                    <a:p>
                      <a:endParaRPr lang="en-US"/>
                    </a:p>
                  </a:txBody>
                  <a:tcPr/>
                </a:tc>
                <a:extLst>
                  <a:ext uri="{0D108BD9-81ED-4DB2-BD59-A6C34878D82A}">
                    <a16:rowId xmlns="" xmlns:a16="http://schemas.microsoft.com/office/drawing/2014/main" val="10007"/>
                  </a:ext>
                </a:extLst>
              </a:tr>
              <a:tr h="1047130">
                <a:tc gridSpan="3">
                  <a:txBody>
                    <a:bodyPr/>
                    <a:lstStyle/>
                    <a:p>
                      <a:endParaRPr lang="en-US" sz="1800" dirty="0">
                        <a:solidFill>
                          <a:srgbClr val="1F3A4E"/>
                        </a:solidFill>
                      </a:endParaRPr>
                    </a:p>
                  </a:txBody>
                  <a:tcPr marL="182880" marT="137160">
                    <a:blipFill dpi="0" rotWithShape="1">
                      <a:blip r:embed="rId9">
                        <a:extLst>
                          <a:ext uri="{28A0092B-C50C-407E-A947-70E740481C1C}">
                            <a14:useLocalDpi xmlns="" xmlns:a14="http://schemas.microsoft.com/office/drawing/2010/main" val="0"/>
                          </a:ext>
                        </a:extLst>
                      </a:blip>
                      <a:srcRect/>
                      <a:stretch>
                        <a:fillRect/>
                      </a:stretch>
                    </a:blipFill>
                  </a:tcPr>
                </a:tc>
                <a:tc hMerge="1">
                  <a:txBody>
                    <a:bodyPr/>
                    <a:lstStyle/>
                    <a:p>
                      <a:endParaRPr lang="en-US"/>
                    </a:p>
                  </a:txBody>
                  <a:tcPr/>
                </a:tc>
                <a:tc hMerge="1">
                  <a:txBody>
                    <a:bodyPr/>
                    <a:lstStyle/>
                    <a:p>
                      <a:endParaRPr lang="en-US"/>
                    </a:p>
                  </a:txBody>
                  <a:tcPr/>
                </a:tc>
                <a:extLst>
                  <a:ext uri="{0D108BD9-81ED-4DB2-BD59-A6C34878D82A}">
                    <a16:rowId xmlns="" xmlns:a16="http://schemas.microsoft.com/office/drawing/2014/main" val="10008"/>
                  </a:ext>
                </a:extLst>
              </a:tr>
              <a:tr h="1130052">
                <a:tc gridSpan="2">
                  <a:txBody>
                    <a:bodyPr/>
                    <a:lstStyle/>
                    <a:p>
                      <a:pPr>
                        <a:lnSpc>
                          <a:spcPts val="2600"/>
                        </a:lnSpc>
                      </a:pPr>
                      <a:r>
                        <a:rPr lang="en-US" sz="1800" dirty="0">
                          <a:solidFill>
                            <a:schemeClr val="bg1">
                              <a:lumMod val="85000"/>
                            </a:schemeClr>
                          </a:solidFill>
                          <a:latin typeface="Arial"/>
                          <a:cs typeface="Arial"/>
                        </a:rPr>
                        <a:t>© 2019</a:t>
                      </a:r>
                      <a:r>
                        <a:rPr lang="en-US" sz="1800" baseline="0" dirty="0">
                          <a:solidFill>
                            <a:schemeClr val="bg1">
                              <a:lumMod val="85000"/>
                            </a:schemeClr>
                          </a:solidFill>
                          <a:latin typeface="Arial"/>
                          <a:cs typeface="Arial"/>
                        </a:rPr>
                        <a:t> </a:t>
                      </a:r>
                      <a:r>
                        <a:rPr lang="en-US" sz="1800" dirty="0" err="1">
                          <a:solidFill>
                            <a:schemeClr val="bg1">
                              <a:lumMod val="85000"/>
                            </a:schemeClr>
                          </a:solidFill>
                          <a:latin typeface="Arial"/>
                          <a:cs typeface="Arial"/>
                        </a:rPr>
                        <a:t>PosterPresentations.com</a:t>
                      </a:r>
                      <a:r>
                        <a:rPr lang="en-US" sz="1800" dirty="0">
                          <a:solidFill>
                            <a:schemeClr val="bg1">
                              <a:lumMod val="85000"/>
                            </a:schemeClr>
                          </a:solidFill>
                          <a:latin typeface="Arial"/>
                          <a:cs typeface="Arial"/>
                        </a:rPr>
                        <a:t/>
                      </a:r>
                      <a:br>
                        <a:rPr lang="en-US" sz="1800" dirty="0">
                          <a:solidFill>
                            <a:schemeClr val="bg1">
                              <a:lumMod val="85000"/>
                            </a:schemeClr>
                          </a:solidFill>
                          <a:latin typeface="Arial"/>
                          <a:cs typeface="Arial"/>
                        </a:rPr>
                      </a:br>
                      <a:r>
                        <a:rPr lang="en-US" sz="1800" dirty="0">
                          <a:solidFill>
                            <a:schemeClr val="bg1">
                              <a:lumMod val="85000"/>
                            </a:schemeClr>
                          </a:solidFill>
                          <a:latin typeface="Arial"/>
                          <a:cs typeface="Arial"/>
                        </a:rPr>
                        <a:t>2117 Fourth Street ,</a:t>
                      </a:r>
                      <a:r>
                        <a:rPr lang="en-US" sz="1800" baseline="0" dirty="0">
                          <a:solidFill>
                            <a:schemeClr val="bg1">
                              <a:lumMod val="85000"/>
                            </a:schemeClr>
                          </a:solidFill>
                          <a:latin typeface="Arial"/>
                          <a:cs typeface="Arial"/>
                        </a:rPr>
                        <a:t> STE C        </a:t>
                      </a:r>
                    </a:p>
                    <a:p>
                      <a:pPr>
                        <a:lnSpc>
                          <a:spcPts val="2600"/>
                        </a:lnSpc>
                      </a:pPr>
                      <a:r>
                        <a:rPr lang="en-US" sz="1800" baseline="0" dirty="0">
                          <a:solidFill>
                            <a:schemeClr val="bg1">
                              <a:lumMod val="85000"/>
                            </a:schemeClr>
                          </a:solidFill>
                          <a:latin typeface="Arial"/>
                          <a:cs typeface="Arial"/>
                        </a:rPr>
                        <a:t>Berkeley CA 94710 USA</a:t>
                      </a:r>
                      <a:endParaRPr lang="en-US" sz="1800" dirty="0">
                        <a:solidFill>
                          <a:schemeClr val="bg1">
                            <a:lumMod val="85000"/>
                          </a:schemeClr>
                        </a:solidFill>
                        <a:latin typeface="Arial"/>
                        <a:cs typeface="Arial"/>
                      </a:endParaRPr>
                    </a:p>
                  </a:txBody>
                  <a:tcPr marL="182880" marT="137160">
                    <a:solidFill>
                      <a:srgbClr val="010101"/>
                    </a:solidFill>
                  </a:tcPr>
                </a:tc>
                <a:tc hMerge="1">
                  <a:txBody>
                    <a:bodyPr/>
                    <a:lstStyle/>
                    <a:p>
                      <a:pPr>
                        <a:lnSpc>
                          <a:spcPts val="2600"/>
                        </a:lnSpc>
                      </a:pPr>
                      <a:endParaRPr lang="en-US" sz="2400" dirty="0">
                        <a:solidFill>
                          <a:schemeClr val="bg1">
                            <a:lumMod val="85000"/>
                          </a:schemeClr>
                        </a:solidFill>
                        <a:latin typeface="Arial"/>
                        <a:cs typeface="Arial"/>
                      </a:endParaRPr>
                    </a:p>
                  </a:txBody>
                  <a:tcPr marL="182880" marT="137160">
                    <a:solidFill>
                      <a:srgbClr val="010101"/>
                    </a:solidFill>
                  </a:tcPr>
                </a:tc>
                <a:tc>
                  <a:txBody>
                    <a:bodyPr/>
                    <a:lstStyle/>
                    <a:p>
                      <a:pPr marL="0" marR="0" indent="0" algn="l" defTabSz="4388900" rtl="0" eaLnBrk="1" fontAlgn="auto" latinLnBrk="0" hangingPunct="1">
                        <a:lnSpc>
                          <a:spcPct val="100000"/>
                        </a:lnSpc>
                        <a:spcBef>
                          <a:spcPts val="0"/>
                        </a:spcBef>
                        <a:spcAft>
                          <a:spcPts val="0"/>
                        </a:spcAft>
                        <a:buClrTx/>
                        <a:buSzTx/>
                        <a:buFontTx/>
                        <a:buNone/>
                        <a:tabLst/>
                        <a:defRPr/>
                      </a:pPr>
                      <a:r>
                        <a:rPr lang="en-US" sz="1800" b="1" dirty="0">
                          <a:solidFill>
                            <a:srgbClr val="D0D0D0"/>
                          </a:solidFill>
                          <a:latin typeface="Arial"/>
                          <a:cs typeface="Arial"/>
                        </a:rPr>
                        <a:t>For complete tutorials</a:t>
                      </a:r>
                      <a:r>
                        <a:rPr lang="en-US" sz="1800" b="1" baseline="0" dirty="0">
                          <a:solidFill>
                            <a:srgbClr val="D0D0D0"/>
                          </a:solidFill>
                          <a:latin typeface="Arial"/>
                          <a:cs typeface="Arial"/>
                        </a:rPr>
                        <a:t> visit:</a:t>
                      </a:r>
                    </a:p>
                    <a:p>
                      <a:pPr marL="0" marR="0" indent="0" algn="l" defTabSz="4388900" rtl="0" eaLnBrk="1" fontAlgn="auto" latinLnBrk="0" hangingPunct="1">
                        <a:lnSpc>
                          <a:spcPct val="100000"/>
                        </a:lnSpc>
                        <a:spcBef>
                          <a:spcPts val="0"/>
                        </a:spcBef>
                        <a:spcAft>
                          <a:spcPts val="0"/>
                        </a:spcAft>
                        <a:buClrTx/>
                        <a:buSzTx/>
                        <a:buFontTx/>
                        <a:buNone/>
                        <a:tabLst/>
                        <a:defRPr/>
                      </a:pPr>
                      <a:r>
                        <a:rPr lang="en-US" sz="1400" b="1" dirty="0">
                          <a:solidFill>
                            <a:srgbClr val="FFC000"/>
                          </a:solidFill>
                          <a:latin typeface="Arial"/>
                          <a:cs typeface="Arial"/>
                        </a:rPr>
                        <a:t>https://</a:t>
                      </a:r>
                      <a:r>
                        <a:rPr lang="en-US" sz="1400" b="1" dirty="0" err="1">
                          <a:solidFill>
                            <a:srgbClr val="FFC000"/>
                          </a:solidFill>
                          <a:latin typeface="Arial"/>
                          <a:cs typeface="Arial"/>
                        </a:rPr>
                        <a:t>www.posterpresentations.com</a:t>
                      </a:r>
                      <a:r>
                        <a:rPr lang="en-US" sz="1400" b="1" dirty="0">
                          <a:solidFill>
                            <a:srgbClr val="FFC000"/>
                          </a:solidFill>
                          <a:latin typeface="Arial"/>
                          <a:cs typeface="Arial"/>
                        </a:rPr>
                        <a:t>/</a:t>
                      </a:r>
                      <a:r>
                        <a:rPr lang="en-US" sz="1400" b="1" dirty="0" err="1">
                          <a:solidFill>
                            <a:srgbClr val="FFC000"/>
                          </a:solidFill>
                          <a:latin typeface="Arial"/>
                          <a:cs typeface="Arial"/>
                        </a:rPr>
                        <a:t>helpdesk.html</a:t>
                      </a:r>
                      <a:endParaRPr lang="en-US" sz="9600" dirty="0"/>
                    </a:p>
                  </a:txBody>
                  <a:tcPr marL="182880" marT="137160">
                    <a:solidFill>
                      <a:srgbClr val="010101"/>
                    </a:solidFill>
                  </a:tcPr>
                </a:tc>
                <a:extLst>
                  <a:ext uri="{0D108BD9-81ED-4DB2-BD59-A6C34878D82A}">
                    <a16:rowId xmlns="" xmlns:a16="http://schemas.microsoft.com/office/drawing/2014/main" val="10009"/>
                  </a:ext>
                </a:extLst>
              </a:tr>
            </a:tbl>
          </a:graphicData>
        </a:graphic>
      </p:graphicFrame>
    </p:spTree>
  </p:cSld>
  <p:clrMap bg1="lt1" tx1="dk1" bg2="lt2" tx2="dk2" accent1="accent1" accent2="accent2" accent3="accent3" accent4="accent4" accent5="accent5" accent6="accent6" hlink="hlink" folHlink="folHlink"/>
  <p:sldLayoutIdLst>
    <p:sldLayoutId id="2147483659" r:id="rId1"/>
  </p:sldLayoutIdLst>
  <p:txStyles>
    <p:titleStyle>
      <a:lvl1pPr algn="ctr" defTabSz="3038715" rtl="0" eaLnBrk="1" latinLnBrk="0" hangingPunct="1">
        <a:spcBef>
          <a:spcPct val="0"/>
        </a:spcBef>
        <a:buNone/>
        <a:defRPr sz="6000" kern="1200">
          <a:solidFill>
            <a:schemeClr val="bg1"/>
          </a:solidFill>
          <a:latin typeface="Trebuchet MS" pitchFamily="34" charset="0"/>
          <a:ea typeface="+mj-ea"/>
          <a:cs typeface="+mj-cs"/>
        </a:defRPr>
      </a:lvl1pPr>
    </p:titleStyle>
    <p:bodyStyle>
      <a:lvl1pPr marL="1139518" indent="-1139518" algn="l" defTabSz="3038715" rtl="0" eaLnBrk="1" latinLnBrk="0" hangingPunct="1">
        <a:spcBef>
          <a:spcPct val="20000"/>
        </a:spcBef>
        <a:buFont typeface="Arial" pitchFamily="34" charset="0"/>
        <a:buChar char="•"/>
        <a:defRPr sz="10600" kern="1200">
          <a:solidFill>
            <a:schemeClr val="tx1"/>
          </a:solidFill>
          <a:latin typeface="+mn-lt"/>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p:bodyStyle>
    <p:otherStyle>
      <a:defPPr>
        <a:defRPr lang="en-US"/>
      </a:defPPr>
      <a:lvl1pPr marL="0" algn="l" defTabSz="3038715" rtl="0" eaLnBrk="1" latinLnBrk="0" hangingPunct="1">
        <a:defRPr sz="6000" kern="1200">
          <a:solidFill>
            <a:schemeClr val="tx1"/>
          </a:solidFill>
          <a:latin typeface="+mn-lt"/>
          <a:ea typeface="+mn-ea"/>
          <a:cs typeface="+mn-cs"/>
        </a:defRPr>
      </a:lvl1pPr>
      <a:lvl2pPr marL="1519358" algn="l" defTabSz="3038715" rtl="0" eaLnBrk="1" latinLnBrk="0" hangingPunct="1">
        <a:defRPr sz="6000" kern="1200">
          <a:solidFill>
            <a:schemeClr val="tx1"/>
          </a:solidFill>
          <a:latin typeface="+mn-lt"/>
          <a:ea typeface="+mn-ea"/>
          <a:cs typeface="+mn-cs"/>
        </a:defRPr>
      </a:lvl2pPr>
      <a:lvl3pPr marL="3038715" algn="l" defTabSz="3038715" rtl="0" eaLnBrk="1" latinLnBrk="0" hangingPunct="1">
        <a:defRPr sz="6000" kern="1200">
          <a:solidFill>
            <a:schemeClr val="tx1"/>
          </a:solidFill>
          <a:latin typeface="+mn-lt"/>
          <a:ea typeface="+mn-ea"/>
          <a:cs typeface="+mn-cs"/>
        </a:defRPr>
      </a:lvl3pPr>
      <a:lvl4pPr marL="4558071" algn="l" defTabSz="3038715" rtl="0" eaLnBrk="1" latinLnBrk="0" hangingPunct="1">
        <a:defRPr sz="6000" kern="1200">
          <a:solidFill>
            <a:schemeClr val="tx1"/>
          </a:solidFill>
          <a:latin typeface="+mn-lt"/>
          <a:ea typeface="+mn-ea"/>
          <a:cs typeface="+mn-cs"/>
        </a:defRPr>
      </a:lvl4pPr>
      <a:lvl5pPr marL="6077429" algn="l" defTabSz="3038715" rtl="0" eaLnBrk="1" latinLnBrk="0" hangingPunct="1">
        <a:defRPr sz="6000" kern="1200">
          <a:solidFill>
            <a:schemeClr val="tx1"/>
          </a:solidFill>
          <a:latin typeface="+mn-lt"/>
          <a:ea typeface="+mn-ea"/>
          <a:cs typeface="+mn-cs"/>
        </a:defRPr>
      </a:lvl5pPr>
      <a:lvl6pPr marL="7596786" algn="l" defTabSz="3038715" rtl="0" eaLnBrk="1" latinLnBrk="0" hangingPunct="1">
        <a:defRPr sz="6000" kern="1200">
          <a:solidFill>
            <a:schemeClr val="tx1"/>
          </a:solidFill>
          <a:latin typeface="+mn-lt"/>
          <a:ea typeface="+mn-ea"/>
          <a:cs typeface="+mn-cs"/>
        </a:defRPr>
      </a:lvl6pPr>
      <a:lvl7pPr marL="9116145" algn="l" defTabSz="3038715" rtl="0" eaLnBrk="1" latinLnBrk="0" hangingPunct="1">
        <a:defRPr sz="6000" kern="1200">
          <a:solidFill>
            <a:schemeClr val="tx1"/>
          </a:solidFill>
          <a:latin typeface="+mn-lt"/>
          <a:ea typeface="+mn-ea"/>
          <a:cs typeface="+mn-cs"/>
        </a:defRPr>
      </a:lvl7pPr>
      <a:lvl8pPr marL="10635501" algn="l" defTabSz="3038715" rtl="0" eaLnBrk="1" latinLnBrk="0" hangingPunct="1">
        <a:defRPr sz="6000" kern="1200">
          <a:solidFill>
            <a:schemeClr val="tx1"/>
          </a:solidFill>
          <a:latin typeface="+mn-lt"/>
          <a:ea typeface="+mn-ea"/>
          <a:cs typeface="+mn-cs"/>
        </a:defRPr>
      </a:lvl8pPr>
      <a:lvl9pPr marL="12154859" algn="l" defTabSz="3038715" rtl="0" eaLnBrk="1" latinLnBrk="0" hangingPunct="1">
        <a:defRPr sz="60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 name="Text Box 14"/>
          <p:cNvSpPr txBox="1">
            <a:spLocks noChangeArrowheads="1"/>
          </p:cNvSpPr>
          <p:nvPr/>
        </p:nvSpPr>
        <p:spPr bwMode="auto">
          <a:xfrm>
            <a:off x="1086753" y="29699043"/>
            <a:ext cx="1578661" cy="230633"/>
          </a:xfrm>
          <a:prstGeom prst="rect">
            <a:avLst/>
          </a:prstGeom>
          <a:noFill/>
          <a:ln w="9525">
            <a:noFill/>
            <a:miter lim="800000"/>
            <a:headEnd/>
            <a:tailEnd/>
          </a:ln>
          <a:effectLst/>
        </p:spPr>
        <p:txBody>
          <a:bodyPr wrap="square" lIns="63187" tIns="31588" rIns="63187" bIns="31588">
            <a:spAutoFit/>
          </a:bodyPr>
          <a:lstStyle/>
          <a:p>
            <a:pPr eaLnBrk="0" hangingPunct="0">
              <a:lnSpc>
                <a:spcPct val="65000"/>
              </a:lnSpc>
              <a:spcBef>
                <a:spcPct val="50000"/>
              </a:spcBef>
              <a:defRPr/>
            </a:pPr>
            <a:r>
              <a:rPr lang="en-US" sz="400" b="1" dirty="0">
                <a:solidFill>
                  <a:schemeClr val="bg1">
                    <a:lumMod val="75000"/>
                  </a:schemeClr>
                </a:solidFill>
                <a:latin typeface="Arial" charset="0"/>
              </a:rPr>
              <a:t>RESEARCH POSTER PRESENTATION DESIGN © 2019</a:t>
            </a:r>
          </a:p>
          <a:p>
            <a:pPr eaLnBrk="0" hangingPunct="0">
              <a:lnSpc>
                <a:spcPct val="65000"/>
              </a:lnSpc>
              <a:spcBef>
                <a:spcPct val="50000"/>
              </a:spcBef>
              <a:defRPr/>
            </a:pPr>
            <a:r>
              <a:rPr lang="en-US" sz="700" b="1" dirty="0">
                <a:solidFill>
                  <a:schemeClr val="bg1">
                    <a:lumMod val="75000"/>
                  </a:schemeClr>
                </a:solidFill>
                <a:latin typeface="Arial" charset="0"/>
              </a:rPr>
              <a:t>www.PosterPresentations.com</a:t>
            </a:r>
          </a:p>
        </p:txBody>
      </p:sp>
    </p:spTree>
    <p:extLst>
      <p:ext uri="{BB962C8B-B14F-4D97-AF65-F5344CB8AC3E}">
        <p14:creationId xmlns="" xmlns:p14="http://schemas.microsoft.com/office/powerpoint/2010/main" val="3448820764"/>
      </p:ext>
    </p:extLst>
  </p:cSld>
  <p:clrMap bg1="lt1" tx1="dk1" bg2="lt2" tx2="dk2" accent1="accent1" accent2="accent2" accent3="accent3" accent4="accent4" accent5="accent5" accent6="accent6" hlink="hlink" folHlink="folHlink"/>
  <p:sldLayoutIdLst>
    <p:sldLayoutId id="2147483661" r:id="rId1"/>
  </p:sldLayoutIdLst>
  <p:txStyles>
    <p:titleStyle>
      <a:lvl1pPr algn="ctr" defTabSz="3038715" rtl="0" eaLnBrk="1" latinLnBrk="0" hangingPunct="1">
        <a:spcBef>
          <a:spcPct val="0"/>
        </a:spcBef>
        <a:buNone/>
        <a:defRPr sz="6000" kern="1200">
          <a:solidFill>
            <a:schemeClr val="bg1"/>
          </a:solidFill>
          <a:latin typeface="Trebuchet MS" pitchFamily="34" charset="0"/>
          <a:ea typeface="+mj-ea"/>
          <a:cs typeface="+mj-cs"/>
        </a:defRPr>
      </a:lvl1pPr>
    </p:titleStyle>
    <p:bodyStyle>
      <a:lvl1pPr marL="1139518" indent="-1139518" algn="l" defTabSz="3038715" rtl="0" eaLnBrk="1" latinLnBrk="0" hangingPunct="1">
        <a:spcBef>
          <a:spcPct val="20000"/>
        </a:spcBef>
        <a:buFont typeface="Arial" pitchFamily="34" charset="0"/>
        <a:buChar char="•"/>
        <a:defRPr sz="10600" kern="1200">
          <a:solidFill>
            <a:schemeClr val="tx1"/>
          </a:solidFill>
          <a:latin typeface="+mn-lt"/>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p:bodyStyle>
    <p:otherStyle>
      <a:defPPr>
        <a:defRPr lang="en-US"/>
      </a:defPPr>
      <a:lvl1pPr marL="0" algn="l" defTabSz="3038715" rtl="0" eaLnBrk="1" latinLnBrk="0" hangingPunct="1">
        <a:defRPr sz="6000" kern="1200">
          <a:solidFill>
            <a:schemeClr val="tx1"/>
          </a:solidFill>
          <a:latin typeface="+mn-lt"/>
          <a:ea typeface="+mn-ea"/>
          <a:cs typeface="+mn-cs"/>
        </a:defRPr>
      </a:lvl1pPr>
      <a:lvl2pPr marL="1519358" algn="l" defTabSz="3038715" rtl="0" eaLnBrk="1" latinLnBrk="0" hangingPunct="1">
        <a:defRPr sz="6000" kern="1200">
          <a:solidFill>
            <a:schemeClr val="tx1"/>
          </a:solidFill>
          <a:latin typeface="+mn-lt"/>
          <a:ea typeface="+mn-ea"/>
          <a:cs typeface="+mn-cs"/>
        </a:defRPr>
      </a:lvl2pPr>
      <a:lvl3pPr marL="3038715" algn="l" defTabSz="3038715" rtl="0" eaLnBrk="1" latinLnBrk="0" hangingPunct="1">
        <a:defRPr sz="6000" kern="1200">
          <a:solidFill>
            <a:schemeClr val="tx1"/>
          </a:solidFill>
          <a:latin typeface="+mn-lt"/>
          <a:ea typeface="+mn-ea"/>
          <a:cs typeface="+mn-cs"/>
        </a:defRPr>
      </a:lvl3pPr>
      <a:lvl4pPr marL="4558071" algn="l" defTabSz="3038715" rtl="0" eaLnBrk="1" latinLnBrk="0" hangingPunct="1">
        <a:defRPr sz="6000" kern="1200">
          <a:solidFill>
            <a:schemeClr val="tx1"/>
          </a:solidFill>
          <a:latin typeface="+mn-lt"/>
          <a:ea typeface="+mn-ea"/>
          <a:cs typeface="+mn-cs"/>
        </a:defRPr>
      </a:lvl4pPr>
      <a:lvl5pPr marL="6077429" algn="l" defTabSz="3038715" rtl="0" eaLnBrk="1" latinLnBrk="0" hangingPunct="1">
        <a:defRPr sz="6000" kern="1200">
          <a:solidFill>
            <a:schemeClr val="tx1"/>
          </a:solidFill>
          <a:latin typeface="+mn-lt"/>
          <a:ea typeface="+mn-ea"/>
          <a:cs typeface="+mn-cs"/>
        </a:defRPr>
      </a:lvl5pPr>
      <a:lvl6pPr marL="7596786" algn="l" defTabSz="3038715" rtl="0" eaLnBrk="1" latinLnBrk="0" hangingPunct="1">
        <a:defRPr sz="6000" kern="1200">
          <a:solidFill>
            <a:schemeClr val="tx1"/>
          </a:solidFill>
          <a:latin typeface="+mn-lt"/>
          <a:ea typeface="+mn-ea"/>
          <a:cs typeface="+mn-cs"/>
        </a:defRPr>
      </a:lvl6pPr>
      <a:lvl7pPr marL="9116145" algn="l" defTabSz="3038715" rtl="0" eaLnBrk="1" latinLnBrk="0" hangingPunct="1">
        <a:defRPr sz="6000" kern="1200">
          <a:solidFill>
            <a:schemeClr val="tx1"/>
          </a:solidFill>
          <a:latin typeface="+mn-lt"/>
          <a:ea typeface="+mn-ea"/>
          <a:cs typeface="+mn-cs"/>
        </a:defRPr>
      </a:lvl7pPr>
      <a:lvl8pPr marL="10635501" algn="l" defTabSz="3038715" rtl="0" eaLnBrk="1" latinLnBrk="0" hangingPunct="1">
        <a:defRPr sz="6000" kern="1200">
          <a:solidFill>
            <a:schemeClr val="tx1"/>
          </a:solidFill>
          <a:latin typeface="+mn-lt"/>
          <a:ea typeface="+mn-ea"/>
          <a:cs typeface="+mn-cs"/>
        </a:defRPr>
      </a:lvl8pPr>
      <a:lvl9pPr marL="12154859" algn="l" defTabSz="3038715" rtl="0" eaLnBrk="1" latinLnBrk="0" hangingPunct="1">
        <a:defRPr sz="60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carmenrry@uclv.cu"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 Placeholder 27">
            <a:extLst>
              <a:ext uri="{FF2B5EF4-FFF2-40B4-BE49-F238E27FC236}">
                <a16:creationId xmlns="" xmlns:a16="http://schemas.microsoft.com/office/drawing/2014/main" id="{3F0F9E90-FAA0-694D-A385-A29160674B09}"/>
              </a:ext>
            </a:extLst>
          </p:cNvPr>
          <p:cNvSpPr>
            <a:spLocks noGrp="1"/>
          </p:cNvSpPr>
          <p:nvPr>
            <p:ph type="body" sz="quarter" idx="10"/>
          </p:nvPr>
        </p:nvSpPr>
        <p:spPr>
          <a:xfrm>
            <a:off x="440616" y="5365571"/>
            <a:ext cx="10101856" cy="6906044"/>
          </a:xfrm>
        </p:spPr>
        <p:txBody>
          <a:bodyPr/>
          <a:lstStyle/>
          <a:p>
            <a:pPr algn="just"/>
            <a:r>
              <a:rPr lang="es-ES" dirty="0" smtClean="0"/>
              <a:t>La  complejidad de los problemas que afectan a la sociedad  cubana en la época actual, requiere de la unidad de su pueblo y del protagonismo de sus jóvenes para asegurar  la sostenibilidad del proyecto social revolucionario preservando sus conquistas, por lo que ha sido necesario revitalizar los procesos de participación-transformación, en la gestión de proyectos teniendo en cuenta los escenarios internacionales, nacionales  y  realidades locales en busca de soluciones.</a:t>
            </a:r>
          </a:p>
          <a:p>
            <a:pPr algn="just"/>
            <a:r>
              <a:rPr lang="es-ES" dirty="0" smtClean="0"/>
              <a:t>La educación superior en Cuba ha sido la expresión  de la política educacional cubana en relación con los estudios superiores; se inserta orgánicamente en el propósito de elevar a niveles cualitativamente superiores la cultura general integral del pueblo. Con la Batalla de Ideas liderada por Fidel Castro, aparece la Sede Universitaria, concebida como la micro universidad del municipio, localizada en los más disímiles escenarios y permitiendo el acceso pleno a los estudios superiores. El 26 de noviembre del 2010 por el Acuerdo No. 6935 del Comité Ejecutivo del  Consejo de Ministros determinaron nombrarlos  Centros Universitarios Municipales (CUM) como instituciones integradoras de los procesos universitarios que se desarrollan en los territorios, con sus requerimientos y en correspondencia con el desarrollo socioeconómico de cada municipio</a:t>
            </a:r>
            <a:r>
              <a:rPr lang="es-MX" dirty="0" smtClean="0"/>
              <a:t>. Esta es una fortaleza  en la gestión, capacitación, asesoría y fortalecimientos de instituciones y capacidades locales. </a:t>
            </a:r>
            <a:endParaRPr lang="es-ES" dirty="0" smtClean="0"/>
          </a:p>
          <a:p>
            <a:pPr algn="just"/>
            <a:r>
              <a:rPr lang="es-ES" dirty="0" smtClean="0"/>
              <a:t> El presente artículo de investigación original tiene como objetivo: Divulgar las potencialidades de la gestión de proyectos con la participación de los jóvenes universitarios municipales al  considerar  la necesidad de atender los procesos y las relaciones  que tienen lugar en los territorios, en ese vínculo universidad- sociedad, al  constituir  una herramienta efectiva para promover  cambios y avanzar</a:t>
            </a:r>
            <a:endParaRPr lang="en-US" dirty="0"/>
          </a:p>
        </p:txBody>
      </p:sp>
      <p:sp>
        <p:nvSpPr>
          <p:cNvPr id="29" name="Text Placeholder 28">
            <a:extLst>
              <a:ext uri="{FF2B5EF4-FFF2-40B4-BE49-F238E27FC236}">
                <a16:creationId xmlns="" xmlns:a16="http://schemas.microsoft.com/office/drawing/2014/main" id="{FCB797DF-A438-244B-B34C-CCF348A4370E}"/>
              </a:ext>
            </a:extLst>
          </p:cNvPr>
          <p:cNvSpPr>
            <a:spLocks noGrp="1"/>
          </p:cNvSpPr>
          <p:nvPr>
            <p:ph type="body" sz="quarter" idx="11"/>
          </p:nvPr>
        </p:nvSpPr>
        <p:spPr/>
        <p:txBody>
          <a:bodyPr/>
          <a:lstStyle/>
          <a:p>
            <a:r>
              <a:rPr lang="en-US" dirty="0" smtClean="0"/>
              <a:t>1. INTRODUCCION </a:t>
            </a:r>
            <a:r>
              <a:rPr lang="en-US" dirty="0"/>
              <a:t>(OBJETIVOS</a:t>
            </a:r>
            <a:r>
              <a:rPr lang="en-US" dirty="0" smtClean="0"/>
              <a:t>)</a:t>
            </a:r>
            <a:endParaRPr lang="en-US" dirty="0"/>
          </a:p>
        </p:txBody>
      </p:sp>
      <p:sp>
        <p:nvSpPr>
          <p:cNvPr id="30" name="Text Placeholder 29">
            <a:extLst>
              <a:ext uri="{FF2B5EF4-FFF2-40B4-BE49-F238E27FC236}">
                <a16:creationId xmlns="" xmlns:a16="http://schemas.microsoft.com/office/drawing/2014/main" id="{F756C91F-A769-8746-9736-6A1E2B721D6B}"/>
              </a:ext>
            </a:extLst>
          </p:cNvPr>
          <p:cNvSpPr>
            <a:spLocks noGrp="1"/>
          </p:cNvSpPr>
          <p:nvPr>
            <p:ph type="body" sz="quarter" idx="20"/>
          </p:nvPr>
        </p:nvSpPr>
        <p:spPr/>
        <p:txBody>
          <a:bodyPr/>
          <a:lstStyle/>
          <a:p>
            <a:r>
              <a:rPr lang="en-US" dirty="0"/>
              <a:t>2. METODOLOGIA</a:t>
            </a:r>
          </a:p>
        </p:txBody>
      </p:sp>
      <p:sp>
        <p:nvSpPr>
          <p:cNvPr id="31" name="Text Placeholder 30">
            <a:extLst>
              <a:ext uri="{FF2B5EF4-FFF2-40B4-BE49-F238E27FC236}">
                <a16:creationId xmlns="" xmlns:a16="http://schemas.microsoft.com/office/drawing/2014/main" id="{4D8E9A6E-E5FF-AB49-84AA-3A4E1523DDE0}"/>
              </a:ext>
            </a:extLst>
          </p:cNvPr>
          <p:cNvSpPr>
            <a:spLocks noGrp="1"/>
          </p:cNvSpPr>
          <p:nvPr>
            <p:ph type="body" sz="quarter" idx="25"/>
          </p:nvPr>
        </p:nvSpPr>
        <p:spPr/>
        <p:txBody>
          <a:bodyPr/>
          <a:lstStyle/>
          <a:p>
            <a:r>
              <a:rPr lang="en-US" dirty="0"/>
              <a:t>3. RESULTADOS Y DISCUSION</a:t>
            </a:r>
          </a:p>
        </p:txBody>
      </p:sp>
      <p:sp>
        <p:nvSpPr>
          <p:cNvPr id="32" name="Text Placeholder 31">
            <a:extLst>
              <a:ext uri="{FF2B5EF4-FFF2-40B4-BE49-F238E27FC236}">
                <a16:creationId xmlns="" xmlns:a16="http://schemas.microsoft.com/office/drawing/2014/main" id="{F1CD45E0-BFBD-6449-A27A-446292982C7D}"/>
              </a:ext>
            </a:extLst>
          </p:cNvPr>
          <p:cNvSpPr>
            <a:spLocks noGrp="1"/>
          </p:cNvSpPr>
          <p:nvPr>
            <p:ph type="body" sz="quarter" idx="26"/>
          </p:nvPr>
        </p:nvSpPr>
        <p:spPr>
          <a:xfrm>
            <a:off x="10846594" y="5365571"/>
            <a:ext cx="10093752" cy="7152265"/>
          </a:xfrm>
        </p:spPr>
        <p:txBody>
          <a:bodyPr/>
          <a:lstStyle/>
          <a:p>
            <a:pPr algn="just"/>
            <a:r>
              <a:rPr lang="es-ES" dirty="0" smtClean="0"/>
              <a:t>Se logró la conciliación de los intereses de la formación del egresado universitario  a través de la gestión de proyectos en correspondencia con los programas y objetivos de la Estrategia de Desarrollo Municipal, lo que permitió que esos proyectos tuvieran un reconocimiento y un apoyo real del gobierno del municipio. Todo ello condujo a generar capacidades para inducir cambios sostenibles a mediano y largo plazo. </a:t>
            </a:r>
          </a:p>
          <a:p>
            <a:pPr algn="just"/>
            <a:r>
              <a:rPr lang="es-ES" dirty="0" smtClean="0"/>
              <a:t>Estos resultados permitieron: el perfeccionamiento en  la gestión  de los proyectos con los jóvenes universitarios acordes con la realidad, la información, el conocimiento en el Gobierno, las direcciones y dependencias estatales, el fortalecimiento de las capacidades productivas locales, el mejoramiento de la imagen y la situación ambiental de los Consejos Populares dónde residían los jóvenes, así como el desarrollo y aprovechamiento de energías renovables, la elaboración y puesta en práctica de nuevos proyectos  para el fortalecimiento de la participación con enfoque de equidad de géneros, de comunicación social y educación popular, la  identificación de necesidades de capacitación y superación de trabajadores y cuadros de  las empresas en los Consejos Populares, la identificación de las construcciones con valor patrimonial y  grupos   de familia en condiciones de vulnerabilidad, impartición de cursos de posgrado en el territorio sobre desarrollo local y gobernabilidad, la capacitación a los presidentes de cada consejo popular y delegados en la elaboración del proyecto que se desarrollan, que involucran a todos los actores sociales, como sujetos, en tareas concretas planificadas a corto mediano y largo plazo, la participación de los jóvenes  en las tareas de impacto, la implementación de resultados de investigaciones científicas sobre patrimonio cultural y natural, la realización de eventos científicos en esas localidades, la cooperación con otros proyectos  del territorio.</a:t>
            </a:r>
            <a:endParaRPr lang="es-ES" dirty="0"/>
          </a:p>
        </p:txBody>
      </p:sp>
      <p:sp>
        <p:nvSpPr>
          <p:cNvPr id="33" name="Text Placeholder 32">
            <a:extLst>
              <a:ext uri="{FF2B5EF4-FFF2-40B4-BE49-F238E27FC236}">
                <a16:creationId xmlns="" xmlns:a16="http://schemas.microsoft.com/office/drawing/2014/main" id="{B987F76A-25E5-8F4D-A08D-EFFBEAFC4DDD}"/>
              </a:ext>
            </a:extLst>
          </p:cNvPr>
          <p:cNvSpPr>
            <a:spLocks noGrp="1"/>
          </p:cNvSpPr>
          <p:nvPr>
            <p:ph type="body" sz="quarter" idx="27"/>
          </p:nvPr>
        </p:nvSpPr>
        <p:spPr/>
        <p:txBody>
          <a:bodyPr/>
          <a:lstStyle/>
          <a:p>
            <a:r>
              <a:rPr lang="en-US" dirty="0"/>
              <a:t>4. CONCLUSIONES</a:t>
            </a:r>
          </a:p>
        </p:txBody>
      </p:sp>
      <p:sp>
        <p:nvSpPr>
          <p:cNvPr id="34" name="Text Placeholder 33">
            <a:extLst>
              <a:ext uri="{FF2B5EF4-FFF2-40B4-BE49-F238E27FC236}">
                <a16:creationId xmlns="" xmlns:a16="http://schemas.microsoft.com/office/drawing/2014/main" id="{7D41EBDE-1609-3448-80A4-1C45137E7020}"/>
              </a:ext>
            </a:extLst>
          </p:cNvPr>
          <p:cNvSpPr>
            <a:spLocks noGrp="1"/>
          </p:cNvSpPr>
          <p:nvPr>
            <p:ph type="body" sz="quarter" idx="28"/>
          </p:nvPr>
        </p:nvSpPr>
        <p:spPr>
          <a:xfrm>
            <a:off x="10842726" y="13648379"/>
            <a:ext cx="10094847" cy="5428716"/>
          </a:xfrm>
        </p:spPr>
        <p:txBody>
          <a:bodyPr/>
          <a:lstStyle/>
          <a:p>
            <a:pPr algn="just"/>
            <a:r>
              <a:rPr lang="es-ES" dirty="0" smtClean="0"/>
              <a:t>Cuba cuenta con fundamentos  teóricos y metodológicos abundante  en la  relación Universidad- sociedad, que ha servido para consolidar los vínculos educación superior-gobierno- desarrollo local.</a:t>
            </a:r>
          </a:p>
          <a:p>
            <a:pPr algn="just"/>
            <a:r>
              <a:rPr lang="es-ES" dirty="0" smtClean="0"/>
              <a:t>La gestión de proyectos con la participación de los jóvenes universitarios  ha logrado  la conciliación de los intereses de la formación del egresado  en correspondencia con los programas y objetivos de la Estrategia de Desarrollo Municipal, lo que  ha permitido que  se tuvieran un reconocimiento y un apoyo real del gobierno.</a:t>
            </a:r>
          </a:p>
          <a:p>
            <a:pPr algn="just"/>
            <a:r>
              <a:rPr lang="es-ES" dirty="0" smtClean="0"/>
              <a:t>Se comprobó que si se aprovecha  el potencial que brinda la educación superior en cada territorio, para  gestar proyectos con la participación de los jóvenes universitarios, se contribuye al </a:t>
            </a:r>
            <a:r>
              <a:rPr lang="es-MX" dirty="0" smtClean="0"/>
              <a:t>fortalecimiento de instituciones, capacidades locales, se </a:t>
            </a:r>
            <a:r>
              <a:rPr lang="es-ES" dirty="0" smtClean="0"/>
              <a:t>gestiona el conocimiento, la participación y la cooperación de diferentes actores sociales, se enriquecen la estrategia de trabajo con la creación colectiva de nuevos productos del conocimiento, a partir del diálogo de saberes,  lo cual aporta a la generalización de aprendizajes y al diseño de políticas públicas aprovechando todo el potencial local, al  constituirse  en una herramienta efectiva para promover  cambios y avanzar.</a:t>
            </a:r>
          </a:p>
          <a:p>
            <a:endParaRPr lang="en-US" dirty="0"/>
          </a:p>
        </p:txBody>
      </p:sp>
      <p:sp>
        <p:nvSpPr>
          <p:cNvPr id="35" name="Text Placeholder 34">
            <a:extLst>
              <a:ext uri="{FF2B5EF4-FFF2-40B4-BE49-F238E27FC236}">
                <a16:creationId xmlns="" xmlns:a16="http://schemas.microsoft.com/office/drawing/2014/main" id="{8DB05AB3-1F2A-F04C-AC72-20A73D4DAA6A}"/>
              </a:ext>
            </a:extLst>
          </p:cNvPr>
          <p:cNvSpPr>
            <a:spLocks noGrp="1"/>
          </p:cNvSpPr>
          <p:nvPr>
            <p:ph type="body" sz="quarter" idx="29"/>
          </p:nvPr>
        </p:nvSpPr>
        <p:spPr>
          <a:xfrm>
            <a:off x="11302462" y="26591818"/>
            <a:ext cx="9881138" cy="566030"/>
          </a:xfrm>
        </p:spPr>
        <p:txBody>
          <a:bodyPr/>
          <a:lstStyle/>
          <a:p>
            <a:r>
              <a:rPr lang="en-US" dirty="0"/>
              <a:t>AGRADECIMIENTOS Y CONTACTO</a:t>
            </a:r>
          </a:p>
        </p:txBody>
      </p:sp>
      <p:sp>
        <p:nvSpPr>
          <p:cNvPr id="36" name="Text Placeholder 35">
            <a:extLst>
              <a:ext uri="{FF2B5EF4-FFF2-40B4-BE49-F238E27FC236}">
                <a16:creationId xmlns="" xmlns:a16="http://schemas.microsoft.com/office/drawing/2014/main" id="{948B5F22-2ED2-E847-9BF3-82D22809A2DC}"/>
              </a:ext>
            </a:extLst>
          </p:cNvPr>
          <p:cNvSpPr>
            <a:spLocks noGrp="1"/>
          </p:cNvSpPr>
          <p:nvPr>
            <p:ph type="body" sz="quarter" idx="30"/>
          </p:nvPr>
        </p:nvSpPr>
        <p:spPr>
          <a:xfrm>
            <a:off x="11297410" y="27186410"/>
            <a:ext cx="9886190" cy="996734"/>
          </a:xfrm>
        </p:spPr>
        <p:txBody>
          <a:bodyPr/>
          <a:lstStyle/>
          <a:p>
            <a:r>
              <a:rPr lang="en-US" dirty="0" smtClean="0"/>
              <a:t>A  </a:t>
            </a:r>
            <a:r>
              <a:rPr lang="en-US" dirty="0" err="1" smtClean="0"/>
              <a:t>todos</a:t>
            </a:r>
            <a:r>
              <a:rPr lang="en-US" dirty="0" smtClean="0"/>
              <a:t> los </a:t>
            </a:r>
            <a:r>
              <a:rPr lang="en-US" dirty="0" err="1" smtClean="0"/>
              <a:t>que</a:t>
            </a:r>
            <a:r>
              <a:rPr lang="en-US" dirty="0" smtClean="0"/>
              <a:t> </a:t>
            </a:r>
            <a:r>
              <a:rPr lang="en-US" dirty="0" err="1" smtClean="0"/>
              <a:t>han</a:t>
            </a:r>
            <a:r>
              <a:rPr lang="en-US" dirty="0" smtClean="0"/>
              <a:t> </a:t>
            </a:r>
            <a:r>
              <a:rPr lang="en-US" dirty="0" err="1" smtClean="0"/>
              <a:t>colaborado</a:t>
            </a:r>
            <a:r>
              <a:rPr lang="en-US" dirty="0" smtClean="0"/>
              <a:t>  con el </a:t>
            </a:r>
            <a:r>
              <a:rPr lang="en-US" dirty="0" err="1" smtClean="0"/>
              <a:t>resultado</a:t>
            </a:r>
            <a:r>
              <a:rPr lang="en-US" dirty="0" smtClean="0"/>
              <a:t> </a:t>
            </a:r>
            <a:r>
              <a:rPr lang="en-US" dirty="0" err="1" smtClean="0"/>
              <a:t>presentado</a:t>
            </a:r>
            <a:r>
              <a:rPr lang="en-US" dirty="0" smtClean="0"/>
              <a:t>.</a:t>
            </a:r>
          </a:p>
          <a:p>
            <a:pPr algn="ctr"/>
            <a:r>
              <a:rPr lang="en-US" dirty="0" smtClean="0"/>
              <a:t> </a:t>
            </a:r>
            <a:r>
              <a:rPr lang="en-US" dirty="0" err="1" smtClean="0"/>
              <a:t>contacto</a:t>
            </a:r>
            <a:r>
              <a:rPr lang="en-US" dirty="0" smtClean="0"/>
              <a:t>: </a:t>
            </a:r>
            <a:r>
              <a:rPr lang="en-US" dirty="0" smtClean="0">
                <a:hlinkClick r:id="rId3"/>
              </a:rPr>
              <a:t>carmenrry@uclv.cu</a:t>
            </a:r>
            <a:r>
              <a:rPr lang="en-US" dirty="0" smtClean="0"/>
              <a:t>   </a:t>
            </a:r>
            <a:endParaRPr lang="en-US" dirty="0"/>
          </a:p>
        </p:txBody>
      </p:sp>
      <p:sp>
        <p:nvSpPr>
          <p:cNvPr id="37" name="Text Placeholder 36">
            <a:extLst>
              <a:ext uri="{FF2B5EF4-FFF2-40B4-BE49-F238E27FC236}">
                <a16:creationId xmlns="" xmlns:a16="http://schemas.microsoft.com/office/drawing/2014/main" id="{3B540C16-8ABD-8B40-A51F-D32095A92519}"/>
              </a:ext>
            </a:extLst>
          </p:cNvPr>
          <p:cNvSpPr>
            <a:spLocks noGrp="1"/>
          </p:cNvSpPr>
          <p:nvPr>
            <p:ph type="body" sz="quarter" idx="96"/>
          </p:nvPr>
        </p:nvSpPr>
        <p:spPr>
          <a:xfrm>
            <a:off x="440616" y="13633726"/>
            <a:ext cx="10102728" cy="7275375"/>
          </a:xfrm>
        </p:spPr>
        <p:txBody>
          <a:bodyPr/>
          <a:lstStyle/>
          <a:p>
            <a:pPr algn="just"/>
            <a:r>
              <a:rPr lang="es-ES" dirty="0" smtClean="0"/>
              <a:t>La metodología empleada fue la investigación-acción-participación por el grado de implicación directa de las autoras en la actividad y se emplearon otros métodos y técnicas, en dependencia de las dinámicas de la investigación. Se determinaron los elementos conceptuales necesarios para esclarecer el objeto de estudio al identificar, adquirir, desarrollar, difundir, utilizar y retener los conocimientos relevantes. La investigación se desarrolló  con 169  jóvenes de la carrera de Gestión Socio Cultural del Centro Universitario  Municipal de Remedios, Provincia de Villa Cuba. Cómo métodos se usaron la revisión bibliográfica,  la observación, entrevistas,  que  permitieron   registrar la información directamente de los sujetos investigados y  los talleres con  técnicas de lluvia de ideas en la  dinámica de la investigación.</a:t>
            </a:r>
          </a:p>
          <a:p>
            <a:pPr algn="just"/>
            <a:r>
              <a:rPr lang="es-ES" dirty="0" smtClean="0"/>
              <a:t>En entrevistas realizadas con los jóvenes se produjo la reflexión crítica para identificar las causas que impedían el despliegue del potencial creativo de ellos al vincular la teoría con la práctica; se reconoció que las experiencias realizadas no eran suficientemente conocidas ni valoradas por los actores sociales involucrados, no se  le prestaba la atención, y no le brindaban la información necesaria. Lo que condujo que la persona facilitadora, en cada ejercicio, tuvo el rol de dinamizar la participación de los actores clave  del territorio en cada taller. </a:t>
            </a:r>
          </a:p>
          <a:p>
            <a:pPr algn="just"/>
            <a:r>
              <a:rPr lang="es-ES" dirty="0" smtClean="0"/>
              <a:t>En los talleres se estimula la creatividad y la generación de nuevas ideas, a partir de temas que se plantean a un grupo de personas seleccionada previamente con actores clave  por Consejos Populares. El ejercicio del pensamiento crítico colectivo sobre las problemáticas permitió avanzar de manera participativa con la ayuda de la técnica grupal, hacia una matriz de priorización de proyectos con el objetivo de definir el objeto del proyecto y la selección del mismo. </a:t>
            </a:r>
          </a:p>
          <a:p>
            <a:pPr algn="just"/>
            <a:endParaRPr lang="en-US" dirty="0"/>
          </a:p>
        </p:txBody>
      </p:sp>
      <p:sp>
        <p:nvSpPr>
          <p:cNvPr id="38" name="Text Placeholder 37">
            <a:extLst>
              <a:ext uri="{FF2B5EF4-FFF2-40B4-BE49-F238E27FC236}">
                <a16:creationId xmlns="" xmlns:a16="http://schemas.microsoft.com/office/drawing/2014/main" id="{0F56D88A-4B12-0F47-8D8A-2F1828CAE02A}"/>
              </a:ext>
            </a:extLst>
          </p:cNvPr>
          <p:cNvSpPr>
            <a:spLocks noGrp="1"/>
          </p:cNvSpPr>
          <p:nvPr>
            <p:ph type="body" sz="quarter" idx="150"/>
          </p:nvPr>
        </p:nvSpPr>
        <p:spPr>
          <a:xfrm>
            <a:off x="2890078" y="3859049"/>
            <a:ext cx="15608232" cy="769233"/>
          </a:xfrm>
        </p:spPr>
        <p:txBody>
          <a:bodyPr>
            <a:normAutofit fontScale="77500" lnSpcReduction="20000"/>
          </a:bodyPr>
          <a:lstStyle/>
          <a:p>
            <a:r>
              <a:rPr lang="es-ES" b="1" dirty="0" smtClean="0"/>
              <a:t>Carmen Rosa Rodríguez Yanes</a:t>
            </a:r>
            <a:r>
              <a:rPr lang="es-ES" b="1" baseline="30000" dirty="0" smtClean="0"/>
              <a:t>1</a:t>
            </a:r>
            <a:r>
              <a:rPr lang="es-ES" b="1" dirty="0" smtClean="0"/>
              <a:t>, </a:t>
            </a:r>
            <a:r>
              <a:rPr lang="es-ES" b="1" dirty="0" err="1" smtClean="0"/>
              <a:t>Mirta</a:t>
            </a:r>
            <a:r>
              <a:rPr lang="es-ES" b="1" dirty="0" smtClean="0"/>
              <a:t> Cárdenas González</a:t>
            </a:r>
            <a:r>
              <a:rPr lang="es-ES" b="1" baseline="30000" dirty="0" smtClean="0"/>
              <a:t>2</a:t>
            </a:r>
            <a:r>
              <a:rPr lang="es-ES" b="1" dirty="0" smtClean="0"/>
              <a:t>,Ismary Fernández Sáenz</a:t>
            </a:r>
            <a:r>
              <a:rPr lang="es-ES" b="1" baseline="30000" dirty="0" smtClean="0"/>
              <a:t>3</a:t>
            </a:r>
            <a:endParaRPr lang="es-ES" dirty="0" smtClean="0"/>
          </a:p>
          <a:p>
            <a:endParaRPr lang="es-ES" dirty="0"/>
          </a:p>
        </p:txBody>
      </p:sp>
      <p:sp>
        <p:nvSpPr>
          <p:cNvPr id="39" name="Text Placeholder 38">
            <a:extLst>
              <a:ext uri="{FF2B5EF4-FFF2-40B4-BE49-F238E27FC236}">
                <a16:creationId xmlns="" xmlns:a16="http://schemas.microsoft.com/office/drawing/2014/main" id="{6F9BAE11-25C3-0846-BD60-EDC70290B378}"/>
              </a:ext>
            </a:extLst>
          </p:cNvPr>
          <p:cNvSpPr>
            <a:spLocks noGrp="1"/>
          </p:cNvSpPr>
          <p:nvPr>
            <p:ph type="body" sz="quarter" idx="151"/>
          </p:nvPr>
        </p:nvSpPr>
        <p:spPr>
          <a:xfrm>
            <a:off x="2890078" y="2616565"/>
            <a:ext cx="15608232" cy="1318684"/>
          </a:xfrm>
        </p:spPr>
        <p:txBody>
          <a:bodyPr>
            <a:normAutofit fontScale="70000" lnSpcReduction="20000"/>
          </a:bodyPr>
          <a:lstStyle/>
          <a:p>
            <a:r>
              <a:rPr lang="es-ES" b="1" dirty="0" smtClean="0"/>
              <a:t>GESTIÓN DE PROYECTOS CON LA PARTICIPACIÓN  DE  JÓVENES UNIVERSITARIOS MUNICIPALES EN CUBA.</a:t>
            </a:r>
            <a:endParaRPr lang="es-ES" dirty="0"/>
          </a:p>
        </p:txBody>
      </p:sp>
      <p:sp>
        <p:nvSpPr>
          <p:cNvPr id="40" name="Text Placeholder 39">
            <a:extLst>
              <a:ext uri="{FF2B5EF4-FFF2-40B4-BE49-F238E27FC236}">
                <a16:creationId xmlns="" xmlns:a16="http://schemas.microsoft.com/office/drawing/2014/main" id="{4E095D28-F987-E544-B047-DF5F82B6C3C9}"/>
              </a:ext>
            </a:extLst>
          </p:cNvPr>
          <p:cNvSpPr>
            <a:spLocks noGrp="1"/>
          </p:cNvSpPr>
          <p:nvPr>
            <p:ph type="body" sz="quarter" idx="153"/>
          </p:nvPr>
        </p:nvSpPr>
        <p:spPr>
          <a:xfrm>
            <a:off x="2890078" y="1333230"/>
            <a:ext cx="15608232" cy="1130935"/>
          </a:xfrm>
        </p:spPr>
        <p:txBody>
          <a:bodyPr>
            <a:normAutofit fontScale="32500" lnSpcReduction="20000"/>
          </a:bodyPr>
          <a:lstStyle/>
          <a:p>
            <a:r>
              <a:rPr lang="es-CU" dirty="0" smtClean="0"/>
              <a:t>XV Taller Internacional “Comunidades 2023: historia y desarrollo”</a:t>
            </a:r>
          </a:p>
          <a:p>
            <a:r>
              <a:rPr lang="es-CU" dirty="0" smtClean="0"/>
              <a:t>COMUNIDADES</a:t>
            </a:r>
            <a:endParaRPr lang="es-CU" dirty="0"/>
          </a:p>
        </p:txBody>
      </p:sp>
      <p:pic>
        <p:nvPicPr>
          <p:cNvPr id="19" name="Picture 7">
            <a:extLst>
              <a:ext uri="{FF2B5EF4-FFF2-40B4-BE49-F238E27FC236}">
                <a16:creationId xmlns="" xmlns:a16="http://schemas.microsoft.com/office/drawing/2014/main" id="{95290901-B4D3-4064-85F4-DAE18FE7A3DA}"/>
              </a:ext>
            </a:extLst>
          </p:cNvPr>
          <p:cNvPicPr>
            <a:picLocks noChangeAspect="1"/>
          </p:cNvPicPr>
          <p:nvPr/>
        </p:nvPicPr>
        <p:blipFill>
          <a:blip r:embed="rId4"/>
          <a:srcRect/>
          <a:stretch>
            <a:fillRect/>
          </a:stretch>
        </p:blipFill>
        <p:spPr>
          <a:xfrm>
            <a:off x="0" y="0"/>
            <a:ext cx="21388388" cy="1199515"/>
          </a:xfrm>
          <a:prstGeom prst="rect">
            <a:avLst/>
          </a:prstGeom>
        </p:spPr>
      </p:pic>
      <p:pic>
        <p:nvPicPr>
          <p:cNvPr id="20" name="Picture 7">
            <a:extLst>
              <a:ext uri="{FF2B5EF4-FFF2-40B4-BE49-F238E27FC236}">
                <a16:creationId xmlns="" xmlns:a16="http://schemas.microsoft.com/office/drawing/2014/main" id="{2FFC4E95-5061-45A6-B719-057AACD396AA}"/>
              </a:ext>
            </a:extLst>
          </p:cNvPr>
          <p:cNvPicPr>
            <a:picLocks noChangeAspect="1"/>
          </p:cNvPicPr>
          <p:nvPr/>
        </p:nvPicPr>
        <p:blipFill>
          <a:blip r:embed="rId4"/>
          <a:srcRect/>
          <a:stretch>
            <a:fillRect/>
          </a:stretch>
        </p:blipFill>
        <p:spPr>
          <a:xfrm rot="10800000">
            <a:off x="0" y="28444442"/>
            <a:ext cx="21388388" cy="1819388"/>
          </a:xfrm>
          <a:prstGeom prst="rect">
            <a:avLst/>
          </a:prstGeom>
        </p:spPr>
      </p:pic>
      <p:sp>
        <p:nvSpPr>
          <p:cNvPr id="21" name="Text Placeholder 32">
            <a:extLst>
              <a:ext uri="{FF2B5EF4-FFF2-40B4-BE49-F238E27FC236}">
                <a16:creationId xmlns="" xmlns:a16="http://schemas.microsoft.com/office/drawing/2014/main" id="{A32D00C9-1922-491C-974A-562E5BAFB34D}"/>
              </a:ext>
            </a:extLst>
          </p:cNvPr>
          <p:cNvSpPr txBox="1">
            <a:spLocks/>
          </p:cNvSpPr>
          <p:nvPr/>
        </p:nvSpPr>
        <p:spPr>
          <a:xfrm>
            <a:off x="0" y="21892740"/>
            <a:ext cx="21183600" cy="558738"/>
          </a:xfrm>
          <a:prstGeom prst="rect">
            <a:avLst/>
          </a:prstGeom>
          <a:noFill/>
        </p:spPr>
        <p:txBody>
          <a:bodyPr wrap="square" lIns="63307" tIns="63307" rIns="63307" bIns="63307" anchor="ctr" anchorCtr="0">
            <a:spAutoFit/>
          </a:bodyPr>
          <a:lstStyle>
            <a:lvl1pPr marL="0" indent="0" algn="ctr" defTabSz="3038715" rtl="0" eaLnBrk="1" latinLnBrk="0" hangingPunct="1">
              <a:spcBef>
                <a:spcPct val="20000"/>
              </a:spcBef>
              <a:buFont typeface="Arial" pitchFamily="34" charset="0"/>
              <a:buNone/>
              <a:defRPr sz="2800" b="1" u="sng" kern="1200" baseline="0">
                <a:solidFill>
                  <a:schemeClr val="accent5">
                    <a:lumMod val="50000"/>
                  </a:schemeClr>
                </a:solidFill>
                <a:latin typeface="+mn-lt"/>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a:lstStyle>
          <a:p>
            <a:r>
              <a:rPr lang="en-US" dirty="0"/>
              <a:t>5. REFERENCIAS BIBLIOGRÁFICAS</a:t>
            </a:r>
          </a:p>
        </p:txBody>
      </p:sp>
      <p:sp>
        <p:nvSpPr>
          <p:cNvPr id="2" name="1 CuadroTexto"/>
          <p:cNvSpPr txBox="1"/>
          <p:nvPr/>
        </p:nvSpPr>
        <p:spPr>
          <a:xfrm>
            <a:off x="449463" y="22801944"/>
            <a:ext cx="20203365" cy="3477875"/>
          </a:xfrm>
          <a:prstGeom prst="rect">
            <a:avLst/>
          </a:prstGeom>
          <a:noFill/>
        </p:spPr>
        <p:txBody>
          <a:bodyPr wrap="square" rtlCol="0">
            <a:spAutoFit/>
          </a:bodyPr>
          <a:lstStyle/>
          <a:p>
            <a:r>
              <a:rPr lang="es-ES" sz="2000" dirty="0" smtClean="0"/>
              <a:t>Cuba. Ministerio de Educación Superior. (2018). </a:t>
            </a:r>
            <a:r>
              <a:rPr lang="es-ES" sz="2000" i="1" dirty="0" smtClean="0"/>
              <a:t>Resolución No. 2/2018. Reglamento del Trabajo Docente y Metodológico de la Educación Superior. Edición ordinaria.</a:t>
            </a:r>
            <a:r>
              <a:rPr lang="es-ES" sz="2000" dirty="0" smtClean="0"/>
              <a:t> http://www.gacetaoficial.cu/</a:t>
            </a:r>
          </a:p>
          <a:p>
            <a:r>
              <a:rPr lang="es-ES" sz="2000" dirty="0" smtClean="0"/>
              <a:t>Díaz-Canel Bermúdez, M. M., &amp; Delgado Fernández, M. (2021). Gestión del gobierno orientado a la innovación: Contexto y caracterización del Modelo. </a:t>
            </a:r>
            <a:r>
              <a:rPr lang="es-ES" sz="2000" i="1" dirty="0" smtClean="0"/>
              <a:t>Universidad y Sociedad</a:t>
            </a:r>
            <a:r>
              <a:rPr lang="es-ES" sz="2000" dirty="0" smtClean="0"/>
              <a:t>, </a:t>
            </a:r>
            <a:r>
              <a:rPr lang="es-ES" sz="2000" i="1" dirty="0" smtClean="0"/>
              <a:t>13</a:t>
            </a:r>
            <a:r>
              <a:rPr lang="es-ES" sz="2000" dirty="0" smtClean="0"/>
              <a:t>(1), 1–11. https://rus.ucf.edu.cu/index.php/rus/article/view/1892</a:t>
            </a:r>
          </a:p>
          <a:p>
            <a:r>
              <a:rPr lang="es-ES" sz="2000" dirty="0" smtClean="0"/>
              <a:t>Díaz-Canel Bermúdez, M. M., &amp; Fernández González, A. (2020). Gestión de gobierno, educación superior, ciencia, innovación y desarrollo local. </a:t>
            </a:r>
            <a:r>
              <a:rPr lang="es-ES" sz="2000" i="1" dirty="0" smtClean="0"/>
              <a:t>Retos de La Dirección</a:t>
            </a:r>
            <a:r>
              <a:rPr lang="es-ES" sz="2000" dirty="0" smtClean="0"/>
              <a:t>, </a:t>
            </a:r>
            <a:r>
              <a:rPr lang="es-ES" sz="2000" i="1" dirty="0" smtClean="0"/>
              <a:t>14(2)</a:t>
            </a:r>
            <a:r>
              <a:rPr lang="es-ES" sz="2000" dirty="0" smtClean="0"/>
              <a:t>(0), 32. https://revistas.reduc.edu.cu/index.php/retos/article/view/3571</a:t>
            </a:r>
          </a:p>
          <a:p>
            <a:r>
              <a:rPr lang="es-ES" sz="2000" dirty="0" smtClean="0"/>
              <a:t>Mena Lorenzo, J. A., &amp; Mena Lorenzo, J. L. (2020). </a:t>
            </a:r>
            <a:r>
              <a:rPr lang="es-ES" sz="2000" i="1" dirty="0" smtClean="0"/>
              <a:t>La educación superior cubana desde un enfoque de formación profesional compartida Universidad-institución productiva. Universitaria.</a:t>
            </a:r>
            <a:r>
              <a:rPr lang="es-ES" sz="2000" dirty="0" smtClean="0"/>
              <a:t> (Editorial Universitaria (Cuba) (ed.)).</a:t>
            </a:r>
          </a:p>
          <a:p>
            <a:r>
              <a:rPr lang="es-ES" sz="2000" dirty="0" smtClean="0"/>
              <a:t>Núñez </a:t>
            </a:r>
            <a:r>
              <a:rPr lang="es-ES" sz="2000" dirty="0" err="1" smtClean="0"/>
              <a:t>Jover</a:t>
            </a:r>
            <a:r>
              <a:rPr lang="es-ES" sz="2000" dirty="0" smtClean="0"/>
              <a:t>, J., González Pérez, M., Torres Páez, C. C., Morales Calatayud, M., Samoano Núñez, V., Aguilera García, L. O., &amp; Fernández González, A. (2021). Educación superior, gobierno y desarrollo local: avances prácticos y contribuciones académicas (2015-2019). </a:t>
            </a:r>
            <a:r>
              <a:rPr lang="es-ES" sz="2000" i="1" dirty="0" smtClean="0"/>
              <a:t>Anales de La Academia de Ciencias de Cuba;</a:t>
            </a:r>
            <a:r>
              <a:rPr lang="es-ES" sz="2000" dirty="0" smtClean="0"/>
              <a:t>, </a:t>
            </a:r>
            <a:r>
              <a:rPr lang="es-ES" sz="2000" i="1" dirty="0" smtClean="0"/>
              <a:t>11(1)</a:t>
            </a:r>
            <a:r>
              <a:rPr lang="es-ES" sz="2000" dirty="0" smtClean="0"/>
              <a:t>(0), 8. http://scielo.sld.cu/pdf/aacc/v11n1/2304-0106-aacc-11-01-e818.pdf</a:t>
            </a:r>
          </a:p>
          <a:p>
            <a:r>
              <a:rPr lang="es-DO" sz="2000" dirty="0" smtClean="0">
                <a:latin typeface="Times New Roman" panose="02020603050405020304" pitchFamily="18" charset="0"/>
                <a:cs typeface="Times New Roman" panose="02020603050405020304" pitchFamily="18" charset="0"/>
              </a:rPr>
              <a:t>Insertar referencias</a:t>
            </a:r>
            <a:endParaRPr lang="es-DO" sz="2000" dirty="0">
              <a:latin typeface="Times New Roman" panose="02020603050405020304" pitchFamily="18" charset="0"/>
              <a:cs typeface="Times New Roman" panose="02020603050405020304" pitchFamily="18" charset="0"/>
            </a:endParaRPr>
          </a:p>
        </p:txBody>
      </p:sp>
      <p:pic>
        <p:nvPicPr>
          <p:cNvPr id="3" name="Picture 2">
            <a:extLst>
              <a:ext uri="{FF2B5EF4-FFF2-40B4-BE49-F238E27FC236}">
                <a16:creationId xmlns="" xmlns:a16="http://schemas.microsoft.com/office/drawing/2014/main" id="{CE3114A6-C9F3-C235-E5C9-62DCD47FE2BD}"/>
              </a:ext>
            </a:extLst>
          </p:cNvPr>
          <p:cNvPicPr>
            <a:picLocks noChangeAspect="1"/>
          </p:cNvPicPr>
          <p:nvPr/>
        </p:nvPicPr>
        <p:blipFill>
          <a:blip r:embed="rId5">
            <a:extLst>
              <a:ext uri="{28A0092B-C50C-407E-A947-70E740481C1C}">
                <a14:useLocalDpi xmlns="" xmlns:a14="http://schemas.microsoft.com/office/drawing/2010/main" val="0"/>
              </a:ext>
            </a:extLst>
          </a:blip>
          <a:stretch>
            <a:fillRect/>
          </a:stretch>
        </p:blipFill>
        <p:spPr>
          <a:xfrm>
            <a:off x="-43726" y="879044"/>
            <a:ext cx="2466674" cy="4090236"/>
          </a:xfrm>
          <a:prstGeom prst="rect">
            <a:avLst/>
          </a:prstGeom>
        </p:spPr>
      </p:pic>
    </p:spTree>
    <p:extLst>
      <p:ext uri="{BB962C8B-B14F-4D97-AF65-F5344CB8AC3E}">
        <p14:creationId xmlns="" xmlns:p14="http://schemas.microsoft.com/office/powerpoint/2010/main" val="3742088974"/>
      </p:ext>
    </p:extLst>
  </p:cSld>
  <p:clrMapOvr>
    <a:masterClrMapping/>
  </p:clrMapOvr>
</p:sld>
</file>

<file path=ppt/theme/theme1.xml><?xml version="1.0" encoding="utf-8"?>
<a:theme xmlns:a="http://schemas.openxmlformats.org/drawingml/2006/main" name="A1 Templat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2000" dirty="0">
            <a:latin typeface="Times New Roman" panose="02020603050405020304" pitchFamily="18" charset="0"/>
            <a:cs typeface="Times New Roman" panose="02020603050405020304" pitchFamily="18" charset="0"/>
          </a:defRPr>
        </a:defPPr>
      </a:lstStyle>
    </a:txDef>
  </a:objectDefaults>
  <a:extraClrSchemeLst/>
</a:theme>
</file>

<file path=ppt/theme/theme2.xml><?xml version="1.0" encoding="utf-8"?>
<a:theme xmlns:a="http://schemas.openxmlformats.org/drawingml/2006/main" name="Without Guide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2000" dirty="0">
            <a:latin typeface="Times New Roman" panose="02020603050405020304" pitchFamily="18" charset="0"/>
            <a:cs typeface="Times New Roman" panose="02020603050405020304" pitchFamily="18" charset="0"/>
          </a:defRPr>
        </a:defPPr>
      </a:lst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PosterPresentations.com-100CMx140CM</Template>
  <TotalTime>1622</TotalTime>
  <Words>1394</Words>
  <Application>Microsoft Office PowerPoint</Application>
  <PresentationFormat>Personalizado</PresentationFormat>
  <Paragraphs>30</Paragraphs>
  <Slides>1</Slides>
  <Notes>1</Notes>
  <HiddenSlides>0</HiddenSlides>
  <MMClips>0</MMClips>
  <ScaleCrop>false</ScaleCrop>
  <HeadingPairs>
    <vt:vector size="4" baseType="variant">
      <vt:variant>
        <vt:lpstr>Tema</vt:lpstr>
      </vt:variant>
      <vt:variant>
        <vt:i4>2</vt:i4>
      </vt:variant>
      <vt:variant>
        <vt:lpstr>Títulos de diapositiva</vt:lpstr>
      </vt:variant>
      <vt:variant>
        <vt:i4>1</vt:i4>
      </vt:variant>
    </vt:vector>
  </HeadingPairs>
  <TitlesOfParts>
    <vt:vector size="3" baseType="lpstr">
      <vt:lpstr>A1 Template</vt:lpstr>
      <vt:lpstr>Without Guides</vt:lpstr>
      <vt:lpstr>Diapositiva 1</vt:lpstr>
    </vt:vector>
  </TitlesOfParts>
  <Manager>A. Kotoulas</Manager>
  <Company>Canterbury Media Services, Inc.</Company>
  <LinksUpToDate>false</LinksUpToDate>
  <SharedDoc>false</SharedDoc>
  <HyperlinkBase>https://www.posterpresentations.com/free-poster-templates.html</HyperlinkBase>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A1 PowerPoint Presentation</dc:title>
  <dc:subject>Research poster presentation template</dc:subject>
  <dc:creator>PosterPresentations.com</dc:creator>
  <cp:keywords>A1 Powerpoint poster template, scientific poster template, research poster template</cp:keywords>
  <dc:description>This template is the property of PosterPresentations.com. You are free to modify and print the template as needed, as long as the PosterPresentations.com watermark at the bottom left of the page is visible. Call us if you need help with this poster template. 1-866-649-3004 (c)PosterPresentations.com</dc:description>
  <cp:lastModifiedBy>Carmen</cp:lastModifiedBy>
  <cp:revision>56</cp:revision>
  <dcterms:created xsi:type="dcterms:W3CDTF">2012-02-10T00:21:22Z</dcterms:created>
  <dcterms:modified xsi:type="dcterms:W3CDTF">2023-09-01T00:12:43Z</dcterms:modified>
  <cp:category>Research poster templates</cp:category>
</cp:coreProperties>
</file>