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93" d="100"/>
          <a:sy n="93" d="100"/>
        </p:scale>
        <p:origin x="-4338" y="-1361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10/10/2023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10/10/2023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mailto:yohandrarm@uclv.edu.cu" TargetMode="External"/><Relationship Id="rId7" Type="http://schemas.openxmlformats.org/officeDocument/2006/relationships/hyperlink" Target="mailto:andreyvz@uclv.edu.cu/avinajera2011@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pedritobd@gmail.com" TargetMode="External"/><Relationship Id="rId5" Type="http://schemas.openxmlformats.org/officeDocument/2006/relationships/hyperlink" Target="mailto:pedrobd@uclv.edu.cu" TargetMode="External"/><Relationship Id="rId10" Type="http://schemas.openxmlformats.org/officeDocument/2006/relationships/image" Target="../media/image8.png"/><Relationship Id="rId4" Type="http://schemas.openxmlformats.org/officeDocument/2006/relationships/hyperlink" Target="mailto:/yoroma2003@gmail.com" TargetMode="External"/><Relationship Id="rId9" Type="http://schemas.openxmlformats.org/officeDocument/2006/relationships/hyperlink" Target="https://dx.doi.org/10.4067/S0718-500620140004000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32642" y="6393731"/>
            <a:ext cx="10101856" cy="4362134"/>
          </a:xfrm>
        </p:spPr>
        <p:txBody>
          <a:bodyPr/>
          <a:lstStyle/>
          <a:p>
            <a:pPr marR="0" lvl="0" algn="just" defTabSz="914400" rtl="0" eaLnBrk="1" fontAlgn="auto" latinLnBrk="0" hangingPunct="1">
              <a:lnSpc>
                <a:spcPct val="100000"/>
              </a:lnSpc>
              <a:spcBef>
                <a:spcPct val="20000"/>
              </a:spcBef>
              <a:spcAft>
                <a:spcPts val="0"/>
              </a:spcAft>
              <a:buClrTx/>
              <a:buSzTx/>
              <a:tabLst/>
              <a:defRPr/>
            </a:pPr>
            <a:r>
              <a:rPr kumimoji="0" lang="es-ES" sz="2400" b="0" i="0" u="none" strike="noStrike" kern="1200" cap="none" spc="0" normalizeH="0" baseline="0" noProof="0" dirty="0">
                <a:ln>
                  <a:noFill/>
                </a:ln>
                <a:solidFill>
                  <a:schemeClr val="tx2"/>
                </a:solidFill>
                <a:effectLst/>
                <a:uLnTx/>
                <a:uFillTx/>
                <a:latin typeface="+mj-lt"/>
                <a:cs typeface="Arial" panose="020B0604020202020204" pitchFamily="34" charset="0"/>
              </a:rPr>
              <a:t>Los estilos de aprendizaje reflejan las distintas formas que los estudiantes responden a diferentes situaciones de su aprendizaje. El conocimiento e incorporación de este aspecto en la clase de idioma inglés puede contribuir a desarrollar clases más centradas en el estudiante. Sin embargo el Centro de Idiomas de la Universidad Central “Marta Abreu” de Las Villas,  carece de un herramienta que propicie obtener el diagnóstico de los estilos de aprendizaje.</a:t>
            </a:r>
          </a:p>
          <a:p>
            <a:pPr marR="0" lvl="0" algn="just" defTabSz="914400" rtl="0" eaLnBrk="1" fontAlgn="auto" latinLnBrk="0" hangingPunct="1">
              <a:lnSpc>
                <a:spcPct val="100000"/>
              </a:lnSpc>
              <a:spcBef>
                <a:spcPct val="20000"/>
              </a:spcBef>
              <a:spcAft>
                <a:spcPts val="0"/>
              </a:spcAft>
              <a:buClrTx/>
              <a:buSzTx/>
              <a:tabLst/>
              <a:defRPr/>
            </a:pPr>
            <a:endParaRPr lang="es-ES" sz="2400" dirty="0">
              <a:solidFill>
                <a:schemeClr val="tx2"/>
              </a:solidFill>
              <a:latin typeface="+mj-lt"/>
              <a:cs typeface="Arial" panose="020B0604020202020204" pitchFamily="34" charset="0"/>
            </a:endParaRPr>
          </a:p>
          <a:p>
            <a:pPr marR="0" lvl="0" algn="just" defTabSz="914400" rtl="0" eaLnBrk="1" fontAlgn="auto" latinLnBrk="0" hangingPunct="1">
              <a:lnSpc>
                <a:spcPct val="100000"/>
              </a:lnSpc>
              <a:spcBef>
                <a:spcPct val="20000"/>
              </a:spcBef>
              <a:spcAft>
                <a:spcPts val="0"/>
              </a:spcAft>
              <a:buClrTx/>
              <a:buSzTx/>
              <a:tabLst/>
              <a:defRPr/>
            </a:pPr>
            <a:endParaRPr kumimoji="0" lang="es-ES" sz="2400" b="0" i="0" u="none" strike="noStrike" kern="1200" cap="none" spc="0" normalizeH="0" baseline="0" noProof="0" dirty="0">
              <a:ln>
                <a:noFill/>
              </a:ln>
              <a:solidFill>
                <a:schemeClr val="tx2"/>
              </a:solidFill>
              <a:effectLst/>
              <a:uLnTx/>
              <a:uFillTx/>
              <a:latin typeface="+mj-lt"/>
              <a:cs typeface="Arial" panose="020B0604020202020204" pitchFamily="34" charset="0"/>
            </a:endParaRPr>
          </a:p>
          <a:p>
            <a:pPr marL="457200" marR="0" lvl="0" indent="-457200" algn="ctr"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tx2"/>
                </a:solidFill>
                <a:effectLst/>
                <a:uLnTx/>
                <a:uFillTx/>
                <a:latin typeface="+mj-lt"/>
                <a:cs typeface="Arial" panose="020B0604020202020204" pitchFamily="34" charset="0"/>
              </a:rPr>
              <a:t>Desarrollar una herramienta digital  para la aplicación del diagnóstico de los estilos de  aprendizaje del idioma inglés a los estudiantes de la Universidad Central “Marta Abreu” de Las Villas</a:t>
            </a:r>
          </a:p>
          <a:p>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440616" y="5653164"/>
            <a:ext cx="10093882" cy="566030"/>
          </a:xfrm>
        </p:spPr>
        <p:txBody>
          <a:bodyPr/>
          <a:lstStyle/>
          <a:p>
            <a:r>
              <a:rPr lang="en-US" dirty="0"/>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734208" y="11287059"/>
            <a:ext cx="10096349" cy="566030"/>
          </a:xfrm>
        </p:spPr>
        <p:txBody>
          <a:bodyPr/>
          <a:lstStyle/>
          <a:p>
            <a:r>
              <a:rPr lang="en-US" dirty="0"/>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11089848" y="5681267"/>
            <a:ext cx="10093752" cy="566030"/>
          </a:xfrm>
        </p:spPr>
        <p:txBody>
          <a:bodyPr/>
          <a:lstStyle/>
          <a:p>
            <a:r>
              <a:rPr lang="en-US" dirty="0"/>
              <a:t>3. RESULTADOS 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4" y="6470264"/>
            <a:ext cx="10093752" cy="6672133"/>
          </a:xfrm>
        </p:spPr>
        <p:txBody>
          <a:bodyPr/>
          <a:lstStyle/>
          <a:p>
            <a:pPr algn="just"/>
            <a:r>
              <a:rPr lang="es-ES" sz="2400" dirty="0">
                <a:effectLst/>
                <a:latin typeface="Calibri" panose="020F0502020204030204" pitchFamily="34" charset="0"/>
                <a:ea typeface="Calibri" panose="020F0502020204030204" pitchFamily="34" charset="0"/>
                <a:cs typeface="Times New Roman" panose="02020603050405020304" pitchFamily="18" charset="0"/>
              </a:rPr>
              <a:t>Muestra compuesta  por 19 estudiantes de 1er año de la Carrera de Licenciatura en Turismo de la Facultad de Ciencias Económicas en modalidad Curso Regular Diurno.  En cuanto a la variable sexo 10 son féminas y 9 varones.  En el primer instrumento que se </a:t>
            </a:r>
            <a:r>
              <a:rPr lang="es-ES" sz="2400" dirty="0">
                <a:latin typeface="Calibri" panose="020F0502020204030204" pitchFamily="34" charset="0"/>
                <a:ea typeface="Calibri" panose="020F0502020204030204" pitchFamily="34" charset="0"/>
              </a:rPr>
              <a:t>aplica sobre dominación cerebral se obtiene como resultados más relevantes una mayor predominancia sobre la bilateral (7) y ligera preferencia hacia  la derecha (8). Siendo de mayor predominación en 42.1% la dominación ligera hacia la derecha según la muestra aplicada y la bilateral en un 36.8 %.  En el segundo instrumento se logra conocer sobre  Estilos de Aprendizaje y se obtiene como resultados que la muestra posee mayoritariamente como preferencias las siguientes, grupal(17), auditivo(16) y kinestésico(10); para un porciento relativo a la muestra de  89.4% grupal, 84.2% auditivo y el kinestésico en 52.6%.</a:t>
            </a:r>
          </a:p>
          <a:p>
            <a:pPr algn="just"/>
            <a:r>
              <a:rPr lang="es-ES" sz="2400" dirty="0">
                <a:effectLst/>
                <a:latin typeface="Calibri" panose="020F0502020204030204" pitchFamily="34" charset="0"/>
                <a:ea typeface="Calibri" panose="020F0502020204030204" pitchFamily="34" charset="0"/>
                <a:cs typeface="Times New Roman" panose="02020603050405020304" pitchFamily="18" charset="0"/>
              </a:rPr>
              <a:t>El uso de esta herramienta digital  para la aplicación del diagnóstico de los estilos de  aprendizaje del idioma inglés propició una aplicación de forma  dinámica y efectiva  permitiendo a los docentes fortalecer sus competencias para lograr en los estudiantes un mejor  aprendizaje.</a:t>
            </a:r>
            <a:endParaRPr lang="en-US" sz="2400" dirty="0"/>
          </a:p>
          <a:p>
            <a:endParaRPr lang="en-US" dirty="0"/>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p:txBody>
          <a:bodyPr/>
          <a:lstStyle/>
          <a:p>
            <a:r>
              <a:rPr lang="en-US" dirty="0"/>
              <a:t>4. CONCLUSIONES</a:t>
            </a:r>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42726" y="13648379"/>
            <a:ext cx="10094847" cy="3734214"/>
          </a:xfrm>
        </p:spPr>
        <p:txBody>
          <a:bodyPr/>
          <a:lstStyle/>
          <a:p>
            <a:pPr marL="342900" indent="-342900" algn="just">
              <a:lnSpc>
                <a:spcPct val="107000"/>
              </a:lnSpc>
              <a:spcAft>
                <a:spcPts val="800"/>
              </a:spcAft>
              <a:buFont typeface="Wingdings" panose="05000000000000000000" pitchFamily="2" charset="2"/>
              <a:buChar char="v"/>
            </a:pPr>
            <a:r>
              <a:rPr lang="es-ES" sz="2400" dirty="0">
                <a:effectLst/>
                <a:latin typeface="Calibri" panose="020F0502020204030204" pitchFamily="34" charset="0"/>
                <a:ea typeface="Calibri" panose="020F0502020204030204" pitchFamily="34" charset="0"/>
                <a:cs typeface="Times New Roman" panose="02020603050405020304" pitchFamily="18" charset="0"/>
              </a:rPr>
              <a:t>Los estilos de aprendizaje deben ser tomados en cuenta por los profesores de idiomas para conocer mejor las  diferencias individuales y potenciar su aprendizaje.</a:t>
            </a:r>
          </a:p>
          <a:p>
            <a:pPr marL="342900" indent="-342900" algn="just">
              <a:lnSpc>
                <a:spcPct val="107000"/>
              </a:lnSpc>
              <a:spcAft>
                <a:spcPts val="800"/>
              </a:spcAft>
              <a:buFont typeface="Wingdings" panose="05000000000000000000" pitchFamily="2" charset="2"/>
              <a:buChar char="v"/>
            </a:pPr>
            <a:r>
              <a:rPr lang="es-ES" sz="2400" dirty="0">
                <a:effectLst/>
                <a:latin typeface="Calibri" panose="020F0502020204030204" pitchFamily="34" charset="0"/>
                <a:ea typeface="Calibri" panose="020F0502020204030204" pitchFamily="34" charset="0"/>
                <a:cs typeface="Times New Roman" panose="02020603050405020304" pitchFamily="18" charset="0"/>
              </a:rPr>
              <a:t>El uso de un software puede ser una vía factible, económica y dinámica  para los tiempos actuales. Realizar un diagnóstico de los estilos  aprendizaje permite seleccionar actividades más efectivas y lograr realizar un aprendizaje  más rápido.</a:t>
            </a:r>
          </a:p>
          <a:p>
            <a:endParaRPr lang="en-U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0949580" y="26045944"/>
            <a:ext cx="9881138" cy="566030"/>
          </a:xfrm>
        </p:spPr>
        <p:txBody>
          <a:bodyPr/>
          <a:lstStyle/>
          <a:p>
            <a:r>
              <a:rPr lang="en-US" dirty="0"/>
              <a:t>CONTACTOS</a:t>
            </a:r>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3900934" y="26598738"/>
            <a:ext cx="6333801" cy="2197062"/>
          </a:xfrm>
        </p:spPr>
        <p:txBody>
          <a:bodyPr/>
          <a:lstStyle/>
          <a:p>
            <a:pPr marL="342900" marR="0" lvl="0" indent="-342900" algn="l" defTabSz="3038715"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s-E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3"/>
              </a:rPr>
              <a:t>yohandrarm@uclv.edu.cu</a:t>
            </a:r>
            <a:r>
              <a:rPr kumimoji="0" lang="es-E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 yoroma2003@gmail.com</a:t>
            </a:r>
            <a:endParaRPr kumimoji="0" lang="es-E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3038715" rtl="0" eaLnBrk="1" fontAlgn="auto" latinLnBrk="0" hangingPunct="1">
              <a:lnSpc>
                <a:spcPct val="100000"/>
              </a:lnSpc>
              <a:spcBef>
                <a:spcPct val="20000"/>
              </a:spcBef>
              <a:spcAft>
                <a:spcPts val="0"/>
              </a:spcAft>
              <a:buClrTx/>
              <a:buSzTx/>
              <a:buFont typeface="Arial" pitchFamily="34" charset="0"/>
              <a:buNone/>
              <a:tabLst/>
              <a:defRPr/>
            </a:pPr>
            <a:r>
              <a:rPr kumimoji="0" lang="es-E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+53 52672115</a:t>
            </a:r>
          </a:p>
          <a:p>
            <a:pPr marL="342900" marR="0" lvl="0" indent="-342900" algn="l" defTabSz="3038715"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hlinkClick r:id="rId5"/>
              </a:rPr>
              <a:t>pedrobd@uclv.edu.cu</a:t>
            </a:r>
            <a:r>
              <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hlinkClick r:id="rId6"/>
              </a:rPr>
              <a:t>/ pedritobd@gmail.com</a:t>
            </a:r>
            <a:endPar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3038715" rtl="0" eaLnBrk="1" fontAlgn="auto" latinLnBrk="0" hangingPunct="1">
              <a:lnSpc>
                <a:spcPct val="100000"/>
              </a:lnSpc>
              <a:spcBef>
                <a:spcPct val="20000"/>
              </a:spcBef>
              <a:spcAft>
                <a:spcPts val="0"/>
              </a:spcAft>
              <a:buClrTx/>
              <a:buSzTx/>
              <a:buFont typeface="Arial" pitchFamily="34" charset="0"/>
              <a:buNone/>
              <a:tabLst/>
              <a:defRPr/>
            </a:pPr>
            <a:r>
              <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+53 59438600</a:t>
            </a:r>
          </a:p>
          <a:p>
            <a:pPr marL="342900" marR="0" lvl="0" indent="-342900" algn="l" defTabSz="3038715"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hlinkClick r:id="rId7"/>
              </a:rPr>
              <a:t>andreyvz@uclv.edu.cu  / avinajera2011@gmail.com</a:t>
            </a:r>
            <a:r>
              <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a:t>
            </a:r>
          </a:p>
          <a:p>
            <a:pPr marL="0" marR="0" lvl="0" indent="0" algn="l" defTabSz="3038715" rtl="0" eaLnBrk="1" fontAlgn="auto" latinLnBrk="0" hangingPunct="1">
              <a:lnSpc>
                <a:spcPct val="100000"/>
              </a:lnSpc>
              <a:spcBef>
                <a:spcPct val="20000"/>
              </a:spcBef>
              <a:spcAft>
                <a:spcPts val="0"/>
              </a:spcAft>
              <a:buClrTx/>
              <a:buSzTx/>
              <a:buFont typeface="Arial" pitchFamily="34" charset="0"/>
              <a:buNone/>
              <a:tabLst/>
              <a:defRPr/>
            </a:pPr>
            <a:r>
              <a:rPr kumimoji="0" lang="en-US" sz="14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+53 53777668</a:t>
            </a:r>
          </a:p>
          <a:p>
            <a:pPr marL="342900" indent="-342900">
              <a:buFont typeface="Wingdings" panose="05000000000000000000" pitchFamily="2" charset="2"/>
              <a:buChar char="v"/>
            </a:pPr>
            <a:endParaRPr lang="en-US" i="1"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245818" y="12238013"/>
            <a:ext cx="10102728" cy="6228935"/>
          </a:xfrm>
        </p:spPr>
        <p: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tx2"/>
                </a:solidFill>
                <a:effectLst/>
                <a:uLnTx/>
                <a:uFillTx/>
                <a:latin typeface="Calibri"/>
                <a:ea typeface="+mn-ea"/>
                <a:cs typeface="+mn-cs"/>
              </a:rPr>
              <a:t>El estudio asumió una metodología mixta  haciendo uso tanto de métodos del enfoque cualitativo como del enfoque cuantitativo.</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tx2"/>
                </a:solidFill>
                <a:effectLst/>
                <a:uLnTx/>
                <a:uFillTx/>
                <a:latin typeface="Calibri"/>
                <a:ea typeface="+mn-ea"/>
                <a:cs typeface="+mn-cs"/>
              </a:rPr>
              <a:t>Se realizó un estudio descriptivo y para ello se  utilizaron dos encuestas sobre estilos de aprendizaje. Una para determinar las preferencias sensoriales de los estudiantes y la otra  para determinar la dominancia cerebral.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tx2"/>
                </a:solidFill>
                <a:effectLst/>
                <a:uLnTx/>
                <a:uFillTx/>
                <a:latin typeface="Calibri"/>
                <a:ea typeface="+mn-ea"/>
                <a:cs typeface="+mn-cs"/>
              </a:rPr>
              <a:t>Ambas encuestas fueron digitalizadas utilizando el lenguaje de programación Python 3.8.1  siendo  dinámico y multiplataforma, creando una base de datos con los resultados para su posterior procesamiento.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tx2"/>
                </a:solidFill>
                <a:effectLst/>
                <a:uLnTx/>
                <a:uFillTx/>
                <a:latin typeface="Calibri"/>
                <a:ea typeface="+mn-ea"/>
                <a:cs typeface="+mn-cs"/>
              </a:rPr>
              <a:t>El lenguaje utilizado es administrado por la Python Software </a:t>
            </a:r>
            <a:r>
              <a:rPr kumimoji="0" lang="es-ES" sz="2400" b="0" i="0" u="none" strike="noStrike" kern="1200" cap="none" spc="0" normalizeH="0" baseline="0" noProof="0" dirty="0" err="1">
                <a:ln>
                  <a:noFill/>
                </a:ln>
                <a:solidFill>
                  <a:schemeClr val="tx2"/>
                </a:solidFill>
                <a:effectLst/>
                <a:uLnTx/>
                <a:uFillTx/>
                <a:latin typeface="Calibri"/>
                <a:ea typeface="+mn-ea"/>
                <a:cs typeface="+mn-cs"/>
              </a:rPr>
              <a:t>Foundation</a:t>
            </a:r>
            <a:r>
              <a:rPr kumimoji="0" lang="es-ES" sz="2400" b="0" i="0" u="none" strike="noStrike" kern="1200" cap="none" spc="0" normalizeH="0" baseline="0" noProof="0" dirty="0">
                <a:ln>
                  <a:noFill/>
                </a:ln>
                <a:solidFill>
                  <a:schemeClr val="tx2"/>
                </a:solidFill>
                <a:effectLst/>
                <a:uLnTx/>
                <a:uFillTx/>
                <a:latin typeface="Calibri"/>
                <a:ea typeface="+mn-ea"/>
                <a:cs typeface="+mn-cs"/>
              </a:rPr>
              <a:t> y posee una licencia de código abierto.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chemeClr val="tx2"/>
                </a:solidFill>
                <a:effectLst/>
                <a:uLnTx/>
                <a:uFillTx/>
                <a:latin typeface="Calibri"/>
                <a:ea typeface="+mn-ea"/>
                <a:cs typeface="+mn-cs"/>
              </a:rPr>
              <a:t>Esta herramienta permitió a los investigadores desarrollar de forma digital el diagnóstico, lo que propició realizar un procesamiento más dinámico. La calidad del procesamiento estuvo dada en la utilización del programa estadístico SPSS en versión 25.</a:t>
            </a:r>
          </a:p>
          <a:p>
            <a:endParaRPr lang="en-US" dirty="0"/>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4122543"/>
            <a:ext cx="15608232" cy="1259424"/>
          </a:xfrm>
        </p:spPr>
        <p:txBody>
          <a:bodyPr>
            <a:noAutofit/>
          </a:bodyPr>
          <a:lstStyle/>
          <a:p>
            <a:pPr algn="just">
              <a:lnSpc>
                <a:spcPct val="150000"/>
              </a:lnSpc>
              <a:spcBef>
                <a:spcPts val="0"/>
              </a:spcBef>
            </a:pPr>
            <a:r>
              <a:rPr lang="es-ES" sz="1800" b="1" dirty="0" err="1">
                <a:effectLst/>
                <a:latin typeface="+mn-lt"/>
                <a:ea typeface="Calibri" panose="020F0502020204030204" pitchFamily="34" charset="0"/>
                <a:cs typeface="Times New Roman" panose="02020603050405020304" pitchFamily="18" charset="0"/>
              </a:rPr>
              <a:t>MSc</a:t>
            </a:r>
            <a:r>
              <a:rPr lang="es-ES" sz="1800" b="1" dirty="0">
                <a:effectLst/>
                <a:latin typeface="+mn-lt"/>
                <a:ea typeface="Calibri" panose="020F0502020204030204" pitchFamily="34" charset="0"/>
                <a:cs typeface="Times New Roman" panose="02020603050405020304" pitchFamily="18" charset="0"/>
              </a:rPr>
              <a:t>. Yohandra Rodríguez Martínez Universidad Central «Marta Abreu» de Las Villas. Cuba. yohandrarm@uclv.edu.cu   </a:t>
            </a:r>
            <a:endParaRPr lang="es-ES" sz="1800" dirty="0">
              <a:effectLst/>
              <a:latin typeface="+mn-lt"/>
              <a:ea typeface="Calibri" panose="020F0502020204030204" pitchFamily="34" charset="0"/>
              <a:cs typeface="Times New Roman" panose="02020603050405020304" pitchFamily="18" charset="0"/>
            </a:endParaRPr>
          </a:p>
          <a:p>
            <a:pPr algn="just">
              <a:lnSpc>
                <a:spcPct val="150000"/>
              </a:lnSpc>
              <a:spcBef>
                <a:spcPts val="0"/>
              </a:spcBef>
            </a:pPr>
            <a:r>
              <a:rPr lang="es-ES" sz="1800" b="1" dirty="0" err="1">
                <a:effectLst/>
                <a:latin typeface="+mn-lt"/>
                <a:ea typeface="Calibri" panose="020F0502020204030204" pitchFamily="34" charset="0"/>
                <a:cs typeface="Times New Roman" panose="02020603050405020304" pitchFamily="18" charset="0"/>
              </a:rPr>
              <a:t>Dr.C</a:t>
            </a:r>
            <a:r>
              <a:rPr lang="es-ES" sz="1800" b="1" dirty="0">
                <a:effectLst/>
                <a:latin typeface="+mn-lt"/>
                <a:ea typeface="Calibri" panose="020F0502020204030204" pitchFamily="34" charset="0"/>
                <a:cs typeface="Times New Roman" panose="02020603050405020304" pitchFamily="18" charset="0"/>
              </a:rPr>
              <a:t>. Pedro S. Bernal Díaz Universidad Central «Marta Abreu» de Las Villas. Cuba. pedrobd@uclv.edu.cu  </a:t>
            </a:r>
            <a:endParaRPr lang="es-ES" sz="1800" dirty="0">
              <a:effectLst/>
              <a:latin typeface="+mn-lt"/>
              <a:ea typeface="Calibri" panose="020F0502020204030204" pitchFamily="34" charset="0"/>
              <a:cs typeface="Times New Roman" panose="02020603050405020304" pitchFamily="18" charset="0"/>
            </a:endParaRPr>
          </a:p>
          <a:p>
            <a:pPr algn="just">
              <a:lnSpc>
                <a:spcPct val="150000"/>
              </a:lnSpc>
              <a:spcBef>
                <a:spcPts val="0"/>
              </a:spcBef>
            </a:pPr>
            <a:r>
              <a:rPr lang="es-ES" sz="1800" b="1" dirty="0">
                <a:effectLst/>
                <a:latin typeface="+mn-lt"/>
                <a:ea typeface="Calibri" panose="020F0502020204030204" pitchFamily="34" charset="0"/>
                <a:cs typeface="Times New Roman" panose="02020603050405020304" pitchFamily="18" charset="0"/>
              </a:rPr>
              <a:t>Dr. C. Andrey Vinajera Zamora Universidad Central «Marta Abreu» de Las Villas. Cuba. andreyvz@uclv.edu.cu</a:t>
            </a:r>
            <a:endParaRPr lang="es-ES" sz="1800" dirty="0">
              <a:effectLst/>
              <a:latin typeface="+mn-lt"/>
              <a:ea typeface="Calibri" panose="020F0502020204030204" pitchFamily="34" charset="0"/>
              <a:cs typeface="Times New Roman" panose="02020603050405020304" pitchFamily="18" charset="0"/>
            </a:endParaRPr>
          </a:p>
          <a:p>
            <a:endParaRPr lang="en-US" sz="1400"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6565"/>
            <a:ext cx="15608232" cy="1049619"/>
          </a:xfrm>
        </p:spPr>
        <p:txBody>
          <a:bodyPr/>
          <a:lstStyle/>
          <a:p>
            <a:pPr marL="0" marR="0" lvl="0" indent="0" algn="ctr" defTabSz="3038715" rtl="0" eaLnBrk="1" fontAlgn="auto" latinLnBrk="0" hangingPunct="1">
              <a:lnSpc>
                <a:spcPct val="100000"/>
              </a:lnSpc>
              <a:spcBef>
                <a:spcPct val="20000"/>
              </a:spcBef>
              <a:spcAft>
                <a:spcPts val="0"/>
              </a:spcAft>
              <a:buClrTx/>
              <a:buSzTx/>
              <a:buFontTx/>
              <a:buNone/>
              <a:tabLst/>
              <a:defRPr/>
            </a:pPr>
            <a:r>
              <a:rPr kumimoji="0" lang="es-ES" sz="2800" b="1"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Desarrollo de una herramienta digital  para la aplicación del diagnóstico de los estilos de  aprendizaje del idioma inglés a los estudiantes de la Universidad Central “Marta Abreu” de Las Villas</a:t>
            </a:r>
          </a:p>
          <a:p>
            <a:endParaRPr lang="en-US"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a:bodyPr>
          <a:lstStyle/>
          <a:p>
            <a:r>
              <a:rPr kumimoji="0" lang="es-ES" sz="36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VI CONFERENCIA INTERNACIONAL DE ESTUDIOS HUMANÍSTICOS</a:t>
            </a:r>
            <a:endParaRPr lang="en-US" dirty="0"/>
          </a:p>
        </p:txBody>
      </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8"/>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8"/>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243254" y="19271717"/>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734208" y="20542136"/>
            <a:ext cx="20203365" cy="5632311"/>
          </a:xfrm>
          <a:prstGeom prst="rect">
            <a:avLst/>
          </a:prstGeom>
          <a:noFill/>
        </p:spPr>
        <p:txBody>
          <a:bodyPr wrap="square" rtlCol="0">
            <a:spAutoFit/>
          </a:bodyPr>
          <a:lstStyle/>
          <a:p>
            <a:pPr marL="342900" lvl="0" indent="-342900" algn="just">
              <a:spcAft>
                <a:spcPts val="600"/>
              </a:spcAft>
              <a:buFont typeface="Wingdings" panose="05000000000000000000" pitchFamily="2" charset="2"/>
              <a:buChar char="§"/>
              <a:tabLst>
                <a:tab pos="514350" algn="l"/>
              </a:tabLst>
            </a:pPr>
            <a:r>
              <a:rPr lang="es-ES" sz="2000" dirty="0">
                <a:solidFill>
                  <a:schemeClr val="tx2"/>
                </a:solidFill>
                <a:effectLst/>
                <a:ea typeface="Times New Roman" panose="02020603050405020304" pitchFamily="18" charset="0"/>
              </a:rPr>
              <a:t>Bernal Díaz, P., Bernal Díaz, L., Pedraza Linares, Y. y R. Saura. (2000): “Algunas consideraciones acerca de los estilos de aprendizaje” en Revista Electrónica </a:t>
            </a:r>
            <a:r>
              <a:rPr lang="es-ES" sz="2000" i="1" dirty="0">
                <a:solidFill>
                  <a:schemeClr val="tx2"/>
                </a:solidFill>
                <a:effectLst/>
                <a:ea typeface="Times New Roman" panose="02020603050405020304" pitchFamily="18" charset="0"/>
              </a:rPr>
              <a:t>MEDICENTRO</a:t>
            </a:r>
            <a:r>
              <a:rPr lang="es-ES" sz="2000" dirty="0">
                <a:solidFill>
                  <a:schemeClr val="tx2"/>
                </a:solidFill>
                <a:effectLst/>
                <a:ea typeface="Times New Roman" panose="02020603050405020304" pitchFamily="18" charset="0"/>
              </a:rPr>
              <a:t>. Villa Clara. Volumen 3, Número 2. </a:t>
            </a:r>
          </a:p>
          <a:p>
            <a:pPr marL="342900" lvl="0" indent="-342900" algn="just">
              <a:spcAft>
                <a:spcPts val="600"/>
              </a:spcAft>
              <a:buFont typeface="Wingdings" panose="05000000000000000000" pitchFamily="2" charset="2"/>
              <a:buChar char="§"/>
              <a:tabLst>
                <a:tab pos="514350" algn="l"/>
              </a:tabLst>
            </a:pPr>
            <a:r>
              <a:rPr lang="es-ES" sz="2000" dirty="0">
                <a:solidFill>
                  <a:schemeClr val="tx2"/>
                </a:solidFill>
                <a:effectLst/>
                <a:ea typeface="Times New Roman" panose="02020603050405020304" pitchFamily="18" charset="0"/>
              </a:rPr>
              <a:t>Bernal Díaz, P.</a:t>
            </a:r>
            <a:r>
              <a:rPr lang="es-ES" sz="2000" b="1" dirty="0">
                <a:solidFill>
                  <a:schemeClr val="tx2"/>
                </a:solidFill>
                <a:effectLst/>
                <a:ea typeface="Times New Roman" panose="02020603050405020304" pitchFamily="18" charset="0"/>
              </a:rPr>
              <a:t> </a:t>
            </a:r>
            <a:r>
              <a:rPr lang="es-ES" sz="2000" dirty="0">
                <a:solidFill>
                  <a:schemeClr val="tx2"/>
                </a:solidFill>
                <a:effectLst/>
                <a:ea typeface="Times New Roman" panose="02020603050405020304" pitchFamily="18" charset="0"/>
              </a:rPr>
              <a:t>(2008): </a:t>
            </a:r>
            <a:r>
              <a:rPr lang="es-ES" sz="2000" i="1" dirty="0">
                <a:solidFill>
                  <a:schemeClr val="tx2"/>
                </a:solidFill>
                <a:effectLst/>
                <a:ea typeface="Times New Roman" panose="02020603050405020304" pitchFamily="18" charset="0"/>
              </a:rPr>
              <a:t>Sistema didáctico para el desarrollo de estrategias de aprendizaje en la comunicación oral en idioma inglés en estudiantes de Medicina.</a:t>
            </a:r>
            <a:r>
              <a:rPr lang="es-ES" sz="2000" dirty="0">
                <a:solidFill>
                  <a:schemeClr val="tx2"/>
                </a:solidFill>
                <a:effectLst/>
                <a:ea typeface="Times New Roman" panose="02020603050405020304" pitchFamily="18" charset="0"/>
              </a:rPr>
              <a:t> Santa Clara.</a:t>
            </a:r>
            <a:r>
              <a:rPr lang="es-ES" sz="2000" i="1" dirty="0">
                <a:solidFill>
                  <a:schemeClr val="tx2"/>
                </a:solidFill>
                <a:effectLst/>
                <a:ea typeface="Times New Roman" panose="02020603050405020304" pitchFamily="18" charset="0"/>
              </a:rPr>
              <a:t> </a:t>
            </a:r>
            <a:r>
              <a:rPr lang="es-ES" sz="2000" dirty="0">
                <a:solidFill>
                  <a:schemeClr val="tx2"/>
                </a:solidFill>
                <a:effectLst/>
                <a:ea typeface="Times New Roman" panose="02020603050405020304" pitchFamily="18" charset="0"/>
              </a:rPr>
              <a:t>Tesis en opción al grado de Doctor en Ciencias Pedagógicas. Universidad Central “Marta Abreu” de Las Villas.		</a:t>
            </a:r>
          </a:p>
          <a:p>
            <a:pPr marL="342900" lvl="0" indent="-342900" algn="just">
              <a:spcAft>
                <a:spcPts val="600"/>
              </a:spcAft>
              <a:buFont typeface="Wingdings" panose="05000000000000000000" pitchFamily="2" charset="2"/>
              <a:buChar char="§"/>
              <a:tabLst>
                <a:tab pos="514350" algn="l"/>
              </a:tabLst>
            </a:pPr>
            <a:r>
              <a:rPr lang="es-ES" sz="2000" dirty="0">
                <a:solidFill>
                  <a:schemeClr val="tx2"/>
                </a:solidFill>
                <a:effectLst/>
                <a:ea typeface="Times New Roman" panose="02020603050405020304" pitchFamily="18" charset="0"/>
              </a:rPr>
              <a:t>Castellanos Simons D. Y otros. (2002). Aprender y Enseñar en la escuela. La Habana. Pueblo y Educación. </a:t>
            </a:r>
          </a:p>
          <a:p>
            <a:pPr marL="342900" indent="-342900" algn="just">
              <a:spcAft>
                <a:spcPts val="600"/>
              </a:spcAft>
              <a:buFont typeface="Wingdings" panose="05000000000000000000" pitchFamily="2" charset="2"/>
              <a:buChar char="§"/>
              <a:tabLst>
                <a:tab pos="514350" algn="l"/>
              </a:tabLst>
            </a:pPr>
            <a:r>
              <a:rPr lang="es-ES" sz="2000" dirty="0">
                <a:solidFill>
                  <a:schemeClr val="tx2"/>
                </a:solidFill>
                <a:effectLst/>
                <a:ea typeface="Calibri" panose="020F0502020204030204" pitchFamily="34" charset="0"/>
                <a:cs typeface="Times New Roman" panose="02020603050405020304" pitchFamily="18" charset="0"/>
              </a:rPr>
              <a:t>García Monsálvez, J. C., (2017). Python como primer lenguaje de programación textual en la Enseñanza Secundaria. </a:t>
            </a:r>
            <a:r>
              <a:rPr lang="es-ES" sz="2000" dirty="0" err="1">
                <a:solidFill>
                  <a:schemeClr val="tx2"/>
                </a:solidFill>
                <a:effectLst/>
                <a:ea typeface="Calibri" panose="020F0502020204030204" pitchFamily="34" charset="0"/>
                <a:cs typeface="Times New Roman" panose="02020603050405020304" pitchFamily="18" charset="0"/>
              </a:rPr>
              <a:t>Education</a:t>
            </a:r>
            <a:r>
              <a:rPr lang="es-ES" sz="2000" dirty="0">
                <a:solidFill>
                  <a:schemeClr val="tx2"/>
                </a:solidFill>
                <a:effectLst/>
                <a:ea typeface="Calibri" panose="020F0502020204030204" pitchFamily="34" charset="0"/>
                <a:cs typeface="Times New Roman" panose="02020603050405020304" pitchFamily="18" charset="0"/>
              </a:rPr>
              <a:t> in </a:t>
            </a:r>
            <a:r>
              <a:rPr lang="es-ES" sz="2000" dirty="0" err="1">
                <a:solidFill>
                  <a:schemeClr val="tx2"/>
                </a:solidFill>
                <a:effectLst/>
                <a:ea typeface="Calibri" panose="020F0502020204030204" pitchFamily="34" charset="0"/>
                <a:cs typeface="Times New Roman" panose="02020603050405020304" pitchFamily="18" charset="0"/>
              </a:rPr>
              <a:t>the</a:t>
            </a:r>
            <a:r>
              <a:rPr lang="es-ES" sz="2000" dirty="0">
                <a:solidFill>
                  <a:schemeClr val="tx2"/>
                </a:solidFill>
                <a:effectLst/>
                <a:ea typeface="Calibri" panose="020F0502020204030204" pitchFamily="34" charset="0"/>
                <a:cs typeface="Times New Roman" panose="02020603050405020304" pitchFamily="18" charset="0"/>
              </a:rPr>
              <a:t> </a:t>
            </a:r>
            <a:r>
              <a:rPr lang="es-ES" sz="2000" dirty="0" err="1">
                <a:solidFill>
                  <a:schemeClr val="tx2"/>
                </a:solidFill>
                <a:effectLst/>
                <a:ea typeface="Calibri" panose="020F0502020204030204" pitchFamily="34" charset="0"/>
                <a:cs typeface="Times New Roman" panose="02020603050405020304" pitchFamily="18" charset="0"/>
              </a:rPr>
              <a:t>Knowledge</a:t>
            </a:r>
            <a:r>
              <a:rPr lang="es-ES" sz="2000" dirty="0">
                <a:solidFill>
                  <a:schemeClr val="tx2"/>
                </a:solidFill>
                <a:effectLst/>
                <a:ea typeface="Calibri" panose="020F0502020204030204" pitchFamily="34" charset="0"/>
                <a:cs typeface="Times New Roman" panose="02020603050405020304" pitchFamily="18" charset="0"/>
              </a:rPr>
              <a:t> </a:t>
            </a:r>
            <a:r>
              <a:rPr lang="es-ES" sz="2000" dirty="0" err="1">
                <a:solidFill>
                  <a:schemeClr val="tx2"/>
                </a:solidFill>
                <a:effectLst/>
                <a:ea typeface="Calibri" panose="020F0502020204030204" pitchFamily="34" charset="0"/>
                <a:cs typeface="Times New Roman" panose="02020603050405020304" pitchFamily="18" charset="0"/>
              </a:rPr>
              <a:t>Society</a:t>
            </a:r>
            <a:r>
              <a:rPr lang="es-ES" sz="2000" dirty="0">
                <a:solidFill>
                  <a:schemeClr val="tx2"/>
                </a:solidFill>
                <a:effectLst/>
                <a:ea typeface="Calibri" panose="020F0502020204030204" pitchFamily="34" charset="0"/>
                <a:cs typeface="Times New Roman" panose="02020603050405020304" pitchFamily="18" charset="0"/>
              </a:rPr>
              <a:t>, 18(2),147-162.[fecha de Consulta 9 de Octubre de 2023]. ISSN: . Recuperado de: https://www.redalyc.org/articulo.oa?id=535554766009</a:t>
            </a:r>
            <a:endParaRPr lang="es-ES" sz="2000" dirty="0">
              <a:solidFill>
                <a:schemeClr val="tx2"/>
              </a:solidFill>
              <a:effectLst/>
              <a:ea typeface="Times New Roman" panose="02020603050405020304" pitchFamily="18" charset="0"/>
            </a:endParaRPr>
          </a:p>
          <a:p>
            <a:pPr marL="342900" lvl="0" indent="-342900" algn="just">
              <a:spcAft>
                <a:spcPts val="600"/>
              </a:spcAft>
              <a:buFont typeface="Wingdings" panose="05000000000000000000" pitchFamily="2" charset="2"/>
              <a:buChar char="§"/>
              <a:tabLst>
                <a:tab pos="514350" algn="l"/>
              </a:tabLst>
            </a:pPr>
            <a:r>
              <a:rPr lang="es-ES" sz="2000" dirty="0">
                <a:solidFill>
                  <a:schemeClr val="tx2"/>
                </a:solidFill>
                <a:effectLst/>
                <a:ea typeface="Times New Roman" panose="02020603050405020304" pitchFamily="18" charset="0"/>
              </a:rPr>
              <a:t>Ortiz Torres, E. y E. aguilera Pupo. (2005): “Los estilos de aprendizaje de los estudiantes universitarios y sus implicaciones didácticas en la educación superior” en </a:t>
            </a:r>
            <a:r>
              <a:rPr lang="es-ES" sz="2000" i="1" dirty="0">
                <a:solidFill>
                  <a:schemeClr val="tx2"/>
                </a:solidFill>
                <a:effectLst/>
                <a:ea typeface="Times New Roman" panose="02020603050405020304" pitchFamily="18" charset="0"/>
              </a:rPr>
              <a:t>Revista Pedagógica Universitaria. </a:t>
            </a:r>
            <a:r>
              <a:rPr lang="es-ES" sz="2000" dirty="0">
                <a:solidFill>
                  <a:schemeClr val="tx2"/>
                </a:solidFill>
                <a:effectLst/>
                <a:ea typeface="Times New Roman" panose="02020603050405020304" pitchFamily="18" charset="0"/>
              </a:rPr>
              <a:t>Volumen X, número 5. Pp. 1-9.</a:t>
            </a:r>
          </a:p>
          <a:p>
            <a:pPr marL="342900" lvl="0" indent="-342900" algn="just">
              <a:spcAft>
                <a:spcPts val="600"/>
              </a:spcAft>
              <a:buFont typeface="Wingdings" panose="05000000000000000000" pitchFamily="2" charset="2"/>
              <a:buChar char="§"/>
              <a:tabLst>
                <a:tab pos="514350" algn="l"/>
              </a:tabLst>
            </a:pPr>
            <a:r>
              <a:rPr lang="es-ES" sz="2000" dirty="0">
                <a:solidFill>
                  <a:schemeClr val="tx2"/>
                </a:solidFill>
                <a:effectLst/>
                <a:ea typeface="Times New Roman" panose="02020603050405020304" pitchFamily="18" charset="0"/>
              </a:rPr>
              <a:t>Ortiz Torres, E. y E. aguilera Pupo. (2008): “La caracterización de los estilos de aprendizaje y sus implicaciones didácticas en la educación superior” en </a:t>
            </a:r>
            <a:r>
              <a:rPr lang="es-ES" sz="2000" i="1" dirty="0">
                <a:solidFill>
                  <a:schemeClr val="tx2"/>
                </a:solidFill>
                <a:effectLst/>
                <a:ea typeface="Times New Roman" panose="02020603050405020304" pitchFamily="18" charset="0"/>
              </a:rPr>
              <a:t>Revista Pedagógica Universitaria. </a:t>
            </a:r>
            <a:r>
              <a:rPr lang="es-ES" sz="2000" dirty="0">
                <a:solidFill>
                  <a:schemeClr val="tx2"/>
                </a:solidFill>
                <a:effectLst/>
                <a:ea typeface="Times New Roman" panose="02020603050405020304" pitchFamily="18" charset="0"/>
              </a:rPr>
              <a:t>Volumen XIII, número 5. Pp. 1-9. </a:t>
            </a:r>
          </a:p>
          <a:p>
            <a:pPr marL="342900" lvl="0" indent="-342900" algn="just">
              <a:spcAft>
                <a:spcPts val="600"/>
              </a:spcAft>
              <a:buFont typeface="Wingdings" panose="05000000000000000000" pitchFamily="2" charset="2"/>
              <a:buChar char="§"/>
              <a:tabLst>
                <a:tab pos="514350" algn="l"/>
              </a:tabLst>
            </a:pPr>
            <a:r>
              <a:rPr lang="es-ES" sz="2000" dirty="0">
                <a:solidFill>
                  <a:schemeClr val="tx2"/>
                </a:solidFill>
                <a:effectLst/>
                <a:ea typeface="Times New Roman" panose="02020603050405020304" pitchFamily="18" charset="0"/>
                <a:cs typeface="Times New Roman" panose="02020603050405020304" pitchFamily="18" charset="0"/>
              </a:rPr>
              <a:t>Puello, Plinio, Fernández, </a:t>
            </a:r>
            <a:r>
              <a:rPr lang="es-ES" sz="2000" dirty="0" err="1">
                <a:solidFill>
                  <a:schemeClr val="tx2"/>
                </a:solidFill>
                <a:effectLst/>
                <a:ea typeface="Times New Roman" panose="02020603050405020304" pitchFamily="18" charset="0"/>
                <a:cs typeface="Times New Roman" panose="02020603050405020304" pitchFamily="18" charset="0"/>
              </a:rPr>
              <a:t>Diyina</a:t>
            </a:r>
            <a:r>
              <a:rPr lang="es-ES" sz="2000" dirty="0">
                <a:solidFill>
                  <a:schemeClr val="tx2"/>
                </a:solidFill>
                <a:effectLst/>
                <a:ea typeface="Times New Roman" panose="02020603050405020304" pitchFamily="18" charset="0"/>
                <a:cs typeface="Times New Roman" panose="02020603050405020304" pitchFamily="18" charset="0"/>
              </a:rPr>
              <a:t>, &amp; Cabarcas, Amaury. </a:t>
            </a:r>
            <a:r>
              <a:rPr lang="en-US" sz="2000" dirty="0">
                <a:solidFill>
                  <a:schemeClr val="tx2"/>
                </a:solidFill>
                <a:effectLst/>
                <a:ea typeface="Times New Roman" panose="02020603050405020304" pitchFamily="18" charset="0"/>
                <a:cs typeface="Times New Roman" panose="02020603050405020304" pitchFamily="18" charset="0"/>
              </a:rPr>
              <a:t>(2014). Methodology for Detecting Learning Styles in Students using the Moodle Platform. </a:t>
            </a:r>
            <a:r>
              <a:rPr lang="en-US" sz="2000" i="1" dirty="0" err="1">
                <a:solidFill>
                  <a:schemeClr val="tx2"/>
                </a:solidFill>
                <a:effectLst/>
                <a:ea typeface="Times New Roman" panose="02020603050405020304" pitchFamily="18" charset="0"/>
                <a:cs typeface="Times New Roman" panose="02020603050405020304" pitchFamily="18" charset="0"/>
              </a:rPr>
              <a:t>Formación</a:t>
            </a:r>
            <a:r>
              <a:rPr lang="en-US" sz="2000" i="1" dirty="0">
                <a:solidFill>
                  <a:schemeClr val="tx2"/>
                </a:solidFill>
                <a:effectLst/>
                <a:ea typeface="Times New Roman" panose="02020603050405020304" pitchFamily="18" charset="0"/>
                <a:cs typeface="Times New Roman" panose="02020603050405020304" pitchFamily="18" charset="0"/>
              </a:rPr>
              <a:t> </a:t>
            </a:r>
            <a:r>
              <a:rPr lang="en-US" sz="2000" i="1" dirty="0" err="1">
                <a:solidFill>
                  <a:schemeClr val="tx2"/>
                </a:solidFill>
                <a:effectLst/>
                <a:ea typeface="Times New Roman" panose="02020603050405020304" pitchFamily="18" charset="0"/>
                <a:cs typeface="Times New Roman" panose="02020603050405020304" pitchFamily="18" charset="0"/>
              </a:rPr>
              <a:t>universitaria</a:t>
            </a:r>
            <a:r>
              <a:rPr lang="en-US" sz="2000" dirty="0">
                <a:solidFill>
                  <a:schemeClr val="tx2"/>
                </a:solidFill>
                <a:effectLst/>
                <a:ea typeface="Times New Roman" panose="02020603050405020304" pitchFamily="18" charset="0"/>
                <a:cs typeface="Times New Roman" panose="02020603050405020304" pitchFamily="18" charset="0"/>
              </a:rPr>
              <a:t>, </a:t>
            </a:r>
            <a:r>
              <a:rPr lang="en-US" sz="2000" i="1" dirty="0">
                <a:solidFill>
                  <a:schemeClr val="tx2"/>
                </a:solidFill>
                <a:effectLst/>
                <a:ea typeface="Times New Roman" panose="02020603050405020304" pitchFamily="18" charset="0"/>
                <a:cs typeface="Times New Roman" panose="02020603050405020304" pitchFamily="18" charset="0"/>
              </a:rPr>
              <a:t>7</a:t>
            </a:r>
            <a:r>
              <a:rPr lang="en-US" sz="2000" dirty="0">
                <a:solidFill>
                  <a:schemeClr val="tx2"/>
                </a:solidFill>
                <a:effectLst/>
                <a:ea typeface="Times New Roman" panose="02020603050405020304" pitchFamily="18" charset="0"/>
                <a:cs typeface="Times New Roman" panose="02020603050405020304" pitchFamily="18" charset="0"/>
              </a:rPr>
              <a:t>(4), 15-24. </a:t>
            </a:r>
            <a:r>
              <a:rPr lang="en-US" sz="2000" u="sng" dirty="0">
                <a:solidFill>
                  <a:schemeClr val="tx2"/>
                </a:solidFill>
                <a:effectLst/>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https://dx.doi.org/10.4067/S0718-50062014000400003</a:t>
            </a:r>
            <a:endParaRPr lang="en-US" sz="2000" u="sng" dirty="0">
              <a:solidFill>
                <a:schemeClr val="tx2"/>
              </a:solidFill>
              <a:effectLst/>
              <a:ea typeface="Times New Roman" panose="02020603050405020304" pitchFamily="18" charset="0"/>
              <a:cs typeface="Times New Roman" panose="02020603050405020304" pitchFamily="18" charset="0"/>
            </a:endParaRPr>
          </a:p>
          <a:p>
            <a:pPr marL="342900" lvl="0" indent="-342900" algn="just">
              <a:spcAft>
                <a:spcPts val="600"/>
              </a:spcAft>
              <a:buFont typeface="Wingdings" panose="05000000000000000000" pitchFamily="2" charset="2"/>
              <a:buChar char="§"/>
              <a:tabLst>
                <a:tab pos="514350" algn="l"/>
              </a:tabLst>
            </a:pPr>
            <a:r>
              <a:rPr lang="en-US" sz="2000" u="sng" dirty="0" err="1">
                <a:solidFill>
                  <a:schemeClr val="tx2"/>
                </a:solidFill>
                <a:effectLst/>
                <a:ea typeface="Times New Roman" panose="02020603050405020304" pitchFamily="18" charset="0"/>
                <a:cs typeface="Times New Roman" panose="02020603050405020304" pitchFamily="18" charset="0"/>
              </a:rPr>
              <a:t>Prokopyev</a:t>
            </a:r>
            <a:r>
              <a:rPr lang="en-US" sz="2000" u="sng" dirty="0">
                <a:solidFill>
                  <a:schemeClr val="tx2"/>
                </a:solidFill>
                <a:effectLst/>
                <a:ea typeface="Times New Roman" panose="02020603050405020304" pitchFamily="18" charset="0"/>
                <a:cs typeface="Times New Roman" panose="02020603050405020304" pitchFamily="18" charset="0"/>
              </a:rPr>
              <a:t>, M. S., Vlasova, E. Z., Tretyakova, T. V., </a:t>
            </a:r>
            <a:r>
              <a:rPr lang="en-US" sz="2000" u="sng" dirty="0" err="1">
                <a:solidFill>
                  <a:schemeClr val="tx2"/>
                </a:solidFill>
                <a:effectLst/>
                <a:ea typeface="Times New Roman" panose="02020603050405020304" pitchFamily="18" charset="0"/>
                <a:cs typeface="Times New Roman" panose="02020603050405020304" pitchFamily="18" charset="0"/>
              </a:rPr>
              <a:t>Sorochinsky</a:t>
            </a:r>
            <a:r>
              <a:rPr lang="en-US" sz="2000" u="sng" dirty="0">
                <a:solidFill>
                  <a:schemeClr val="tx2"/>
                </a:solidFill>
                <a:effectLst/>
                <a:ea typeface="Times New Roman" panose="02020603050405020304" pitchFamily="18" charset="0"/>
                <a:cs typeface="Times New Roman" panose="02020603050405020304" pitchFamily="18" charset="0"/>
              </a:rPr>
              <a:t>, M. A., &amp; </a:t>
            </a:r>
            <a:r>
              <a:rPr lang="en-US" sz="2000" u="sng" dirty="0" err="1">
                <a:solidFill>
                  <a:schemeClr val="tx2"/>
                </a:solidFill>
                <a:effectLst/>
                <a:ea typeface="Times New Roman" panose="02020603050405020304" pitchFamily="18" charset="0"/>
                <a:cs typeface="Times New Roman" panose="02020603050405020304" pitchFamily="18" charset="0"/>
              </a:rPr>
              <a:t>Solovyeva</a:t>
            </a:r>
            <a:r>
              <a:rPr lang="en-US" sz="2000" u="sng" dirty="0">
                <a:solidFill>
                  <a:schemeClr val="tx2"/>
                </a:solidFill>
                <a:effectLst/>
                <a:ea typeface="Times New Roman" panose="02020603050405020304" pitchFamily="18" charset="0"/>
                <a:cs typeface="Times New Roman" panose="02020603050405020304" pitchFamily="18" charset="0"/>
              </a:rPr>
              <a:t>, R.</a:t>
            </a:r>
            <a:r>
              <a:rPr lang="en-US" sz="2000" dirty="0">
                <a:solidFill>
                  <a:schemeClr val="tx2"/>
                </a:solidFill>
                <a:effectLst/>
                <a:ea typeface="Times New Roman" panose="02020603050405020304" pitchFamily="18" charset="0"/>
                <a:cs typeface="Times New Roman" panose="02020603050405020304" pitchFamily="18" charset="0"/>
              </a:rPr>
              <a:t>A. (2020). Development of a Programming Course for Students of a Teacher Training Higher Education Institution Using the Programming Language Python. </a:t>
            </a:r>
            <a:r>
              <a:rPr lang="en-US" sz="2000" dirty="0" err="1">
                <a:solidFill>
                  <a:schemeClr val="tx2"/>
                </a:solidFill>
                <a:effectLst/>
                <a:ea typeface="Times New Roman" panose="02020603050405020304" pitchFamily="18" charset="0"/>
                <a:cs typeface="Times New Roman" panose="02020603050405020304" pitchFamily="18" charset="0"/>
              </a:rPr>
              <a:t>Propósitos</a:t>
            </a:r>
            <a:r>
              <a:rPr lang="en-US" sz="2000" dirty="0">
                <a:solidFill>
                  <a:schemeClr val="tx2"/>
                </a:solidFill>
                <a:effectLst/>
                <a:ea typeface="Times New Roman" panose="02020603050405020304" pitchFamily="18" charset="0"/>
                <a:cs typeface="Times New Roman" panose="02020603050405020304" pitchFamily="18" charset="0"/>
              </a:rPr>
              <a:t> y </a:t>
            </a:r>
            <a:r>
              <a:rPr lang="en-US" sz="2000" dirty="0" err="1">
                <a:solidFill>
                  <a:schemeClr val="tx2"/>
                </a:solidFill>
                <a:effectLst/>
                <a:ea typeface="Times New Roman" panose="02020603050405020304" pitchFamily="18" charset="0"/>
                <a:cs typeface="Times New Roman" panose="02020603050405020304" pitchFamily="18" charset="0"/>
              </a:rPr>
              <a:t>Representaciones</a:t>
            </a:r>
            <a:r>
              <a:rPr lang="en-US" sz="2000" dirty="0">
                <a:solidFill>
                  <a:schemeClr val="tx2"/>
                </a:solidFill>
                <a:effectLst/>
                <a:ea typeface="Times New Roman" panose="02020603050405020304" pitchFamily="18" charset="0"/>
                <a:cs typeface="Times New Roman" panose="02020603050405020304" pitchFamily="18" charset="0"/>
              </a:rPr>
              <a:t>, 8.</a:t>
            </a:r>
          </a:p>
          <a:p>
            <a:pPr lvl="0" algn="just">
              <a:spcAft>
                <a:spcPts val="600"/>
              </a:spcAft>
              <a:tabLst>
                <a:tab pos="514350" algn="l"/>
              </a:tabLst>
            </a:pPr>
            <a:endParaRPr lang="es-ES" sz="20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CE3114A6-C9F3-C235-E5C9-62DCD47FE2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726" y="879044"/>
            <a:ext cx="2466674" cy="4090236"/>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1501</TotalTime>
  <Words>1086</Words>
  <Application>Microsoft Office PowerPoint</Application>
  <PresentationFormat>Personalizado</PresentationFormat>
  <Paragraphs>39</Paragraphs>
  <Slides>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vt:i4>
      </vt:variant>
    </vt:vector>
  </HeadingPairs>
  <TitlesOfParts>
    <vt:vector size="9" baseType="lpstr">
      <vt:lpstr>Arial</vt:lpstr>
      <vt:lpstr>Arial Black</vt:lpstr>
      <vt:lpstr>Calibri</vt:lpstr>
      <vt:lpstr>Times New Roman</vt:lpstr>
      <vt:lpstr>Trebuchet MS</vt:lpstr>
      <vt:lpstr>Wingdings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Admin</cp:lastModifiedBy>
  <cp:revision>48</cp:revision>
  <dcterms:created xsi:type="dcterms:W3CDTF">2012-02-10T00:21:22Z</dcterms:created>
  <dcterms:modified xsi:type="dcterms:W3CDTF">2023-10-10T13:28:28Z</dcterms:modified>
  <cp:category>Research poster templates</cp:category>
</cp:coreProperties>
</file>