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40" d="100"/>
          <a:sy n="40" d="100"/>
        </p:scale>
        <p:origin x="846" y="72"/>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11/3/2023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tvcubana.cu/secciones-temas/6904-los-hijos-de-pandora-masculinidades-a-prueba" TargetMode="External"/><Relationship Id="rId3" Type="http://schemas.openxmlformats.org/officeDocument/2006/relationships/hyperlink" Target="mailto:lmojarena@uclv.cu" TargetMode="External"/><Relationship Id="rId7" Type="http://schemas.openxmlformats.org/officeDocument/2006/relationships/hyperlink" Target="https://www.cubadebate.cu/opinion/2023/05/01/normalicemos-el-amor-asi-como-calendario/am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cubahora.cu/blogs/ojos-que-miran/por-que-lloran-mis-amigas" TargetMode="External"/><Relationship Id="rId5" Type="http://schemas.openxmlformats.org/officeDocument/2006/relationships/image" Target="../media/image7.jpeg"/><Relationship Id="rId4" Type="http://schemas.openxmlformats.org/officeDocument/2006/relationships/hyperlink" Target="mailto:dvaguila@uclv.cu"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440616" y="5365571"/>
            <a:ext cx="10101856" cy="7048006"/>
          </a:xfrm>
        </p:spPr>
        <p:txBody>
          <a:bodyPr/>
          <a:lstStyle/>
          <a:p>
            <a:pPr algn="just">
              <a:lnSpc>
                <a:spcPct val="150000"/>
              </a:lnSpc>
            </a:pPr>
            <a:r>
              <a:rPr lang="es-ES" sz="2100" kern="0" dirty="0">
                <a:effectLst/>
                <a:latin typeface="Times New Roman" panose="02020603050405020304" pitchFamily="18" charset="0"/>
                <a:ea typeface="Times New Roman" panose="02020603050405020304" pitchFamily="18" charset="0"/>
              </a:rPr>
              <a:t>Durante varios años ser gay en Cuba representó un problema: los medios audiovisuales proyectaban una imagen predominantemente equívoca de los homosexuales. En el cine cubano no se trataban de forma natural: antes de la década de 1980 nunca el/la protagonista de un filme fue homosexual y en la actualidad está plagado de estereotipos que afectan en la construcción realista de una caracterización de la comunidad LGBTIQ</a:t>
            </a:r>
            <a:r>
              <a:rPr lang="es-ES" sz="2100" kern="0" baseline="-25000" dirty="0">
                <a:effectLst/>
                <a:latin typeface="Times New Roman" panose="02020603050405020304" pitchFamily="18" charset="0"/>
                <a:ea typeface="Times New Roman" panose="02020603050405020304" pitchFamily="18" charset="0"/>
              </a:rPr>
              <a:t>+.  </a:t>
            </a:r>
            <a:r>
              <a:rPr lang="es-ES" sz="2100" kern="0" dirty="0">
                <a:effectLst/>
                <a:latin typeface="Times New Roman" panose="02020603050405020304" pitchFamily="18" charset="0"/>
                <a:ea typeface="Times New Roman" panose="02020603050405020304" pitchFamily="18" charset="0"/>
              </a:rPr>
              <a:t>Las autoras analizan el contenido de algunos audiovisuales que dan tratamiento al tema de la homosexualidad en nuestro país y la evolución de los roles y significados que se han vinculado a cada uno de ellos a través de los estereotipos arraigados en la sociedad; declarando como objetivo: demostrar la importancia de la representación de personajes homosexuales en los audiovisuales, sin acudir a estereotípicas conductas que no reflejan para nada la realidad de la sociedad cubana que propone una normalización del fenómeno con un Código de las Familias inclusivo y avanzado para América Latina. La propuesta aboga por normalizar el amor y la empatía frente a los patrones retrógrados machistas y homofóbicos de los productos audiovisuales. </a:t>
            </a:r>
            <a:endParaRPr lang="en-US" sz="2100" dirty="0"/>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p:txBody>
          <a:bodyPr/>
          <a:lstStyle/>
          <a:p>
            <a:r>
              <a:rPr lang="en-US" dirty="0"/>
              <a:t>1. INTRODUCCION (OBJETIVOS)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p:txBody>
          <a:bodyPr/>
          <a:lstStyle/>
          <a:p>
            <a:r>
              <a:rPr lang="en-US" dirty="0"/>
              <a:t>2. METODOLOGIA</a:t>
            </a: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p:txBody>
          <a:bodyPr/>
          <a:lstStyle/>
          <a:p>
            <a:r>
              <a:rPr lang="en-US" dirty="0"/>
              <a:t>3. RESULTADOS Y DISCUSION</a:t>
            </a:r>
          </a:p>
        </p:txBody>
      </p:sp>
      <p:sp>
        <p:nvSpPr>
          <p:cNvPr id="32" name="Text Placeholder 31">
            <a:extLst>
              <a:ext uri="{FF2B5EF4-FFF2-40B4-BE49-F238E27FC236}">
                <a16:creationId xmlns:a16="http://schemas.microsoft.com/office/drawing/2014/main" id="{F1CD45E0-BFBD-6449-A27A-446292982C7D}"/>
              </a:ext>
            </a:extLst>
          </p:cNvPr>
          <p:cNvSpPr>
            <a:spLocks noGrp="1"/>
          </p:cNvSpPr>
          <p:nvPr>
            <p:ph type="body" sz="quarter" idx="26"/>
          </p:nvPr>
        </p:nvSpPr>
        <p:spPr>
          <a:xfrm>
            <a:off x="10846594" y="5365571"/>
            <a:ext cx="10093752" cy="6149426"/>
          </a:xfrm>
        </p:spPr>
        <p:txBody>
          <a:bodyPr/>
          <a:lstStyle/>
          <a:p>
            <a:pPr lvl="0" algn="just">
              <a:lnSpc>
                <a:spcPct val="150000"/>
              </a:lnSpc>
              <a:spcAft>
                <a:spcPts val="1000"/>
              </a:spcAft>
            </a:pPr>
            <a:r>
              <a:rPr lang="es-ES" sz="2100" dirty="0">
                <a:effectLst/>
                <a:ea typeface="Calibri" panose="020F0502020204030204" pitchFamily="34" charset="0"/>
              </a:rPr>
              <a:t>En Cuba existe una larga tradición de utilizar la cultura popular para introducir temas poco familiares o controversiales de política sexual. Actualmente la televisión y la cinematografía reflejan una apertura de pensamiento y reforma en el trato a la comunidad LGBTIQ</a:t>
            </a:r>
            <a:r>
              <a:rPr lang="es-ES" sz="2100" baseline="-25000" dirty="0">
                <a:effectLst/>
                <a:ea typeface="Calibri" panose="020F0502020204030204" pitchFamily="34" charset="0"/>
              </a:rPr>
              <a:t>+ </a:t>
            </a:r>
            <a:r>
              <a:rPr lang="es-ES" sz="2100" dirty="0">
                <a:effectLst/>
                <a:ea typeface="Calibri" panose="020F0502020204030204" pitchFamily="34" charset="0"/>
              </a:rPr>
              <a:t>a partir de la ardua campaña desarrollada por Mariela Castro y el CENESEX para lograr la inclusión. </a:t>
            </a:r>
            <a:r>
              <a:rPr lang="es-ES" sz="2100" dirty="0">
                <a:effectLst/>
                <a:latin typeface="Times New Roman" panose="02020603050405020304" pitchFamily="18" charset="0"/>
                <a:ea typeface="Calibri" panose="020F0502020204030204" pitchFamily="34" charset="0"/>
                <a:cs typeface="SimSun" panose="02010600030101010101" pitchFamily="2" charset="-122"/>
              </a:rPr>
              <a:t>El cumplimiento del objetivo propuesto en la investigación se constató a partir de los resultados de una segunda encuesta, lo que permitió realizar la comparación con el estado inicial. La propuesta utiliza las claves del melodrama para referirse a la significación del personaje homosexual en la Cuba de hoy, sin practicar la omisión y/o censura de contenidos. Las artes escénicas cubanas cuentan con talento para mostrar en escena los males que atentan contra la homosexualidad, someterlos a razonamiento y hacer al público cuestionarse su actuación social</a:t>
            </a:r>
            <a:r>
              <a:rPr lang="es-ES" sz="2000" dirty="0">
                <a:effectLst/>
                <a:latin typeface="Times New Roman" panose="02020603050405020304" pitchFamily="18" charset="0"/>
                <a:ea typeface="Calibri" panose="020F0502020204030204" pitchFamily="34" charset="0"/>
                <a:cs typeface="SimSun" panose="02010600030101010101" pitchFamily="2" charset="-122"/>
              </a:rPr>
              <a:t>. </a:t>
            </a:r>
            <a:endParaRPr lang="es-ES" sz="1800" dirty="0">
              <a:effectLst/>
              <a:latin typeface="Calibri" panose="020F0502020204030204" pitchFamily="34" charset="0"/>
              <a:ea typeface="Calibri" panose="020F0502020204030204" pitchFamily="34" charset="0"/>
              <a:cs typeface="SimSun" panose="02010600030101010101" pitchFamily="2" charset="-122"/>
            </a:endParaRPr>
          </a:p>
          <a:p>
            <a:endParaRPr lang="en-US" dirty="0"/>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p:txBody>
          <a:bodyPr/>
          <a:lstStyle/>
          <a:p>
            <a:r>
              <a:rPr lang="en-US" dirty="0"/>
              <a:t>4. CONCLUSIONES</a:t>
            </a:r>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a:xfrm>
            <a:off x="10842726" y="13648379"/>
            <a:ext cx="10094847" cy="4759815"/>
          </a:xfrm>
        </p:spPr>
        <p:txBody>
          <a:bodyPr/>
          <a:lstStyle/>
          <a:p>
            <a:pPr marL="342900" lvl="0" indent="-342900" algn="just">
              <a:lnSpc>
                <a:spcPct val="150000"/>
              </a:lnSpc>
              <a:buFont typeface="+mj-lt"/>
              <a:buAutoNum type="romanUcPeriod"/>
            </a:pPr>
            <a:r>
              <a:rPr lang="es-ES" sz="2100" dirty="0">
                <a:effectLst/>
                <a:ea typeface="Calibri" panose="020F0502020204030204" pitchFamily="34" charset="0"/>
              </a:rPr>
              <a:t>A pesar de que 35 naciones reconocen y defienden el derecho a la diversidad sexual, continúan actitudes sociales de antipatía y aversión hacia las personas lesbianas, gay, bisexuales, transgénero e intersexuales en la sociedad mundial, en la cual la homofobia y el machismo son norma latente. </a:t>
            </a:r>
          </a:p>
          <a:p>
            <a:pPr marL="342900" lvl="0" indent="-342900" algn="just">
              <a:lnSpc>
                <a:spcPct val="150000"/>
              </a:lnSpc>
              <a:spcAft>
                <a:spcPts val="1000"/>
              </a:spcAft>
              <a:buFont typeface="+mj-lt"/>
              <a:buAutoNum type="romanUcPeriod"/>
            </a:pPr>
            <a:r>
              <a:rPr lang="es-ES" sz="2100" dirty="0">
                <a:effectLst/>
                <a:ea typeface="Calibri" panose="020F0502020204030204" pitchFamily="34" charset="0"/>
              </a:rPr>
              <a:t>El cine y la televisión como medios para la educación global tienen la cobertura para ofrecer una imagen positiva y realista de la homosexualidad, con vista a eliminar los nocivos estereotipos formados, que contribuyan más a la aceptación y no solo a la tolerancia. </a:t>
            </a:r>
          </a:p>
          <a:p>
            <a:endParaRPr lang="en-US" dirty="0"/>
          </a:p>
        </p:txBody>
      </p:sp>
      <p:sp>
        <p:nvSpPr>
          <p:cNvPr id="35" name="Text Placeholder 34">
            <a:extLst>
              <a:ext uri="{FF2B5EF4-FFF2-40B4-BE49-F238E27FC236}">
                <a16:creationId xmlns:a16="http://schemas.microsoft.com/office/drawing/2014/main"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a16="http://schemas.microsoft.com/office/drawing/2014/main" id="{948B5F22-2ED2-E847-9BF3-82D22809A2DC}"/>
              </a:ext>
            </a:extLst>
          </p:cNvPr>
          <p:cNvSpPr>
            <a:spLocks noGrp="1"/>
          </p:cNvSpPr>
          <p:nvPr>
            <p:ph type="body" sz="quarter" idx="30"/>
          </p:nvPr>
        </p:nvSpPr>
        <p:spPr>
          <a:xfrm>
            <a:off x="11297410" y="27186410"/>
            <a:ext cx="9886190" cy="996734"/>
          </a:xfrm>
        </p:spPr>
        <p:txBody>
          <a:bodyPr/>
          <a:lstStyle/>
          <a:p>
            <a:r>
              <a:rPr lang="en-US" dirty="0"/>
              <a:t>Correos: </a:t>
            </a:r>
            <a:r>
              <a:rPr lang="en-US" dirty="0">
                <a:hlinkClick r:id="rId3"/>
              </a:rPr>
              <a:t>lmojarena@uclv.cu</a:t>
            </a:r>
            <a:r>
              <a:rPr lang="en-US" dirty="0"/>
              <a:t>  </a:t>
            </a:r>
            <a:r>
              <a:rPr lang="en-US" dirty="0">
                <a:hlinkClick r:id="rId4"/>
              </a:rPr>
              <a:t>dvaguila@uclv.cu</a:t>
            </a:r>
            <a:endParaRPr lang="en-US" dirty="0"/>
          </a:p>
          <a:p>
            <a:r>
              <a:rPr lang="en-US" dirty="0"/>
              <a:t>Teléfonos: +5354438676  +5353562435 </a:t>
            </a:r>
          </a:p>
        </p:txBody>
      </p:sp>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a:xfrm>
            <a:off x="440616" y="13633726"/>
            <a:ext cx="10102728" cy="6563257"/>
          </a:xfrm>
        </p:spPr>
        <p:txBody>
          <a:bodyPr/>
          <a:lstStyle/>
          <a:p>
            <a:pPr algn="just">
              <a:lnSpc>
                <a:spcPct val="150000"/>
              </a:lnSpc>
              <a:spcAft>
                <a:spcPts val="1000"/>
              </a:spcAft>
            </a:pPr>
            <a:r>
              <a:rPr lang="es-ES" sz="2100" dirty="0">
                <a:effectLst/>
                <a:ea typeface="Calibri" panose="020F0502020204030204" pitchFamily="34" charset="0"/>
              </a:rPr>
              <a:t>Para la selección de los métodos se consideró el carácter aplicativo de la investigación y su objetivo, utilizándose como métodos teóricos el estudio documental; en el cual se ha recopilado la ficha técnica de determinados audiovisuales que abordan la temática de la homosexualidad desde la segunda década del presente siglo: ¿Por qué lloran mis amigas? (Magda González Abreu, 2018); “Los hijos de Pandora” (Ernesto Fiallo, 2023) y Calendario II (Amílcar Salatti, 2023); proporcionando una visión sobre el estado del tema seleccionado. Del nivel empírico se utiliza como instrumento la encuesta y del matemático-estadístico, la estadística descriptiva y como procedimiento, el análisis porcentual; para analizar de manera detallada, cualitativa, reflexiva y crítica, la información seleccionada para poder proponer soluciones para la situación problémica anteriormente expuesta.</a:t>
            </a:r>
            <a:r>
              <a:rPr lang="es-ES" sz="2100" dirty="0">
                <a:ea typeface="Calibri" panose="020F0502020204030204" pitchFamily="34" charset="0"/>
              </a:rPr>
              <a:t> </a:t>
            </a:r>
            <a:r>
              <a:rPr lang="es-ES" sz="2100" kern="0" dirty="0">
                <a:effectLst/>
                <a:ea typeface="Calibri" panose="020F0502020204030204" pitchFamily="34" charset="0"/>
              </a:rPr>
              <a:t>Las principales insuficiencias relacionadas con el tema se encuentras reflejadas en las concepciones que posee la muestra de estudiantes de la carrera de Comunicación Social respecto a la homosexualidad. </a:t>
            </a:r>
            <a:endParaRPr lang="en-US" sz="2100" dirty="0"/>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890078" y="3859049"/>
            <a:ext cx="15608232" cy="769233"/>
          </a:xfrm>
        </p:spPr>
        <p:txBody>
          <a:bodyPr>
            <a:normAutofit/>
          </a:bodyPr>
          <a:lstStyle/>
          <a:p>
            <a:r>
              <a:rPr lang="es-ES" sz="3600" kern="0" dirty="0">
                <a:effectLst/>
                <a:latin typeface="Times New Roman" panose="02020603050405020304" pitchFamily="18" charset="0"/>
                <a:ea typeface="Calibri" panose="020F0502020204030204" pitchFamily="34" charset="0"/>
              </a:rPr>
              <a:t> Lic. Laura Mojarena Andarsio. Dr.C Dennys Malvina Valdés Águila</a:t>
            </a:r>
            <a:r>
              <a:rPr lang="es-ES" sz="3600" kern="0" dirty="0">
                <a:latin typeface="Times New Roman" panose="02020603050405020304" pitchFamily="18" charset="0"/>
                <a:ea typeface="Calibri" panose="020F0502020204030204" pitchFamily="34" charset="0"/>
              </a:rPr>
              <a:t> </a:t>
            </a:r>
            <a:endParaRPr lang="en-US" sz="3200"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890078" y="2616565"/>
            <a:ext cx="15608232" cy="1318684"/>
          </a:xfrm>
        </p:spPr>
        <p:txBody>
          <a:bodyPr>
            <a:normAutofit fontScale="70000" lnSpcReduction="20000"/>
          </a:bodyPr>
          <a:lstStyle/>
          <a:p>
            <a:pPr algn="ctr">
              <a:lnSpc>
                <a:spcPct val="150000"/>
              </a:lnSpc>
              <a:spcAft>
                <a:spcPts val="1000"/>
              </a:spcAft>
            </a:pPr>
            <a:r>
              <a:rPr lang="es-ES" sz="7200" b="1" dirty="0">
                <a:effectLst/>
                <a:latin typeface="Times New Roman" panose="02020603050405020304" pitchFamily="18" charset="0"/>
                <a:ea typeface="Calibri" panose="020F0502020204030204" pitchFamily="34" charset="0"/>
                <a:cs typeface="SimSun" panose="02010600030101010101" pitchFamily="2" charset="-122"/>
              </a:rPr>
              <a:t>“Estereotipos de género desde el audiovisual cubano”</a:t>
            </a:r>
            <a:endParaRPr lang="es-ES" sz="6000" dirty="0">
              <a:effectLst/>
              <a:latin typeface="Calibri" panose="020F0502020204030204" pitchFamily="34" charset="0"/>
              <a:ea typeface="Calibri" panose="020F0502020204030204" pitchFamily="34" charset="0"/>
              <a:cs typeface="SimSun" panose="02010600030101010101" pitchFamily="2" charset="-122"/>
            </a:endParaRPr>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fontScale="32500" lnSpcReduction="20000"/>
          </a:bodyPr>
          <a:lstStyle/>
          <a:p>
            <a:pPr algn="ctr">
              <a:lnSpc>
                <a:spcPct val="150000"/>
              </a:lnSpc>
              <a:spcAft>
                <a:spcPts val="1000"/>
              </a:spcAft>
            </a:pPr>
            <a:r>
              <a:rPr lang="es-ES" sz="9600" b="1" dirty="0">
                <a:effectLst/>
                <a:latin typeface="Times New Roman" panose="02020603050405020304" pitchFamily="18" charset="0"/>
                <a:ea typeface="Calibri" panose="020F0502020204030204" pitchFamily="34" charset="0"/>
                <a:cs typeface="SimSun" panose="02010600030101010101" pitchFamily="2" charset="-122"/>
              </a:rPr>
              <a:t>VI CONFERENCIA INTERNACIONAL DE ESTUDIOS HUMANISTICOS 2023</a:t>
            </a:r>
            <a:endParaRPr lang="es-ES" sz="8000" dirty="0">
              <a:effectLst/>
              <a:latin typeface="Calibri" panose="020F0502020204030204" pitchFamily="34" charset="0"/>
              <a:ea typeface="Calibri" panose="020F0502020204030204" pitchFamily="34" charset="0"/>
              <a:cs typeface="SimSun" panose="02010600030101010101" pitchFamily="2" charset="-122"/>
            </a:endParaRPr>
          </a:p>
        </p:txBody>
      </p:sp>
      <p:pic>
        <p:nvPicPr>
          <p:cNvPr id="19" name="Picture 7">
            <a:extLst>
              <a:ext uri="{FF2B5EF4-FFF2-40B4-BE49-F238E27FC236}">
                <a16:creationId xmlns:a16="http://schemas.microsoft.com/office/drawing/2014/main" id="{95290901-B4D3-4064-85F4-DAE18FE7A3DA}"/>
              </a:ext>
            </a:extLst>
          </p:cNvPr>
          <p:cNvPicPr>
            <a:picLocks noChangeAspect="1"/>
          </p:cNvPicPr>
          <p:nvPr/>
        </p:nvPicPr>
        <p:blipFill>
          <a:blip r:embed="rId5"/>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id="{2FFC4E95-5061-45A6-B719-057AACD396AA}"/>
              </a:ext>
            </a:extLst>
          </p:cNvPr>
          <p:cNvPicPr>
            <a:picLocks noChangeAspect="1"/>
          </p:cNvPicPr>
          <p:nvPr/>
        </p:nvPicPr>
        <p:blipFill>
          <a:blip r:embed="rId5"/>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0" y="21892740"/>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5. REFERENCIAS BIBLIOGRÁFICAS</a:t>
            </a:r>
          </a:p>
        </p:txBody>
      </p:sp>
      <p:sp>
        <p:nvSpPr>
          <p:cNvPr id="2" name="1 CuadroTexto"/>
          <p:cNvSpPr txBox="1"/>
          <p:nvPr/>
        </p:nvSpPr>
        <p:spPr>
          <a:xfrm>
            <a:off x="449463" y="23459090"/>
            <a:ext cx="20203365" cy="1735732"/>
          </a:xfrm>
          <a:prstGeom prst="rect">
            <a:avLst/>
          </a:prstGeom>
          <a:noFill/>
        </p:spPr>
        <p:txBody>
          <a:bodyPr wrap="square" rtlCol="0">
            <a:spAutoFit/>
          </a:bodyPr>
          <a:lstStyle/>
          <a:p>
            <a:pPr marL="742950" lvl="1" indent="-285750" algn="just">
              <a:lnSpc>
                <a:spcPct val="150000"/>
              </a:lnSpc>
              <a:spcBef>
                <a:spcPts val="1200"/>
              </a:spcBef>
              <a:buFont typeface="+mj-lt"/>
              <a:buAutoNum type="arabicPeriod"/>
            </a:pPr>
            <a:r>
              <a:rPr lang="es-ES" sz="2000" dirty="0">
                <a:effectLst/>
                <a:latin typeface="Times New Roman" panose="02020603050405020304" pitchFamily="18" charset="0"/>
                <a:ea typeface="Calibri" panose="020F0502020204030204" pitchFamily="34" charset="0"/>
                <a:cs typeface="SimSun" panose="02010600030101010101" pitchFamily="2" charset="-122"/>
              </a:rPr>
              <a:t>Castaños, D. (2018). </a:t>
            </a:r>
            <a:r>
              <a:rPr lang="es-ES" sz="2000" i="1" dirty="0">
                <a:effectLst/>
                <a:latin typeface="Times New Roman" panose="02020603050405020304" pitchFamily="18" charset="0"/>
                <a:ea typeface="Calibri" panose="020F0502020204030204" pitchFamily="34" charset="0"/>
                <a:cs typeface="SimSun" panose="02010600030101010101" pitchFamily="2" charset="-122"/>
              </a:rPr>
              <a:t>¿Por qué lloran mis amigas? </a:t>
            </a:r>
            <a:r>
              <a:rPr lang="es-ES" sz="2000" dirty="0">
                <a:effectLst/>
                <a:latin typeface="Times New Roman" panose="02020603050405020304" pitchFamily="18" charset="0"/>
                <a:ea typeface="Calibri" panose="020F0502020204030204" pitchFamily="34" charset="0"/>
                <a:cs typeface="SimSun" panose="02010600030101010101" pitchFamily="2" charset="-122"/>
              </a:rPr>
              <a:t>CUBAHORA. </a:t>
            </a:r>
            <a:r>
              <a:rPr lang="es-ES" sz="2000" u="sng" dirty="0">
                <a:solidFill>
                  <a:srgbClr val="0563C1"/>
                </a:solidFill>
                <a:effectLst/>
                <a:latin typeface="Times New Roman" panose="02020603050405020304" pitchFamily="18" charset="0"/>
                <a:ea typeface="Calibri" panose="020F0502020204030204" pitchFamily="34" charset="0"/>
                <a:cs typeface="SimSun" panose="02010600030101010101" pitchFamily="2" charset="-122"/>
                <a:hlinkClick r:id="rId6"/>
              </a:rPr>
              <a:t>https://www.cubahora.cu/blogs/ojos-que-miran/por-que-lloran-mis-amigas</a:t>
            </a:r>
            <a:r>
              <a:rPr lang="es-ES" sz="2000" dirty="0">
                <a:effectLst/>
                <a:latin typeface="Times New Roman" panose="02020603050405020304" pitchFamily="18" charset="0"/>
                <a:ea typeface="Calibri" panose="020F0502020204030204" pitchFamily="34" charset="0"/>
                <a:cs typeface="SimSun" panose="02010600030101010101" pitchFamily="2" charset="-122"/>
              </a:rPr>
              <a:t>. </a:t>
            </a:r>
            <a:endParaRPr lang="es-ES" sz="1800" dirty="0">
              <a:effectLst/>
              <a:latin typeface="Calibri" panose="020F0502020204030204" pitchFamily="34" charset="0"/>
              <a:ea typeface="Calibri" panose="020F0502020204030204" pitchFamily="34" charset="0"/>
              <a:cs typeface="SimSun" panose="02010600030101010101" pitchFamily="2" charset="-122"/>
            </a:endParaRPr>
          </a:p>
          <a:p>
            <a:pPr marL="742950" lvl="1" indent="-285750" algn="just">
              <a:lnSpc>
                <a:spcPct val="150000"/>
              </a:lnSpc>
              <a:spcBef>
                <a:spcPts val="1200"/>
              </a:spcBef>
              <a:buFont typeface="+mj-lt"/>
              <a:buAutoNum type="arabicPeriod"/>
            </a:pPr>
            <a:r>
              <a:rPr lang="es-ES" sz="2000" dirty="0">
                <a:effectLst/>
                <a:latin typeface="Times New Roman" panose="02020603050405020304" pitchFamily="18" charset="0"/>
                <a:ea typeface="Calibri" panose="020F0502020204030204" pitchFamily="34" charset="0"/>
                <a:cs typeface="SimSun" panose="02010600030101010101" pitchFamily="2" charset="-122"/>
              </a:rPr>
              <a:t>Fuentes, T. (2023). </a:t>
            </a:r>
            <a:r>
              <a:rPr lang="es-ES" sz="2000" i="1" dirty="0">
                <a:effectLst/>
                <a:latin typeface="Times New Roman" panose="02020603050405020304" pitchFamily="18" charset="0"/>
                <a:ea typeface="Calibri" panose="020F0502020204030204" pitchFamily="34" charset="0"/>
                <a:cs typeface="SimSun" panose="02010600030101010101" pitchFamily="2" charset="-122"/>
              </a:rPr>
              <a:t>Normalicemos el amor, así como Calendario</a:t>
            </a:r>
            <a:r>
              <a:rPr lang="es-ES" sz="2000" dirty="0">
                <a:effectLst/>
                <a:latin typeface="Times New Roman" panose="02020603050405020304" pitchFamily="18" charset="0"/>
                <a:ea typeface="Calibri" panose="020F0502020204030204" pitchFamily="34" charset="0"/>
                <a:cs typeface="SimSun" panose="02010600030101010101" pitchFamily="2" charset="-122"/>
              </a:rPr>
              <a:t>. CUBADEBATE. </a:t>
            </a:r>
            <a:r>
              <a:rPr lang="es-ES" sz="2000" u="sng" dirty="0">
                <a:solidFill>
                  <a:srgbClr val="0563C1"/>
                </a:solidFill>
                <a:effectLst/>
                <a:latin typeface="Times New Roman" panose="02020603050405020304" pitchFamily="18" charset="0"/>
                <a:ea typeface="Calibri" panose="020F0502020204030204" pitchFamily="34" charset="0"/>
                <a:cs typeface="SimSun" panose="02010600030101010101" pitchFamily="2" charset="-122"/>
                <a:hlinkClick r:id="rId7"/>
              </a:rPr>
              <a:t>https://www.cubadebate.cu/opinion/2023/05/01/normalicemos-el-amor-asi-como-calendario/amp/</a:t>
            </a:r>
            <a:r>
              <a:rPr lang="es-ES" sz="2000" dirty="0">
                <a:effectLst/>
                <a:latin typeface="Times New Roman" panose="02020603050405020304" pitchFamily="18" charset="0"/>
                <a:ea typeface="Calibri" panose="020F0502020204030204" pitchFamily="34" charset="0"/>
                <a:cs typeface="SimSun" panose="02010600030101010101" pitchFamily="2" charset="-122"/>
              </a:rPr>
              <a:t>  </a:t>
            </a:r>
            <a:endParaRPr lang="es-ES" sz="1800" dirty="0">
              <a:effectLst/>
              <a:latin typeface="Calibri" panose="020F0502020204030204" pitchFamily="34" charset="0"/>
              <a:ea typeface="Calibri" panose="020F0502020204030204" pitchFamily="34" charset="0"/>
              <a:cs typeface="SimSun" panose="02010600030101010101" pitchFamily="2" charset="-122"/>
            </a:endParaRPr>
          </a:p>
          <a:p>
            <a:pPr marL="742950" lvl="1" indent="-285750" algn="just">
              <a:lnSpc>
                <a:spcPct val="150000"/>
              </a:lnSpc>
              <a:spcBef>
                <a:spcPts val="1200"/>
              </a:spcBef>
              <a:spcAft>
                <a:spcPts val="1000"/>
              </a:spcAft>
              <a:buFont typeface="+mj-lt"/>
              <a:buAutoNum type="arabicPeriod"/>
            </a:pPr>
            <a:r>
              <a:rPr lang="es-ES" sz="2000" dirty="0">
                <a:effectLst/>
                <a:latin typeface="Times New Roman" panose="02020603050405020304" pitchFamily="18" charset="0"/>
                <a:ea typeface="Calibri" panose="020F0502020204030204" pitchFamily="34" charset="0"/>
                <a:cs typeface="SimSun" panose="02010600030101010101" pitchFamily="2" charset="-122"/>
              </a:rPr>
              <a:t>Guzmán, J. (2022). </a:t>
            </a:r>
            <a:r>
              <a:rPr lang="es-ES" sz="2000" i="1" dirty="0">
                <a:effectLst/>
                <a:latin typeface="Times New Roman" panose="02020603050405020304" pitchFamily="18" charset="0"/>
                <a:ea typeface="Calibri" panose="020F0502020204030204" pitchFamily="34" charset="0"/>
                <a:cs typeface="SimSun" panose="02010600030101010101" pitchFamily="2" charset="-122"/>
              </a:rPr>
              <a:t>Los hijos de Pandora: masculinidades a prueba</a:t>
            </a:r>
            <a:r>
              <a:rPr lang="es-ES" sz="2000" dirty="0">
                <a:effectLst/>
                <a:latin typeface="Times New Roman" panose="02020603050405020304" pitchFamily="18" charset="0"/>
                <a:ea typeface="Calibri" panose="020F0502020204030204" pitchFamily="34" charset="0"/>
                <a:cs typeface="SimSun" panose="02010600030101010101" pitchFamily="2" charset="-122"/>
              </a:rPr>
              <a:t>. TV Cubana. </a:t>
            </a:r>
            <a:r>
              <a:rPr lang="es-ES" sz="2000" u="sng" dirty="0">
                <a:solidFill>
                  <a:srgbClr val="0563C1"/>
                </a:solidFill>
                <a:effectLst/>
                <a:latin typeface="Times New Roman" panose="02020603050405020304" pitchFamily="18" charset="0"/>
                <a:ea typeface="Calibri" panose="020F0502020204030204" pitchFamily="34" charset="0"/>
                <a:cs typeface="SimSun" panose="02010600030101010101" pitchFamily="2" charset="-122"/>
                <a:hlinkClick r:id="rId8"/>
              </a:rPr>
              <a:t>https://www.tvcubana.cu/secciones-temas/6904-los-hijos-de-pandora-masculinidades-a-prueba</a:t>
            </a:r>
            <a:r>
              <a:rPr lang="es-ES" sz="2000" dirty="0">
                <a:effectLst/>
                <a:latin typeface="Times New Roman" panose="02020603050405020304" pitchFamily="18" charset="0"/>
                <a:ea typeface="Calibri" panose="020F0502020204030204" pitchFamily="34" charset="0"/>
                <a:cs typeface="SimSun" panose="02010600030101010101" pitchFamily="2" charset="-122"/>
              </a:rPr>
              <a:t> </a:t>
            </a:r>
            <a:endParaRPr lang="es-ES" sz="1800" dirty="0">
              <a:effectLst/>
              <a:latin typeface="Calibri" panose="020F0502020204030204" pitchFamily="34" charset="0"/>
              <a:ea typeface="Calibri" panose="020F0502020204030204" pitchFamily="34" charset="0"/>
              <a:cs typeface="SimSun" panose="02010600030101010101" pitchFamily="2" charset="-122"/>
            </a:endParaRPr>
          </a:p>
        </p:txBody>
      </p:sp>
      <p:pic>
        <p:nvPicPr>
          <p:cNvPr id="3" name="Picture 2">
            <a:extLst>
              <a:ext uri="{FF2B5EF4-FFF2-40B4-BE49-F238E27FC236}">
                <a16:creationId xmlns:a16="http://schemas.microsoft.com/office/drawing/2014/main" id="{CE3114A6-C9F3-C235-E5C9-62DCD47FE2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726" y="879044"/>
            <a:ext cx="2466674" cy="4090236"/>
          </a:xfrm>
          <a:prstGeom prst="rect">
            <a:avLst/>
          </a:prstGeom>
        </p:spPr>
      </p:pic>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1431</TotalTime>
  <Words>791</Words>
  <Application>Microsoft Office PowerPoint</Application>
  <PresentationFormat>Personalizado</PresentationFormat>
  <Paragraphs>20</Paragraphs>
  <Slides>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vt:i4>
      </vt:variant>
    </vt:vector>
  </HeadingPairs>
  <TitlesOfParts>
    <vt:vector size="8" baseType="lpstr">
      <vt:lpstr>Arial</vt:lpstr>
      <vt:lpstr>Arial Black</vt:lpstr>
      <vt:lpstr>Calibri</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Laura</cp:lastModifiedBy>
  <cp:revision>41</cp:revision>
  <dcterms:created xsi:type="dcterms:W3CDTF">2012-02-10T00:21:22Z</dcterms:created>
  <dcterms:modified xsi:type="dcterms:W3CDTF">2023-11-03T23:05:45Z</dcterms:modified>
  <cp:category>Research poster templates</cp:category>
</cp:coreProperties>
</file>