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6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4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3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9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5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4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0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0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0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DC531-E627-42F2-A994-79014D2B2D82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BADBE-EF84-4FD8-B3EA-EB8CE79474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1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rmsanchez@uclv.cu" TargetMode="External"/><Relationship Id="rId2" Type="http://schemas.openxmlformats.org/officeDocument/2006/relationships/hyperlink" Target="mailto:rmtinez@uclv.edu.c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rbravo@uclv.c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/>
          <p:nvPr/>
        </p:nvGrpSpPr>
        <p:grpSpPr>
          <a:xfrm>
            <a:off x="281448" y="-2113099"/>
            <a:ext cx="5833602" cy="11372230"/>
            <a:chOff x="-723622" y="-19050"/>
            <a:chExt cx="1536422" cy="2995155"/>
          </a:xfrm>
        </p:grpSpPr>
        <p:sp>
          <p:nvSpPr>
            <p:cNvPr id="7" name="TextBox 8"/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ts val="28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 7"/>
            <p:cNvSpPr/>
            <p:nvPr/>
          </p:nvSpPr>
          <p:spPr>
            <a:xfrm>
              <a:off x="-723622" y="636747"/>
              <a:ext cx="577086" cy="1683560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solidFill>
              <a:srgbClr val="099936"/>
            </a:solidFill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699792" y="2420500"/>
            <a:ext cx="6118448" cy="3816424"/>
          </a:xfrm>
        </p:spPr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40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Efectos de algunos factores sobre el consumo de combustible de los motores Hyundai </a:t>
            </a:r>
            <a:r>
              <a:rPr lang="es-ES" sz="40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Himsen</a:t>
            </a:r>
            <a:r>
              <a:rPr lang="es-ES" sz="40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9H 21/32 de las centrales eléctricas de la generación distribuida</a:t>
            </a:r>
            <a:endParaRPr lang="en-US" sz="4000" dirty="0">
              <a:ea typeface="Calibri"/>
              <a:cs typeface="Times New Roman"/>
            </a:endParaRPr>
          </a:p>
        </p:txBody>
      </p:sp>
      <p:sp>
        <p:nvSpPr>
          <p:cNvPr id="4" name="Freeform 13"/>
          <p:cNvSpPr/>
          <p:nvPr/>
        </p:nvSpPr>
        <p:spPr>
          <a:xfrm>
            <a:off x="282404" y="908720"/>
            <a:ext cx="2232248" cy="5328592"/>
          </a:xfrm>
          <a:custGeom>
            <a:avLst/>
            <a:gdLst/>
            <a:ahLst/>
            <a:cxnLst/>
            <a:rect l="l" t="t" r="r" b="b"/>
            <a:pathLst>
              <a:path w="4636646" h="8762260">
                <a:moveTo>
                  <a:pt x="0" y="0"/>
                </a:moveTo>
                <a:lnTo>
                  <a:pt x="4636645" y="0"/>
                </a:lnTo>
                <a:lnTo>
                  <a:pt x="4636645" y="8762261"/>
                </a:lnTo>
                <a:lnTo>
                  <a:pt x="0" y="87622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709" b="-3709"/>
            </a:stretch>
          </a:blipFill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69329"/>
            <a:ext cx="1220425" cy="125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220072" y="669329"/>
            <a:ext cx="273719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smtClean="0">
                <a:latin typeface="Arial"/>
              </a:rPr>
              <a:t> </a:t>
            </a:r>
            <a:endParaRPr lang="en-US" sz="1400" dirty="0">
              <a:latin typeface="Tahoma"/>
            </a:endParaRPr>
          </a:p>
          <a:p>
            <a:r>
              <a:rPr lang="es-ES" sz="1400" dirty="0">
                <a:latin typeface="Tahoma"/>
              </a:rPr>
              <a:t> </a:t>
            </a:r>
            <a:r>
              <a:rPr lang="es-ES" b="1" dirty="0">
                <a:latin typeface="Tahoma"/>
              </a:rPr>
              <a:t>III Conferencia Internacional en Desarrollo Energético Sostenible </a:t>
            </a:r>
            <a:endParaRPr lang="en-US" dirty="0"/>
          </a:p>
        </p:txBody>
      </p:sp>
      <p:sp>
        <p:nvSpPr>
          <p:cNvPr id="8" name="7 Rectángulo"/>
          <p:cNvSpPr/>
          <p:nvPr/>
        </p:nvSpPr>
        <p:spPr>
          <a:xfrm>
            <a:off x="5562793" y="399612"/>
            <a:ext cx="14398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>
                <a:solidFill>
                  <a:prstClr val="black"/>
                </a:solidFill>
                <a:latin typeface="Arial"/>
              </a:rPr>
              <a:t>CIDES</a:t>
            </a:r>
            <a:endParaRPr lang="en-US" sz="3200" dirty="0">
              <a:solidFill>
                <a:srgbClr val="000000"/>
              </a:solidFill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5822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496944" cy="5918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784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61" y="332656"/>
            <a:ext cx="8608162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071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400" b="1" dirty="0">
                <a:latin typeface="Times New Roman"/>
                <a:ea typeface="Calibri"/>
                <a:cs typeface="Times New Roman"/>
              </a:rPr>
              <a:t>4. Conclusiones</a:t>
            </a:r>
            <a:endParaRPr lang="en-US" sz="2400" dirty="0">
              <a:ea typeface="Calibri"/>
              <a:cs typeface="Times New Roman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424936" cy="5472607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es-ES" dirty="0">
                <a:latin typeface="Times New Roman"/>
                <a:ea typeface="Times New Roman"/>
              </a:rPr>
              <a:t>Se confeccionó el  software </a:t>
            </a:r>
            <a:r>
              <a:rPr lang="es-ES" dirty="0" err="1">
                <a:latin typeface="Times New Roman"/>
                <a:ea typeface="Times New Roman"/>
              </a:rPr>
              <a:t>FourStrokeDieselEngine</a:t>
            </a:r>
            <a:r>
              <a:rPr lang="es-ES" dirty="0">
                <a:latin typeface="Times New Roman"/>
                <a:ea typeface="Times New Roman"/>
              </a:rPr>
              <a:t> para el cálculo térmico del motor diesel y se obtuvieron valores correctos de consumo específico de combustible variando parámetros como la relación de compresión, el coeficiente de exceso de aire, la temperatura del aire a la entrada del motor y presión del aire de carga.</a:t>
            </a:r>
            <a:endParaRPr lang="en-US" dirty="0">
              <a:latin typeface="Times New Roman"/>
              <a:ea typeface="Calibri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es-ES" dirty="0">
                <a:latin typeface="Times New Roman"/>
                <a:ea typeface="Times New Roman"/>
              </a:rPr>
              <a:t>Al disminuir la presión del aire a la entrada del motor se incrementa el consumo de combustible y es necesario disminuir el coeficiente de exceso de aire para mantener la potencia del motor.</a:t>
            </a:r>
            <a:endParaRPr lang="en-US" dirty="0">
              <a:latin typeface="Times New Roman"/>
              <a:ea typeface="Calibri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es-ES" dirty="0">
                <a:latin typeface="Times New Roman"/>
                <a:ea typeface="Times New Roman"/>
              </a:rPr>
              <a:t>Con el aumento de la temperatura del aire de carga se incrementa el consumo de combustible y es necesario disminuir el coeficiente de exceso de aire para mantener la potencia del motor.</a:t>
            </a:r>
            <a:endParaRPr lang="en-US" dirty="0"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7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96044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s-ES" sz="2700" b="1" dirty="0" smtClean="0">
                <a:latin typeface="Times New Roman"/>
                <a:ea typeface="Calibri"/>
                <a:cs typeface="Times New Roman"/>
              </a:rPr>
              <a:t>Autores:</a:t>
            </a:r>
            <a:r>
              <a:rPr lang="es-ES" sz="2700" dirty="0">
                <a:latin typeface="Times New Roman"/>
                <a:ea typeface="Calibri"/>
                <a:cs typeface="Times New Roman"/>
              </a:rPr>
              <a:t/>
            </a:r>
            <a:br>
              <a:rPr lang="es-ES" sz="2700" dirty="0">
                <a:latin typeface="Times New Roman"/>
                <a:ea typeface="Calibri"/>
                <a:cs typeface="Times New Roman"/>
              </a:rPr>
            </a:br>
            <a:r>
              <a:rPr lang="es-ES" sz="2700" dirty="0" smtClean="0">
                <a:latin typeface="Times New Roman"/>
                <a:ea typeface="Calibri"/>
                <a:cs typeface="Times New Roman"/>
              </a:rPr>
              <a:t>          1- </a:t>
            </a:r>
            <a:r>
              <a:rPr lang="es-ES" sz="2700" dirty="0">
                <a:latin typeface="Times New Roman"/>
                <a:ea typeface="Calibri"/>
                <a:cs typeface="Times New Roman"/>
              </a:rPr>
              <a:t>Reinaldo M. Martínez </a:t>
            </a:r>
            <a:r>
              <a:rPr lang="es-ES" sz="2700" dirty="0" err="1">
                <a:latin typeface="Times New Roman"/>
                <a:ea typeface="Calibri"/>
                <a:cs typeface="Times New Roman"/>
              </a:rPr>
              <a:t>Martínez</a:t>
            </a:r>
            <a:r>
              <a:rPr lang="es-ES" sz="2700" dirty="0">
                <a:latin typeface="Times New Roman"/>
                <a:ea typeface="Calibri"/>
                <a:cs typeface="Times New Roman"/>
              </a:rPr>
              <a:t>, FIMI, CEETA, Cuba. </a:t>
            </a:r>
            <a:r>
              <a:rPr lang="es-ES" sz="2700" dirty="0">
                <a:latin typeface="Times New Roman"/>
                <a:ea typeface="Calibri"/>
                <a:cs typeface="Times New Roman"/>
                <a:hlinkClick r:id="rId2"/>
              </a:rPr>
              <a:t>rmtinez@uclv.edu.cu</a:t>
            </a:r>
            <a:r>
              <a:rPr lang="en-US" sz="2700" dirty="0">
                <a:ea typeface="Calibri"/>
                <a:cs typeface="Times New Roman"/>
              </a:rPr>
              <a:t/>
            </a:r>
            <a:br>
              <a:rPr lang="en-US" sz="2700" dirty="0">
                <a:ea typeface="Calibri"/>
                <a:cs typeface="Times New Roman"/>
              </a:rPr>
            </a:br>
            <a:r>
              <a:rPr lang="en-US" sz="2700" dirty="0" smtClean="0">
                <a:ea typeface="Calibri"/>
                <a:cs typeface="Times New Roman"/>
              </a:rPr>
              <a:t>         </a:t>
            </a:r>
            <a:r>
              <a:rPr lang="es-ES" sz="2700" dirty="0" smtClean="0">
                <a:effectLst/>
                <a:latin typeface="Times New Roman"/>
                <a:ea typeface="Calibri"/>
                <a:cs typeface="Times New Roman"/>
              </a:rPr>
              <a:t>2- </a:t>
            </a:r>
            <a:r>
              <a:rPr lang="es-ES" sz="2700" dirty="0" smtClean="0">
                <a:effectLst/>
                <a:latin typeface="Times New Roman"/>
                <a:ea typeface="Times New Roman"/>
                <a:cs typeface="Times New Roman"/>
              </a:rPr>
              <a:t>Francisco Monagas Sánchez</a:t>
            </a:r>
            <a:r>
              <a:rPr lang="es-ES" sz="2700" baseline="30000" dirty="0" smtClean="0">
                <a:effectLst/>
                <a:latin typeface="Times New Roman"/>
                <a:ea typeface="Times New Roman"/>
                <a:cs typeface="Times New Roman"/>
              </a:rPr>
              <a:t>. </a:t>
            </a:r>
            <a:r>
              <a:rPr lang="es-ES" sz="2700" dirty="0" smtClean="0">
                <a:effectLst/>
                <a:latin typeface="Times New Roman"/>
                <a:ea typeface="Calibri"/>
                <a:cs typeface="Times New Roman"/>
              </a:rPr>
              <a:t>FIMI, Dpto. </a:t>
            </a:r>
            <a:r>
              <a:rPr lang="es-MX" sz="2700" dirty="0" smtClean="0">
                <a:effectLst/>
                <a:latin typeface="Times New Roman"/>
                <a:ea typeface="Calibri"/>
                <a:cs typeface="Times New Roman"/>
              </a:rPr>
              <a:t>Mecánica, Cuba. </a:t>
            </a:r>
            <a:r>
              <a:rPr lang="es-ES" sz="2700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3"/>
              </a:rPr>
              <a:t>frmsanchez@uclv.cu</a:t>
            </a:r>
            <a:r>
              <a:rPr lang="es-ES" sz="27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700" dirty="0" smtClean="0">
                <a:ea typeface="Calibri"/>
                <a:cs typeface="Times New Roman"/>
              </a:rPr>
              <a:t/>
            </a:r>
            <a:br>
              <a:rPr lang="en-US" sz="2700" dirty="0" smtClean="0">
                <a:ea typeface="Calibri"/>
                <a:cs typeface="Times New Roman"/>
              </a:rPr>
            </a:br>
            <a:r>
              <a:rPr lang="en-US" sz="2700" dirty="0" smtClean="0">
                <a:ea typeface="Calibri"/>
                <a:cs typeface="Times New Roman"/>
              </a:rPr>
              <a:t>       </a:t>
            </a:r>
            <a:r>
              <a:rPr lang="es-MX" sz="2700" dirty="0" smtClean="0">
                <a:effectLst/>
                <a:latin typeface="Times New Roman"/>
                <a:ea typeface="Calibri"/>
                <a:cs typeface="Times New Roman"/>
              </a:rPr>
              <a:t>3-</a:t>
            </a:r>
            <a:r>
              <a:rPr lang="es-MX" sz="2700" dirty="0" smtClean="0">
                <a:effectLst/>
                <a:latin typeface="Times New Roman"/>
                <a:ea typeface="Times New Roman"/>
                <a:cs typeface="Times New Roman"/>
              </a:rPr>
              <a:t> Rudy Alejandro Reyes Bravo</a:t>
            </a:r>
            <a:r>
              <a:rPr lang="es-MX" sz="2700" dirty="0" smtClean="0">
                <a:effectLst/>
                <a:latin typeface="Times New Roman"/>
                <a:ea typeface="Calibri"/>
                <a:cs typeface="Times New Roman"/>
              </a:rPr>
              <a:t>, FIMI, CEETA, Cuba.</a:t>
            </a:r>
            <a:r>
              <a:rPr lang="es-MX" sz="2700" dirty="0">
                <a:latin typeface="Times New Roman"/>
                <a:ea typeface="Calibri"/>
                <a:cs typeface="Times New Roman"/>
              </a:rPr>
              <a:t> </a:t>
            </a:r>
            <a:r>
              <a:rPr lang="es-MX" sz="2700" dirty="0" smtClean="0">
                <a:latin typeface="Times New Roman"/>
                <a:ea typeface="Calibri"/>
                <a:cs typeface="Times New Roman"/>
              </a:rPr>
              <a:t>      </a:t>
            </a:r>
            <a:r>
              <a:rPr lang="es-MX" sz="2700" u="sng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4"/>
              </a:rPr>
              <a:t>rrbravo</a:t>
            </a:r>
            <a:r>
              <a:rPr lang="es-ES" sz="2700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4"/>
              </a:rPr>
              <a:t>@uclv.cu</a:t>
            </a:r>
            <a:r>
              <a:rPr lang="es-ES" sz="27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s-ES" sz="32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Objetivo General</a:t>
            </a:r>
            <a:r>
              <a:rPr lang="en-US" sz="3200" dirty="0">
                <a:ea typeface="Calibri"/>
                <a:cs typeface="Times New Roman"/>
              </a:rPr>
              <a:t/>
            </a:r>
            <a:br>
              <a:rPr lang="en-US" sz="3200" dirty="0">
                <a:ea typeface="Calibri"/>
                <a:cs typeface="Times New Roman"/>
              </a:rPr>
            </a:br>
            <a:r>
              <a:rPr lang="es-ES" sz="32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Analizar utilizando el cálculo térmico de los motores la variación de algunos parámetros de importancia en la explotación de los motores </a:t>
            </a:r>
            <a:r>
              <a:rPr lang="es-ES" sz="32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Hyundai </a:t>
            </a:r>
            <a:r>
              <a:rPr lang="es-ES" sz="3200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Himsen</a:t>
            </a:r>
            <a:r>
              <a:rPr lang="es-ES_tradnl" sz="32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que aporte a la variación del consume específico de combustible de estos equipos.</a:t>
            </a:r>
            <a:endParaRPr lang="en-US" sz="3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535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s-ES" sz="32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Objetivos específicos</a:t>
            </a: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0912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Font typeface="Symbol"/>
              <a:buChar char=""/>
            </a:pPr>
            <a:r>
              <a:rPr lang="es-ES" sz="2300" dirty="0" smtClean="0">
                <a:effectLst/>
                <a:latin typeface="Times New Roman"/>
                <a:ea typeface="Calibri"/>
              </a:rPr>
              <a:t>Determinar los principales parámetros de los motores Hyundai HIMSEN 9H 21/32.</a:t>
            </a:r>
            <a:endParaRPr lang="en-US" sz="2300" dirty="0" smtClean="0">
              <a:effectLst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es-ES_tradnl" sz="23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Confeccionar un programa para el cálculo térmico de los motores Diesel que permita determinar la variación del consumo específico vs algunos parámetros de funcionamiento de estas máquinas.</a:t>
            </a:r>
            <a:endParaRPr lang="en-US" sz="2300" dirty="0" smtClean="0">
              <a:solidFill>
                <a:srgbClr val="000000"/>
              </a:solidFill>
              <a:effectLst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es-ES" sz="23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Calcular utilizando el software la variación de presión después del turbo cargador, relación de compresión, temperatura del aire de carga y el coeficiente de exceso de aire</a:t>
            </a:r>
            <a:endParaRPr lang="en-US" sz="2300" dirty="0" smtClean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6080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836712"/>
            <a:ext cx="7405861" cy="549210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s-ES" sz="2400" b="1" dirty="0" smtClean="0">
                <a:effectLst/>
                <a:latin typeface="Times New Roman"/>
                <a:ea typeface="Times New Roman"/>
                <a:cs typeface="Times New Roman"/>
              </a:rPr>
              <a:t>2. Cálculo del ciclo del motor Diesel</a:t>
            </a:r>
            <a:br>
              <a:rPr lang="es-ES" sz="2400" b="1" dirty="0" smtClean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es-ES" sz="24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Principales partes del motor </a:t>
            </a:r>
            <a:endParaRPr lang="en-US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626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Principales características de los motores Hyundai HIMSEN 9H 21/32</a:t>
            </a:r>
            <a:endParaRPr lang="en-US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054655"/>
              </p:ext>
            </p:extLst>
          </p:nvPr>
        </p:nvGraphicFramePr>
        <p:xfrm>
          <a:off x="1043608" y="1556785"/>
          <a:ext cx="7200800" cy="4896550"/>
        </p:xfrm>
        <a:graphic>
          <a:graphicData uri="http://schemas.openxmlformats.org/drawingml/2006/table">
            <a:tbl>
              <a:tblPr firstRow="1" firstCol="1" bandRow="1"/>
              <a:tblGrid>
                <a:gridCol w="3600400"/>
                <a:gridCol w="3600400"/>
              </a:tblGrid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Parámetro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Especificación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Tipo de Motor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Hyundai HIMSEN 9H 21/32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Diámetro interior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210 mm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Carrera del pistón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320 mm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Velocidad media del pistón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9.6 m/s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Peso del motor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 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Longitudes del motor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2.4x3.4x12 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744220" algn="l"/>
                        </a:tabLs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Consumo de combustible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186-193 g/(kW*h)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Relación de compresión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17:1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Potencia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1800 kW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74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04664"/>
            <a:ext cx="4915931" cy="62255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5293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800" b="1" dirty="0" smtClean="0">
                <a:effectLst/>
                <a:latin typeface="Times New Roman"/>
                <a:ea typeface="Times New Roman"/>
                <a:cs typeface="Times New Roman"/>
              </a:rPr>
              <a:t>2.3 Calculo térmico</a:t>
            </a:r>
            <a:endParaRPr lang="en-US" sz="2800" dirty="0">
              <a:ea typeface="Calibri"/>
              <a:cs typeface="Times New Roman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11560" y="2492896"/>
            <a:ext cx="31683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Esquema de bloque del software </a:t>
            </a:r>
            <a:r>
              <a:rPr lang="es-ES" sz="3200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FourStrokeDieselEngine</a:t>
            </a:r>
            <a:r>
              <a:rPr lang="es-ES" sz="32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726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4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3. Resultados y discusión</a:t>
            </a:r>
            <a:endParaRPr lang="en-US" sz="4000" dirty="0">
              <a:ea typeface="Calibri"/>
              <a:cs typeface="Times New Roman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s-ES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Los parámetros estudiados en el software son:</a:t>
            </a:r>
            <a:endParaRPr lang="en-US" sz="2800" b="1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/>
              <a:buChar char=""/>
            </a:pPr>
            <a:r>
              <a:rPr lang="es-ES" dirty="0">
                <a:latin typeface="Times New Roman"/>
                <a:ea typeface="Calibri"/>
              </a:rPr>
              <a:t>Presión después del turbo cargador</a:t>
            </a:r>
            <a:endParaRPr lang="en-US" dirty="0"/>
          </a:p>
          <a:p>
            <a:pPr lvl="0" algn="just">
              <a:lnSpc>
                <a:spcPct val="150000"/>
              </a:lnSpc>
              <a:buFont typeface="Wingdings"/>
              <a:buChar char=""/>
            </a:pPr>
            <a:r>
              <a:rPr lang="es-ES" dirty="0">
                <a:latin typeface="Times New Roman"/>
                <a:ea typeface="Calibri"/>
              </a:rPr>
              <a:t>Relación de compresión</a:t>
            </a:r>
            <a:endParaRPr lang="en-US" dirty="0"/>
          </a:p>
          <a:p>
            <a:pPr lvl="0" algn="just">
              <a:lnSpc>
                <a:spcPct val="150000"/>
              </a:lnSpc>
              <a:buFont typeface="Wingdings"/>
              <a:buChar char=""/>
            </a:pPr>
            <a:r>
              <a:rPr lang="es-ES" dirty="0">
                <a:latin typeface="Times New Roman"/>
                <a:ea typeface="Calibri"/>
              </a:rPr>
              <a:t>Temperatura del aire de carga</a:t>
            </a:r>
            <a:endParaRPr lang="en-US" dirty="0"/>
          </a:p>
          <a:p>
            <a:pPr lvl="0" algn="just">
              <a:lnSpc>
                <a:spcPct val="150000"/>
              </a:lnSpc>
              <a:buFont typeface="Wingdings"/>
              <a:buChar char=""/>
            </a:pPr>
            <a:r>
              <a:rPr lang="es-ES" dirty="0">
                <a:latin typeface="Times New Roman"/>
                <a:ea typeface="Calibri"/>
              </a:rPr>
              <a:t>Coeficiente de exceso de aire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512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568952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52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338</Words>
  <Application>Microsoft Office PowerPoint</Application>
  <PresentationFormat>Presentación en pantalla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Efectos de algunos factores sobre el consumo de combustible de los motores Hyundai Himsen 9H 21/32 de las centrales eléctricas de la generación distribuida</vt:lpstr>
      <vt:lpstr>Autores:           1- Reinaldo M. Martínez Martínez, FIMI, CEETA, Cuba. rmtinez@uclv.edu.cu          2- Francisco Monagas Sánchez. FIMI, Dpto. Mecánica, Cuba. frmsanchez@uclv.cu         3- Rudy Alejandro Reyes Bravo, FIMI, CEETA, Cuba.       rrbravo@uclv.cu </vt:lpstr>
      <vt:lpstr>Objetivo General Analizar utilizando el cálculo térmico de los motores la variación de algunos parámetros de importancia en la explotación de los motores Hyundai Himsen que aporte a la variación del consume específico de combustible de estos equipos.</vt:lpstr>
      <vt:lpstr>Objetivos específicos</vt:lpstr>
      <vt:lpstr>2. Cálculo del ciclo del motor Diesel Principales partes del motor </vt:lpstr>
      <vt:lpstr>Principales características de los motores Hyundai HIMSEN 9H 21/32</vt:lpstr>
      <vt:lpstr>2.3 Calculo térmico</vt:lpstr>
      <vt:lpstr>3. Resultados y discusión</vt:lpstr>
      <vt:lpstr>Presentación de PowerPoint</vt:lpstr>
      <vt:lpstr>Presentación de PowerPoint</vt:lpstr>
      <vt:lpstr>Presentación de PowerPoint</vt:lpstr>
      <vt:lpstr>4. Conclusiones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REINALDO</dc:creator>
  <cp:lastModifiedBy>REINALDO</cp:lastModifiedBy>
  <cp:revision>12</cp:revision>
  <dcterms:created xsi:type="dcterms:W3CDTF">2023-11-04T10:58:47Z</dcterms:created>
  <dcterms:modified xsi:type="dcterms:W3CDTF">2023-11-04T12:33:17Z</dcterms:modified>
</cp:coreProperties>
</file>