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2" r:id="rId5"/>
    <p:sldId id="269" r:id="rId6"/>
    <p:sldId id="268" r:id="rId7"/>
    <p:sldId id="270" r:id="rId8"/>
    <p:sldId id="271" r:id="rId9"/>
    <p:sldId id="272" r:id="rId10"/>
    <p:sldId id="274" r:id="rId11"/>
    <p:sldId id="273" r:id="rId12"/>
    <p:sldId id="275" r:id="rId13"/>
    <p:sldId id="276" r:id="rId14"/>
    <p:sldId id="277" r:id="rId15"/>
    <p:sldId id="278" r:id="rId16"/>
    <p:sldId id="259" r:id="rId17"/>
  </p:sldIdLst>
  <p:sldSz cx="12192000" cy="6858000"/>
  <p:notesSz cx="12192000" cy="6858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80429" y="2599019"/>
            <a:ext cx="7631140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F4E7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AEAB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F4E7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F4E7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8958" y="2779545"/>
            <a:ext cx="7854083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55798" y="2668028"/>
            <a:ext cx="6880403" cy="1462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AEAB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81000" y="1410746"/>
            <a:ext cx="11430000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780" algn="ctr">
              <a:lnSpc>
                <a:spcPct val="100000"/>
              </a:lnSpc>
              <a:spcBef>
                <a:spcPts val="100"/>
              </a:spcBef>
            </a:pPr>
            <a:r>
              <a:rPr lang="es-419" dirty="0"/>
              <a:t>Efecto tribológico de la </a:t>
            </a:r>
            <a:r>
              <a:rPr lang="es-419" dirty="0" err="1"/>
              <a:t>aditivación</a:t>
            </a:r>
            <a:r>
              <a:rPr lang="es-419" dirty="0"/>
              <a:t> de lubricantes minerales para motores diésel</a:t>
            </a:r>
            <a:br>
              <a:rPr lang="es-419" dirty="0"/>
            </a:br>
            <a:r>
              <a:rPr lang="es-419" dirty="0"/>
              <a:t>con nanotubos de carbono </a:t>
            </a:r>
            <a:r>
              <a:rPr lang="es-419" dirty="0" err="1"/>
              <a:t>funcionalizados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3657600" y="4114800"/>
            <a:ext cx="788695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3200" b="1" spc="-5" dirty="0">
                <a:solidFill>
                  <a:srgbClr val="FFFFFF"/>
                </a:solidFill>
                <a:latin typeface="Calibri"/>
                <a:cs typeface="Calibri"/>
              </a:rPr>
              <a:t>XI Conferencia Científica Internacional de Ingeniería Mecánica – COMEC 2023</a:t>
            </a:r>
            <a:endParaRPr sz="3200" b="1" dirty="0">
              <a:latin typeface="Calibri"/>
              <a:cs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D5A6A7-3B5C-451F-BFE9-4B54FFEEF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5587748"/>
            <a:ext cx="2377646" cy="9144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9902" y="-38100"/>
            <a:ext cx="12241901" cy="68961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A2815F-93BE-4A5E-A02C-EFA9DBCAE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146" y="4091615"/>
            <a:ext cx="2411056" cy="27001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F83369-7C27-468A-8075-C237CCA89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07270"/>
            <a:ext cx="3341716" cy="38362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8CAAA2-2E36-4316-87B8-07B6E5815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249" y="2053594"/>
            <a:ext cx="2860530" cy="3836251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DB747A61-AE36-4C66-B6BF-F6FCB114666E}"/>
              </a:ext>
            </a:extLst>
          </p:cNvPr>
          <p:cNvSpPr txBox="1">
            <a:spLocks/>
          </p:cNvSpPr>
          <p:nvPr/>
        </p:nvSpPr>
        <p:spPr>
          <a:xfrm>
            <a:off x="8868321" y="12395"/>
            <a:ext cx="299372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MX" kern="0" spc="-5" dirty="0">
                <a:solidFill>
                  <a:srgbClr val="444444"/>
                </a:solidFill>
              </a:rPr>
              <a:t>RESULTADOS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2854027-DCFE-4BA6-BC6F-188A1BDB8F0E}"/>
              </a:ext>
            </a:extLst>
          </p:cNvPr>
          <p:cNvSpPr txBox="1"/>
          <p:nvPr/>
        </p:nvSpPr>
        <p:spPr>
          <a:xfrm>
            <a:off x="7924800" y="640772"/>
            <a:ext cx="373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solidFill>
                  <a:srgbClr val="7030A0"/>
                </a:solidFill>
              </a:rPr>
              <a:t>Evaluación desempeño del motor</a:t>
            </a:r>
            <a:endParaRPr lang="es-CO" sz="2000" b="1" dirty="0">
              <a:solidFill>
                <a:srgbClr val="7030A0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4B9E572-DD32-4BAB-B046-8528E5720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36" y="875320"/>
            <a:ext cx="5246266" cy="31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84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395"/>
            <a:ext cx="12191999" cy="684560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882F5777-FBBB-441D-9040-901A11CD2D44}"/>
              </a:ext>
            </a:extLst>
          </p:cNvPr>
          <p:cNvSpPr txBox="1">
            <a:spLocks/>
          </p:cNvSpPr>
          <p:nvPr/>
        </p:nvSpPr>
        <p:spPr>
          <a:xfrm>
            <a:off x="8868321" y="12395"/>
            <a:ext cx="299372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MX" kern="0" spc="-5" dirty="0">
                <a:solidFill>
                  <a:srgbClr val="444444"/>
                </a:solidFill>
              </a:rPr>
              <a:t>RESULTADOS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18DBE63-8230-4CA9-9A13-B8F9D314B02A}"/>
              </a:ext>
            </a:extLst>
          </p:cNvPr>
          <p:cNvSpPr txBox="1"/>
          <p:nvPr/>
        </p:nvSpPr>
        <p:spPr>
          <a:xfrm>
            <a:off x="7924800" y="640772"/>
            <a:ext cx="373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solidFill>
                  <a:srgbClr val="7030A0"/>
                </a:solidFill>
              </a:rPr>
              <a:t>Evaluación desempeño del motor</a:t>
            </a:r>
            <a:endParaRPr lang="es-CO" sz="2000" b="1" dirty="0">
              <a:solidFill>
                <a:srgbClr val="7030A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BD3254C-707C-4DF9-9BD9-930138E1D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85477"/>
            <a:ext cx="5492972" cy="44870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EB203BC-9641-4F83-940C-04A779152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172" y="1185477"/>
            <a:ext cx="5486876" cy="329822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BB4401C-94C0-4A0F-ADC8-29DC0E636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4646" y="4503708"/>
            <a:ext cx="2377646" cy="21546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F92A619-E286-459B-ACA3-C5A441B4F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3554" y="4588638"/>
            <a:ext cx="3541610" cy="1894194"/>
          </a:xfrm>
          <a:prstGeom prst="rect">
            <a:avLst/>
          </a:prstGeom>
        </p:spPr>
      </p:pic>
      <p:sp>
        <p:nvSpPr>
          <p:cNvPr id="13" name="Google Shape;3014;p113">
            <a:extLst>
              <a:ext uri="{FF2B5EF4-FFF2-40B4-BE49-F238E27FC236}">
                <a16:creationId xmlns:a16="http://schemas.microsoft.com/office/drawing/2014/main" id="{9411716A-AAEB-4A48-A37B-D6AFC94C72F7}"/>
              </a:ext>
            </a:extLst>
          </p:cNvPr>
          <p:cNvSpPr/>
          <p:nvPr/>
        </p:nvSpPr>
        <p:spPr>
          <a:xfrm>
            <a:off x="2471512" y="5753447"/>
            <a:ext cx="2962481" cy="630301"/>
          </a:xfrm>
          <a:custGeom>
            <a:avLst/>
            <a:gdLst>
              <a:gd name="connsiteX0" fmla="*/ 0 w 936525"/>
              <a:gd name="connsiteY0" fmla="*/ 148753 h 892503"/>
              <a:gd name="connsiteX1" fmla="*/ 148753 w 936525"/>
              <a:gd name="connsiteY1" fmla="*/ 0 h 892503"/>
              <a:gd name="connsiteX2" fmla="*/ 468263 w 936525"/>
              <a:gd name="connsiteY2" fmla="*/ 0 h 892503"/>
              <a:gd name="connsiteX3" fmla="*/ 787772 w 936525"/>
              <a:gd name="connsiteY3" fmla="*/ 0 h 892503"/>
              <a:gd name="connsiteX4" fmla="*/ 936525 w 936525"/>
              <a:gd name="connsiteY4" fmla="*/ 148753 h 892503"/>
              <a:gd name="connsiteX5" fmla="*/ 936525 w 936525"/>
              <a:gd name="connsiteY5" fmla="*/ 743750 h 892503"/>
              <a:gd name="connsiteX6" fmla="*/ 787772 w 936525"/>
              <a:gd name="connsiteY6" fmla="*/ 892503 h 892503"/>
              <a:gd name="connsiteX7" fmla="*/ 461872 w 936525"/>
              <a:gd name="connsiteY7" fmla="*/ 892503 h 892503"/>
              <a:gd name="connsiteX8" fmla="*/ 148753 w 936525"/>
              <a:gd name="connsiteY8" fmla="*/ 892503 h 892503"/>
              <a:gd name="connsiteX9" fmla="*/ 0 w 936525"/>
              <a:gd name="connsiteY9" fmla="*/ 743750 h 892503"/>
              <a:gd name="connsiteX10" fmla="*/ 0 w 936525"/>
              <a:gd name="connsiteY10" fmla="*/ 148753 h 89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6525" h="892503" fill="none" extrusionOk="0">
                <a:moveTo>
                  <a:pt x="0" y="148753"/>
                </a:moveTo>
                <a:cubicBezTo>
                  <a:pt x="6612" y="74698"/>
                  <a:pt x="76519" y="-8686"/>
                  <a:pt x="148753" y="0"/>
                </a:cubicBezTo>
                <a:cubicBezTo>
                  <a:pt x="271784" y="-15713"/>
                  <a:pt x="380587" y="1537"/>
                  <a:pt x="468263" y="0"/>
                </a:cubicBezTo>
                <a:cubicBezTo>
                  <a:pt x="555939" y="-1537"/>
                  <a:pt x="690965" y="22827"/>
                  <a:pt x="787772" y="0"/>
                </a:cubicBezTo>
                <a:cubicBezTo>
                  <a:pt x="862650" y="-14831"/>
                  <a:pt x="937551" y="52725"/>
                  <a:pt x="936525" y="148753"/>
                </a:cubicBezTo>
                <a:cubicBezTo>
                  <a:pt x="991411" y="276711"/>
                  <a:pt x="870231" y="484767"/>
                  <a:pt x="936525" y="743750"/>
                </a:cubicBezTo>
                <a:cubicBezTo>
                  <a:pt x="929870" y="826178"/>
                  <a:pt x="880601" y="873260"/>
                  <a:pt x="787772" y="892503"/>
                </a:cubicBezTo>
                <a:cubicBezTo>
                  <a:pt x="713117" y="908412"/>
                  <a:pt x="576289" y="859036"/>
                  <a:pt x="461872" y="892503"/>
                </a:cubicBezTo>
                <a:cubicBezTo>
                  <a:pt x="347455" y="925970"/>
                  <a:pt x="248852" y="860017"/>
                  <a:pt x="148753" y="892503"/>
                </a:cubicBezTo>
                <a:cubicBezTo>
                  <a:pt x="66230" y="882549"/>
                  <a:pt x="17633" y="829581"/>
                  <a:pt x="0" y="743750"/>
                </a:cubicBezTo>
                <a:cubicBezTo>
                  <a:pt x="-63949" y="472431"/>
                  <a:pt x="12477" y="420955"/>
                  <a:pt x="0" y="148753"/>
                </a:cubicBezTo>
                <a:close/>
              </a:path>
              <a:path w="936525" h="892503" stroke="0" extrusionOk="0">
                <a:moveTo>
                  <a:pt x="0" y="148753"/>
                </a:moveTo>
                <a:cubicBezTo>
                  <a:pt x="-12001" y="59196"/>
                  <a:pt x="48859" y="6658"/>
                  <a:pt x="148753" y="0"/>
                </a:cubicBezTo>
                <a:cubicBezTo>
                  <a:pt x="259829" y="-6277"/>
                  <a:pt x="375059" y="38490"/>
                  <a:pt x="481043" y="0"/>
                </a:cubicBezTo>
                <a:cubicBezTo>
                  <a:pt x="587027" y="-38490"/>
                  <a:pt x="712036" y="8990"/>
                  <a:pt x="787772" y="0"/>
                </a:cubicBezTo>
                <a:cubicBezTo>
                  <a:pt x="854473" y="-8454"/>
                  <a:pt x="939144" y="67850"/>
                  <a:pt x="936525" y="148753"/>
                </a:cubicBezTo>
                <a:cubicBezTo>
                  <a:pt x="969143" y="362105"/>
                  <a:pt x="870542" y="599803"/>
                  <a:pt x="936525" y="743750"/>
                </a:cubicBezTo>
                <a:cubicBezTo>
                  <a:pt x="948667" y="806144"/>
                  <a:pt x="857007" y="903856"/>
                  <a:pt x="787772" y="892503"/>
                </a:cubicBezTo>
                <a:cubicBezTo>
                  <a:pt x="644764" y="906095"/>
                  <a:pt x="597234" y="882494"/>
                  <a:pt x="468263" y="892503"/>
                </a:cubicBezTo>
                <a:cubicBezTo>
                  <a:pt x="339292" y="902512"/>
                  <a:pt x="218971" y="891563"/>
                  <a:pt x="148753" y="892503"/>
                </a:cubicBezTo>
                <a:cubicBezTo>
                  <a:pt x="49701" y="891537"/>
                  <a:pt x="5961" y="809558"/>
                  <a:pt x="0" y="743750"/>
                </a:cubicBezTo>
                <a:cubicBezTo>
                  <a:pt x="-52418" y="514523"/>
                  <a:pt x="48369" y="269149"/>
                  <a:pt x="0" y="148753"/>
                </a:cubicBezTo>
                <a:close/>
              </a:path>
            </a:pathLst>
          </a:custGeom>
          <a:solidFill>
            <a:srgbClr val="072A4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712845"/>
                      <a:gd name="connsiteY0" fmla="*/ 154215 h 925277"/>
                      <a:gd name="connsiteX1" fmla="*/ 589729 w 3712845"/>
                      <a:gd name="connsiteY1" fmla="*/ 0 h 925277"/>
                      <a:gd name="connsiteX2" fmla="*/ 1856424 w 3712845"/>
                      <a:gd name="connsiteY2" fmla="*/ 0 h 925277"/>
                      <a:gd name="connsiteX3" fmla="*/ 3123115 w 3712845"/>
                      <a:gd name="connsiteY3" fmla="*/ 0 h 925277"/>
                      <a:gd name="connsiteX4" fmla="*/ 3712845 w 3712845"/>
                      <a:gd name="connsiteY4" fmla="*/ 154215 h 925277"/>
                      <a:gd name="connsiteX5" fmla="*/ 3712845 w 3712845"/>
                      <a:gd name="connsiteY5" fmla="*/ 771061 h 925277"/>
                      <a:gd name="connsiteX6" fmla="*/ 3123115 w 3712845"/>
                      <a:gd name="connsiteY6" fmla="*/ 925276 h 925277"/>
                      <a:gd name="connsiteX7" fmla="*/ 1831087 w 3712845"/>
                      <a:gd name="connsiteY7" fmla="*/ 925276 h 925277"/>
                      <a:gd name="connsiteX8" fmla="*/ 589729 w 3712845"/>
                      <a:gd name="connsiteY8" fmla="*/ 925276 h 925277"/>
                      <a:gd name="connsiteX9" fmla="*/ 0 w 3712845"/>
                      <a:gd name="connsiteY9" fmla="*/ 771061 h 925277"/>
                      <a:gd name="connsiteX10" fmla="*/ 0 w 3712845"/>
                      <a:gd name="connsiteY10" fmla="*/ 154215 h 925277"/>
                      <a:gd name="connsiteX0" fmla="*/ 0 w 3712845"/>
                      <a:gd name="connsiteY0" fmla="*/ 154215 h 925277"/>
                      <a:gd name="connsiteX1" fmla="*/ 589729 w 3712845"/>
                      <a:gd name="connsiteY1" fmla="*/ 0 h 925277"/>
                      <a:gd name="connsiteX2" fmla="*/ 1907090 w 3712845"/>
                      <a:gd name="connsiteY2" fmla="*/ 0 h 925277"/>
                      <a:gd name="connsiteX3" fmla="*/ 3123115 w 3712845"/>
                      <a:gd name="connsiteY3" fmla="*/ 0 h 925277"/>
                      <a:gd name="connsiteX4" fmla="*/ 3712845 w 3712845"/>
                      <a:gd name="connsiteY4" fmla="*/ 154215 h 925277"/>
                      <a:gd name="connsiteX5" fmla="*/ 3712845 w 3712845"/>
                      <a:gd name="connsiteY5" fmla="*/ 771061 h 925277"/>
                      <a:gd name="connsiteX6" fmla="*/ 3123115 w 3712845"/>
                      <a:gd name="connsiteY6" fmla="*/ 925276 h 925277"/>
                      <a:gd name="connsiteX7" fmla="*/ 1856424 w 3712845"/>
                      <a:gd name="connsiteY7" fmla="*/ 925276 h 925277"/>
                      <a:gd name="connsiteX8" fmla="*/ 589729 w 3712845"/>
                      <a:gd name="connsiteY8" fmla="*/ 925276 h 925277"/>
                      <a:gd name="connsiteX9" fmla="*/ 0 w 3712845"/>
                      <a:gd name="connsiteY9" fmla="*/ 771061 h 925277"/>
                      <a:gd name="connsiteX10" fmla="*/ 0 w 3712845"/>
                      <a:gd name="connsiteY10" fmla="*/ 154215 h 92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12845" h="925277" fill="none" extrusionOk="0">
                        <a:moveTo>
                          <a:pt x="0" y="154215"/>
                        </a:moveTo>
                        <a:cubicBezTo>
                          <a:pt x="40129" y="98876"/>
                          <a:pt x="317264" y="8029"/>
                          <a:pt x="589729" y="0"/>
                        </a:cubicBezTo>
                        <a:cubicBezTo>
                          <a:pt x="1150740" y="-80430"/>
                          <a:pt x="1523562" y="-67688"/>
                          <a:pt x="1856424" y="0"/>
                        </a:cubicBezTo>
                        <a:cubicBezTo>
                          <a:pt x="2094445" y="16399"/>
                          <a:pt x="2657866" y="-32540"/>
                          <a:pt x="3123115" y="0"/>
                        </a:cubicBezTo>
                        <a:cubicBezTo>
                          <a:pt x="3390169" y="-17491"/>
                          <a:pt x="3710290" y="41163"/>
                          <a:pt x="3712845" y="154215"/>
                        </a:cubicBezTo>
                        <a:cubicBezTo>
                          <a:pt x="3938318" y="180308"/>
                          <a:pt x="3376118" y="545722"/>
                          <a:pt x="3712845" y="771061"/>
                        </a:cubicBezTo>
                        <a:cubicBezTo>
                          <a:pt x="3667666" y="890123"/>
                          <a:pt x="3513260" y="921768"/>
                          <a:pt x="3123115" y="925276"/>
                        </a:cubicBezTo>
                        <a:cubicBezTo>
                          <a:pt x="2825216" y="987626"/>
                          <a:pt x="2361355" y="845107"/>
                          <a:pt x="1831087" y="925276"/>
                        </a:cubicBezTo>
                        <a:cubicBezTo>
                          <a:pt x="1328327" y="1038008"/>
                          <a:pt x="902725" y="896069"/>
                          <a:pt x="589729" y="925276"/>
                        </a:cubicBezTo>
                        <a:cubicBezTo>
                          <a:pt x="273501" y="936604"/>
                          <a:pt x="53511" y="868689"/>
                          <a:pt x="0" y="771061"/>
                        </a:cubicBezTo>
                        <a:cubicBezTo>
                          <a:pt x="-242870" y="428843"/>
                          <a:pt x="-18699" y="432555"/>
                          <a:pt x="0" y="154215"/>
                        </a:cubicBezTo>
                        <a:close/>
                      </a:path>
                      <a:path w="3712845" h="925277" stroke="0" extrusionOk="0">
                        <a:moveTo>
                          <a:pt x="0" y="154215"/>
                        </a:moveTo>
                        <a:cubicBezTo>
                          <a:pt x="-14140" y="90157"/>
                          <a:pt x="188525" y="22532"/>
                          <a:pt x="589729" y="0"/>
                        </a:cubicBezTo>
                        <a:cubicBezTo>
                          <a:pt x="1025203" y="3301"/>
                          <a:pt x="1438663" y="-24124"/>
                          <a:pt x="1907090" y="0"/>
                        </a:cubicBezTo>
                        <a:cubicBezTo>
                          <a:pt x="2361512" y="-29173"/>
                          <a:pt x="2818697" y="-77068"/>
                          <a:pt x="3123115" y="0"/>
                        </a:cubicBezTo>
                        <a:cubicBezTo>
                          <a:pt x="3406333" y="3068"/>
                          <a:pt x="3718553" y="71367"/>
                          <a:pt x="3712845" y="154215"/>
                        </a:cubicBezTo>
                        <a:cubicBezTo>
                          <a:pt x="3834587" y="399005"/>
                          <a:pt x="3431929" y="560967"/>
                          <a:pt x="3712845" y="771061"/>
                        </a:cubicBezTo>
                        <a:cubicBezTo>
                          <a:pt x="3772515" y="827082"/>
                          <a:pt x="3418011" y="901602"/>
                          <a:pt x="3123115" y="925276"/>
                        </a:cubicBezTo>
                        <a:cubicBezTo>
                          <a:pt x="2518460" y="924915"/>
                          <a:pt x="2374905" y="907843"/>
                          <a:pt x="1856424" y="925276"/>
                        </a:cubicBezTo>
                        <a:cubicBezTo>
                          <a:pt x="1324989" y="946941"/>
                          <a:pt x="877538" y="949851"/>
                          <a:pt x="589729" y="925276"/>
                        </a:cubicBezTo>
                        <a:cubicBezTo>
                          <a:pt x="203115" y="923069"/>
                          <a:pt x="23176" y="840993"/>
                          <a:pt x="0" y="771061"/>
                        </a:cubicBezTo>
                        <a:cubicBezTo>
                          <a:pt x="-170692" y="544064"/>
                          <a:pt x="175909" y="227360"/>
                          <a:pt x="0" y="154215"/>
                        </a:cubicBezTo>
                        <a:close/>
                      </a:path>
                      <a:path w="3712845" h="925277" fill="none" stroke="0" extrusionOk="0">
                        <a:moveTo>
                          <a:pt x="0" y="154215"/>
                        </a:moveTo>
                        <a:cubicBezTo>
                          <a:pt x="5487" y="64657"/>
                          <a:pt x="281369" y="-752"/>
                          <a:pt x="589729" y="0"/>
                        </a:cubicBezTo>
                        <a:cubicBezTo>
                          <a:pt x="1109050" y="-9646"/>
                          <a:pt x="1457551" y="3224"/>
                          <a:pt x="1856424" y="0"/>
                        </a:cubicBezTo>
                        <a:cubicBezTo>
                          <a:pt x="2150697" y="50474"/>
                          <a:pt x="2733974" y="53238"/>
                          <a:pt x="3123115" y="0"/>
                        </a:cubicBezTo>
                        <a:cubicBezTo>
                          <a:pt x="3396228" y="-28365"/>
                          <a:pt x="3731424" y="61595"/>
                          <a:pt x="3712845" y="154215"/>
                        </a:cubicBezTo>
                        <a:cubicBezTo>
                          <a:pt x="3939093" y="287899"/>
                          <a:pt x="3457475" y="487231"/>
                          <a:pt x="3712845" y="771061"/>
                        </a:cubicBezTo>
                        <a:cubicBezTo>
                          <a:pt x="3648320" y="850675"/>
                          <a:pt x="3484939" y="911160"/>
                          <a:pt x="3123115" y="925276"/>
                        </a:cubicBezTo>
                        <a:cubicBezTo>
                          <a:pt x="2814728" y="823358"/>
                          <a:pt x="2231159" y="964977"/>
                          <a:pt x="1831087" y="925276"/>
                        </a:cubicBezTo>
                        <a:cubicBezTo>
                          <a:pt x="1479618" y="1017152"/>
                          <a:pt x="1052091" y="907351"/>
                          <a:pt x="589729" y="925276"/>
                        </a:cubicBezTo>
                        <a:cubicBezTo>
                          <a:pt x="255952" y="913887"/>
                          <a:pt x="94360" y="880044"/>
                          <a:pt x="0" y="771061"/>
                        </a:cubicBezTo>
                        <a:cubicBezTo>
                          <a:pt x="-244578" y="503099"/>
                          <a:pt x="52443" y="467266"/>
                          <a:pt x="0" y="15421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AU" b="1" dirty="0">
                <a:solidFill>
                  <a:schemeClr val="bg1"/>
                </a:solidFill>
              </a:rPr>
              <a:t>Comportamiento de variables en motor</a:t>
            </a:r>
          </a:p>
        </p:txBody>
      </p:sp>
    </p:spTree>
    <p:extLst>
      <p:ext uri="{BB962C8B-B14F-4D97-AF65-F5344CB8AC3E}">
        <p14:creationId xmlns:p14="http://schemas.microsoft.com/office/powerpoint/2010/main" val="3363125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396"/>
            <a:ext cx="12192000" cy="68456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973BC407-D5B3-4947-B25B-4B88EEED6C03}"/>
              </a:ext>
            </a:extLst>
          </p:cNvPr>
          <p:cNvSpPr txBox="1">
            <a:spLocks/>
          </p:cNvSpPr>
          <p:nvPr/>
        </p:nvSpPr>
        <p:spPr>
          <a:xfrm>
            <a:off x="8868321" y="12395"/>
            <a:ext cx="299372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MX" kern="0" spc="-5" dirty="0">
                <a:solidFill>
                  <a:srgbClr val="444444"/>
                </a:solidFill>
              </a:rPr>
              <a:t>RESULTADOS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A65A67-5FED-443C-BAE8-83254C238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219200"/>
            <a:ext cx="6480610" cy="40419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8BC6145-E1AB-47CD-9EE4-C18AD5957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335" y="972507"/>
            <a:ext cx="5407621" cy="32555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812882-E3F2-4345-B6C1-03274D227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4421265"/>
            <a:ext cx="4005419" cy="224352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53F6E27-AA11-4A13-B846-4FF595D17E92}"/>
              </a:ext>
            </a:extLst>
          </p:cNvPr>
          <p:cNvSpPr txBox="1"/>
          <p:nvPr/>
        </p:nvSpPr>
        <p:spPr>
          <a:xfrm>
            <a:off x="9076818" y="537323"/>
            <a:ext cx="2576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solidFill>
                  <a:srgbClr val="7030A0"/>
                </a:solidFill>
              </a:rPr>
              <a:t>Espectroscopia Raman</a:t>
            </a:r>
            <a:endParaRPr lang="es-CO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7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57FC40AD-6071-498F-9C71-9592AF084FB8}"/>
              </a:ext>
            </a:extLst>
          </p:cNvPr>
          <p:cNvSpPr txBox="1">
            <a:spLocks/>
          </p:cNvSpPr>
          <p:nvPr/>
        </p:nvSpPr>
        <p:spPr>
          <a:xfrm>
            <a:off x="8153400" y="228600"/>
            <a:ext cx="370864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MX" kern="0" spc="-5" dirty="0">
                <a:solidFill>
                  <a:srgbClr val="444444"/>
                </a:solidFill>
              </a:rPr>
              <a:t>CONCLUSIONES</a:t>
            </a:r>
          </a:p>
        </p:txBody>
      </p:sp>
      <p:sp>
        <p:nvSpPr>
          <p:cNvPr id="8" name="Marcador de contenido 4">
            <a:extLst>
              <a:ext uri="{FF2B5EF4-FFF2-40B4-BE49-F238E27FC236}">
                <a16:creationId xmlns:a16="http://schemas.microsoft.com/office/drawing/2014/main" id="{C4F2DD3F-A39C-44B3-8EDF-E38325A221D2}"/>
              </a:ext>
            </a:extLst>
          </p:cNvPr>
          <p:cNvSpPr txBox="1">
            <a:spLocks/>
          </p:cNvSpPr>
          <p:nvPr/>
        </p:nvSpPr>
        <p:spPr>
          <a:xfrm>
            <a:off x="990600" y="1425076"/>
            <a:ext cx="10515600" cy="5432924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i="1" u="sng" kern="0" dirty="0">
                <a:solidFill>
                  <a:sysClr val="windowText" lastClr="000000"/>
                </a:solidFill>
              </a:rPr>
              <a:t>Para concentraciones menores al 1%, no hubo cambios reológicos significativos</a:t>
            </a:r>
            <a:r>
              <a:rPr lang="es-MX" kern="0" dirty="0">
                <a:solidFill>
                  <a:sysClr val="windowText" lastClr="000000"/>
                </a:solidFill>
              </a:rPr>
              <a:t>, de modo que es viable aditivar el aceite hasta estas proporciones con nanotubos multicapa carboxilos o funcionalizados con </a:t>
            </a:r>
            <a:r>
              <a:rPr lang="es-MX" dirty="0"/>
              <a:t>MoS</a:t>
            </a:r>
            <a:r>
              <a:rPr lang="es-MX" baseline="-25000" dirty="0"/>
              <a:t>2</a:t>
            </a:r>
            <a:endParaRPr lang="es-CO" dirty="0"/>
          </a:p>
          <a:p>
            <a:r>
              <a:rPr lang="es-MX" kern="0" dirty="0">
                <a:solidFill>
                  <a:sysClr val="windowText" lastClr="0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kern="0" dirty="0">
                <a:solidFill>
                  <a:sysClr val="windowText" lastClr="000000"/>
                </a:solidFill>
              </a:rPr>
              <a:t>Se evidenció un cambio en el desempeño del motor cuando se usan lubricantes modificados con nanotubos de ambos tipos: </a:t>
            </a:r>
            <a:r>
              <a:rPr lang="es-MX" b="1" i="1" u="sng" kern="0" dirty="0">
                <a:solidFill>
                  <a:sysClr val="windowText" lastClr="000000"/>
                </a:solidFill>
              </a:rPr>
              <a:t>disminución de consumo de combustible cuando se usan nanotubos carboxilos</a:t>
            </a:r>
            <a:r>
              <a:rPr lang="es-MX" kern="0" dirty="0">
                <a:solidFill>
                  <a:sysClr val="windowText" lastClr="000000"/>
                </a:solidFill>
              </a:rPr>
              <a:t>, mientras que </a:t>
            </a:r>
            <a:r>
              <a:rPr lang="es-MX" b="1" i="1" u="sng" kern="0" dirty="0">
                <a:solidFill>
                  <a:sysClr val="windowText" lastClr="000000"/>
                </a:solidFill>
              </a:rPr>
              <a:t>con nanotubos funcionalizados con </a:t>
            </a:r>
            <a:r>
              <a:rPr lang="es-MX" b="1" i="1" u="sng" dirty="0"/>
              <a:t>MoS</a:t>
            </a:r>
            <a:r>
              <a:rPr lang="es-MX" b="1" i="1" u="sng" baseline="-25000" dirty="0"/>
              <a:t>2</a:t>
            </a:r>
            <a:r>
              <a:rPr lang="es-MX" b="1" i="1" u="sng" kern="0" dirty="0">
                <a:solidFill>
                  <a:sysClr val="windowText" lastClr="000000"/>
                </a:solidFill>
              </a:rPr>
              <a:t> el consumo tiende a aumentar</a:t>
            </a:r>
            <a:r>
              <a:rPr lang="es-MX" kern="0" dirty="0">
                <a:solidFill>
                  <a:sysClr val="windowText" lastClr="000000"/>
                </a:solidFill>
              </a:rPr>
              <a:t> debido a la generación de óxidos de molibdeno que añaden cargas.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kern="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kern="0" dirty="0">
                <a:solidFill>
                  <a:sysClr val="windowText" lastClr="000000"/>
                </a:solidFill>
              </a:rPr>
              <a:t>Existe un efecto al aditivar con nanotubos de carbono un aceite mineral para motores diésel: </a:t>
            </a:r>
            <a:r>
              <a:rPr lang="es-MX" b="1" i="1" u="sng" kern="0" dirty="0">
                <a:solidFill>
                  <a:sysClr val="windowText" lastClr="000000"/>
                </a:solidFill>
              </a:rPr>
              <a:t>disminución en el coeficiente de fricción</a:t>
            </a:r>
            <a:r>
              <a:rPr lang="es-MX" kern="0" dirty="0">
                <a:solidFill>
                  <a:sysClr val="windowText" lastClr="000000"/>
                </a:solidFill>
              </a:rPr>
              <a:t>, el cual lleva a menos perdidas de fricción no deseadas </a:t>
            </a:r>
            <a:r>
              <a:rPr lang="es-MX" b="1" i="1" u="sng" kern="0" dirty="0">
                <a:solidFill>
                  <a:sysClr val="windowText" lastClr="000000"/>
                </a:solidFill>
              </a:rPr>
              <a:t>reflejándose en un menor consumo de combustible</a:t>
            </a:r>
            <a:r>
              <a:rPr lang="es-MX" kern="0" dirty="0">
                <a:solidFill>
                  <a:sysClr val="windowText" lastClr="00000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kern="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kern="0" dirty="0">
                <a:solidFill>
                  <a:sysClr val="windowText" lastClr="000000"/>
                </a:solidFill>
              </a:rPr>
              <a:t>Fue posible llegar a un acercamiento en el </a:t>
            </a:r>
            <a:r>
              <a:rPr lang="es-MX" b="1" i="1" u="sng" kern="0" dirty="0">
                <a:solidFill>
                  <a:sysClr val="windowText" lastClr="000000"/>
                </a:solidFill>
              </a:rPr>
              <a:t>mecanismo de funcionamiento de los nanotubos de carbono </a:t>
            </a:r>
            <a:r>
              <a:rPr lang="es-MX" kern="0" dirty="0">
                <a:solidFill>
                  <a:sysClr val="windowText" lastClr="000000"/>
                </a:solidFill>
              </a:rPr>
              <a:t>como aditivos modificadores de fricción en lubricantes minerales, </a:t>
            </a:r>
            <a:r>
              <a:rPr lang="es-MX" b="1" i="1" u="sng" kern="0" dirty="0">
                <a:solidFill>
                  <a:sysClr val="windowText" lastClr="000000"/>
                </a:solidFill>
              </a:rPr>
              <a:t>los nanotubos se degradan en el contacto desde sus capas externas</a:t>
            </a:r>
            <a:r>
              <a:rPr lang="es-MX" i="1" u="sng" kern="0" dirty="0">
                <a:solidFill>
                  <a:sysClr val="windowText" lastClr="000000"/>
                </a:solidFill>
              </a:rPr>
              <a:t>.</a:t>
            </a:r>
          </a:p>
          <a:p>
            <a:endParaRPr lang="es-419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81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A55C018-E68C-4D37-A95C-74CCD6723478}"/>
              </a:ext>
            </a:extLst>
          </p:cNvPr>
          <p:cNvSpPr/>
          <p:nvPr/>
        </p:nvSpPr>
        <p:spPr>
          <a:xfrm>
            <a:off x="304800" y="1228109"/>
            <a:ext cx="1143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D. L. </a:t>
            </a:r>
            <a:r>
              <a:rPr lang="es-CO" dirty="0" err="1"/>
              <a:t>Cursaru</a:t>
            </a:r>
            <a:r>
              <a:rPr lang="es-CO" dirty="0"/>
              <a:t>, C. </a:t>
            </a:r>
            <a:r>
              <a:rPr lang="es-CO" dirty="0" err="1"/>
              <a:t>Andronescu</a:t>
            </a:r>
            <a:r>
              <a:rPr lang="es-CO" dirty="0"/>
              <a:t>, C. </a:t>
            </a:r>
            <a:r>
              <a:rPr lang="es-CO" dirty="0" err="1"/>
              <a:t>Pirvu</a:t>
            </a:r>
            <a:r>
              <a:rPr lang="es-CO" dirty="0"/>
              <a:t>, and R. </a:t>
            </a:r>
            <a:r>
              <a:rPr lang="es-CO" dirty="0" err="1"/>
              <a:t>Ripeanu</a:t>
            </a:r>
            <a:r>
              <a:rPr lang="es-CO" dirty="0"/>
              <a:t>, “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efficiency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Cobased</a:t>
            </a:r>
            <a:r>
              <a:rPr lang="es-CO" dirty="0"/>
              <a:t> single-</a:t>
            </a:r>
            <a:r>
              <a:rPr lang="es-CO" dirty="0" err="1"/>
              <a:t>wall</a:t>
            </a:r>
            <a:r>
              <a:rPr lang="es-CO" dirty="0"/>
              <a:t> </a:t>
            </a:r>
            <a:r>
              <a:rPr lang="es-CO" dirty="0" err="1"/>
              <a:t>carbon</a:t>
            </a:r>
            <a:r>
              <a:rPr lang="es-CO" dirty="0"/>
              <a:t> </a:t>
            </a:r>
            <a:r>
              <a:rPr lang="es-CO" dirty="0" err="1"/>
              <a:t>nanotubes</a:t>
            </a:r>
            <a:r>
              <a:rPr lang="es-CO" dirty="0"/>
              <a:t> (</a:t>
            </a:r>
            <a:r>
              <a:rPr lang="es-CO" dirty="0" err="1"/>
              <a:t>SWNTs</a:t>
            </a:r>
            <a:r>
              <a:rPr lang="es-CO" dirty="0"/>
              <a:t>) as </a:t>
            </a:r>
            <a:r>
              <a:rPr lang="es-CO" dirty="0" err="1"/>
              <a:t>an</a:t>
            </a:r>
            <a:r>
              <a:rPr lang="es-CO" dirty="0"/>
              <a:t> AW/EP </a:t>
            </a:r>
            <a:r>
              <a:rPr lang="es-CO" dirty="0" err="1"/>
              <a:t>additive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mineral base </a:t>
            </a:r>
            <a:r>
              <a:rPr lang="es-CO" dirty="0" err="1"/>
              <a:t>oils</a:t>
            </a:r>
            <a:r>
              <a:rPr lang="es-CO" dirty="0"/>
              <a:t>,” </a:t>
            </a:r>
            <a:r>
              <a:rPr lang="es-CO" dirty="0" err="1"/>
              <a:t>Wear</a:t>
            </a:r>
            <a:r>
              <a:rPr lang="es-CO" dirty="0"/>
              <a:t>, vol. 290–291, pp. 133–139, Jun. 2012, </a:t>
            </a:r>
            <a:r>
              <a:rPr lang="es-CO" dirty="0" err="1"/>
              <a:t>doi</a:t>
            </a:r>
            <a:r>
              <a:rPr lang="es-CO" dirty="0"/>
              <a:t>: 10.1016/j.wear.2012.04.019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F286499-97B9-4ACE-88CB-CE1BCB17A0E8}"/>
              </a:ext>
            </a:extLst>
          </p:cNvPr>
          <p:cNvSpPr/>
          <p:nvPr/>
        </p:nvSpPr>
        <p:spPr>
          <a:xfrm>
            <a:off x="327378" y="2151720"/>
            <a:ext cx="11353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J. A. C. Cornelio, P. A. Cuervo, L. M. Hoyos-Palacio, J. Lara-Romero, and A. Toro, “</a:t>
            </a:r>
            <a:r>
              <a:rPr lang="es-CO" dirty="0" err="1"/>
              <a:t>Tribological</a:t>
            </a:r>
            <a:r>
              <a:rPr lang="es-CO" dirty="0"/>
              <a:t> </a:t>
            </a:r>
            <a:r>
              <a:rPr lang="es-CO" dirty="0" err="1"/>
              <a:t>properties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carbon</a:t>
            </a:r>
            <a:r>
              <a:rPr lang="es-CO" dirty="0"/>
              <a:t> </a:t>
            </a:r>
            <a:r>
              <a:rPr lang="es-CO" dirty="0" err="1"/>
              <a:t>nanotubes</a:t>
            </a:r>
            <a:r>
              <a:rPr lang="es-CO" dirty="0"/>
              <a:t> as </a:t>
            </a:r>
            <a:r>
              <a:rPr lang="es-CO" dirty="0" err="1"/>
              <a:t>lubricant</a:t>
            </a:r>
            <a:r>
              <a:rPr lang="es-CO" dirty="0"/>
              <a:t> </a:t>
            </a:r>
            <a:r>
              <a:rPr lang="es-CO" dirty="0" err="1"/>
              <a:t>additive</a:t>
            </a:r>
            <a:r>
              <a:rPr lang="es-CO" dirty="0"/>
              <a:t> in </a:t>
            </a:r>
            <a:r>
              <a:rPr lang="es-CO" dirty="0" err="1"/>
              <a:t>oil</a:t>
            </a:r>
            <a:r>
              <a:rPr lang="es-CO" dirty="0"/>
              <a:t> and </a:t>
            </a:r>
            <a:r>
              <a:rPr lang="es-CO" dirty="0" err="1"/>
              <a:t>water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a </a:t>
            </a:r>
            <a:r>
              <a:rPr lang="es-CO" dirty="0" err="1"/>
              <a:t>wheel</a:t>
            </a:r>
            <a:r>
              <a:rPr lang="es-CO" dirty="0"/>
              <a:t>-rail </a:t>
            </a:r>
            <a:r>
              <a:rPr lang="es-CO" dirty="0" err="1"/>
              <a:t>system</a:t>
            </a:r>
            <a:r>
              <a:rPr lang="es-CO" dirty="0"/>
              <a:t>,” J. Mater. Res. </a:t>
            </a:r>
            <a:r>
              <a:rPr lang="es-CO" dirty="0" err="1"/>
              <a:t>Technol</a:t>
            </a:r>
            <a:r>
              <a:rPr lang="es-CO" dirty="0"/>
              <a:t>., vol. 5, no. 1, pp. 68–76, Jan. 2016, </a:t>
            </a:r>
            <a:r>
              <a:rPr lang="es-CO" dirty="0" err="1"/>
              <a:t>doi</a:t>
            </a:r>
            <a:r>
              <a:rPr lang="es-CO" dirty="0"/>
              <a:t>: 10.1016/j.jmrt.2015.10.006.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D7A9080-8612-4DFA-8F3A-302D24F44EFB}"/>
              </a:ext>
            </a:extLst>
          </p:cNvPr>
          <p:cNvSpPr/>
          <p:nvPr/>
        </p:nvSpPr>
        <p:spPr>
          <a:xfrm>
            <a:off x="318911" y="3095382"/>
            <a:ext cx="11353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J. A. C. Cornelio et al., “</a:t>
            </a:r>
            <a:r>
              <a:rPr lang="es-CO" dirty="0" err="1"/>
              <a:t>Development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multiwalled</a:t>
            </a:r>
            <a:r>
              <a:rPr lang="es-CO" dirty="0"/>
              <a:t> </a:t>
            </a:r>
            <a:r>
              <a:rPr lang="es-CO" dirty="0" err="1"/>
              <a:t>carbon</a:t>
            </a:r>
            <a:r>
              <a:rPr lang="es-CO" dirty="0"/>
              <a:t> </a:t>
            </a:r>
            <a:r>
              <a:rPr lang="es-CO" dirty="0" err="1"/>
              <a:t>nanotubes</a:t>
            </a:r>
            <a:r>
              <a:rPr lang="es-CO" dirty="0"/>
              <a:t> (</a:t>
            </a:r>
            <a:r>
              <a:rPr lang="es-CO" dirty="0" err="1"/>
              <a:t>MWCNT’s</a:t>
            </a:r>
            <a:r>
              <a:rPr lang="es-CO" dirty="0"/>
              <a:t>) </a:t>
            </a:r>
            <a:r>
              <a:rPr lang="es-CO" dirty="0" err="1"/>
              <a:t>functionalized</a:t>
            </a:r>
            <a:r>
              <a:rPr lang="es-CO" dirty="0"/>
              <a:t> </a:t>
            </a:r>
            <a:r>
              <a:rPr lang="es-CO" dirty="0" err="1"/>
              <a:t>with</a:t>
            </a:r>
            <a:r>
              <a:rPr lang="es-CO" dirty="0"/>
              <a:t> </a:t>
            </a:r>
            <a:r>
              <a:rPr lang="es-CO" dirty="0" err="1"/>
              <a:t>molybdenum</a:t>
            </a:r>
            <a:r>
              <a:rPr lang="es-CO" dirty="0"/>
              <a:t> </a:t>
            </a:r>
            <a:r>
              <a:rPr lang="es-CO" dirty="0" err="1"/>
              <a:t>disulfide</a:t>
            </a:r>
            <a:r>
              <a:rPr lang="es-CO" dirty="0"/>
              <a:t> (MoS2) </a:t>
            </a:r>
            <a:r>
              <a:rPr lang="es-CO" dirty="0" err="1"/>
              <a:t>by</a:t>
            </a:r>
            <a:r>
              <a:rPr lang="es-CO" dirty="0"/>
              <a:t> </a:t>
            </a:r>
            <a:r>
              <a:rPr lang="es-CO" dirty="0" err="1"/>
              <a:t>separate</a:t>
            </a:r>
            <a:r>
              <a:rPr lang="es-CO" dirty="0"/>
              <a:t> </a:t>
            </a:r>
            <a:r>
              <a:rPr lang="es-CO" dirty="0" err="1"/>
              <a:t>methodology</a:t>
            </a:r>
            <a:r>
              <a:rPr lang="es-CO" dirty="0"/>
              <a:t>,” Diam. </a:t>
            </a:r>
            <a:r>
              <a:rPr lang="es-CO" dirty="0" err="1"/>
              <a:t>Relat</a:t>
            </a:r>
            <a:r>
              <a:rPr lang="es-CO" dirty="0"/>
              <a:t>. Mater., vol. 122, p. 108814, Feb. 2022, </a:t>
            </a:r>
            <a:r>
              <a:rPr lang="es-CO" dirty="0" err="1"/>
              <a:t>doi</a:t>
            </a:r>
            <a:r>
              <a:rPr lang="es-CO" dirty="0"/>
              <a:t>: 10.1016/J.DIAMOND.2021.108814.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DA4DB52-9A3E-4A96-A299-A2CE46BE2F27}"/>
              </a:ext>
            </a:extLst>
          </p:cNvPr>
          <p:cNvSpPr/>
          <p:nvPr/>
        </p:nvSpPr>
        <p:spPr>
          <a:xfrm>
            <a:off x="273755" y="4053361"/>
            <a:ext cx="11201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K. P. </a:t>
            </a:r>
            <a:r>
              <a:rPr lang="es-CO" dirty="0" err="1"/>
              <a:t>Lijesh</a:t>
            </a:r>
            <a:r>
              <a:rPr lang="es-CO" dirty="0"/>
              <a:t>, S. M. </a:t>
            </a:r>
            <a:r>
              <a:rPr lang="es-CO" dirty="0" err="1"/>
              <a:t>Muzakkir</a:t>
            </a:r>
            <a:r>
              <a:rPr lang="es-CO" dirty="0"/>
              <a:t>, and H. </a:t>
            </a:r>
            <a:r>
              <a:rPr lang="es-CO" dirty="0" err="1"/>
              <a:t>Hirani</a:t>
            </a:r>
            <a:r>
              <a:rPr lang="es-CO" dirty="0"/>
              <a:t>, “Experimental </a:t>
            </a:r>
            <a:r>
              <a:rPr lang="es-CO" dirty="0" err="1"/>
              <a:t>tribological</a:t>
            </a:r>
            <a:r>
              <a:rPr lang="es-CO" dirty="0"/>
              <a:t> performance </a:t>
            </a:r>
            <a:r>
              <a:rPr lang="es-CO" dirty="0" err="1"/>
              <a:t>evaluation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nano </a:t>
            </a:r>
            <a:r>
              <a:rPr lang="es-CO" dirty="0" err="1"/>
              <a:t>lubricant</a:t>
            </a:r>
            <a:r>
              <a:rPr lang="es-CO" dirty="0"/>
              <a:t> </a:t>
            </a:r>
            <a:r>
              <a:rPr lang="es-CO" dirty="0" err="1"/>
              <a:t>using</a:t>
            </a:r>
            <a:r>
              <a:rPr lang="es-CO" dirty="0"/>
              <a:t> </a:t>
            </a:r>
            <a:r>
              <a:rPr lang="es-CO" dirty="0" err="1"/>
              <a:t>multi-walled</a:t>
            </a:r>
            <a:r>
              <a:rPr lang="es-CO" dirty="0"/>
              <a:t> </a:t>
            </a:r>
            <a:r>
              <a:rPr lang="es-CO" dirty="0" err="1"/>
              <a:t>carbon</a:t>
            </a:r>
            <a:r>
              <a:rPr lang="es-CO" dirty="0"/>
              <a:t> nano-</a:t>
            </a:r>
            <a:r>
              <a:rPr lang="es-CO" dirty="0" err="1"/>
              <a:t>tubes</a:t>
            </a:r>
            <a:r>
              <a:rPr lang="es-CO" dirty="0"/>
              <a:t> (MWCNT),” </a:t>
            </a:r>
            <a:r>
              <a:rPr lang="es-CO" dirty="0" err="1"/>
              <a:t>Int</a:t>
            </a:r>
            <a:r>
              <a:rPr lang="es-CO" dirty="0"/>
              <a:t>. J. </a:t>
            </a:r>
            <a:r>
              <a:rPr lang="es-CO" dirty="0" err="1"/>
              <a:t>Appl</a:t>
            </a:r>
            <a:r>
              <a:rPr lang="es-CO" dirty="0"/>
              <a:t>. Eng. Res., vol. 10, no. 6, pp. 14543–14550, 2015, </a:t>
            </a:r>
            <a:r>
              <a:rPr lang="es-CO" dirty="0" err="1"/>
              <a:t>Accessed</a:t>
            </a:r>
            <a:r>
              <a:rPr lang="es-CO" dirty="0"/>
              <a:t>: May 12, 2021. [Online]. </a:t>
            </a:r>
            <a:r>
              <a:rPr lang="es-CO" dirty="0" err="1"/>
              <a:t>Available</a:t>
            </a:r>
            <a:r>
              <a:rPr lang="es-CO" dirty="0"/>
              <a:t>: http://www.ripublication.com. [14] J.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EF34D98-AFCF-4ED6-9B86-04AB22B2449A}"/>
              </a:ext>
            </a:extLst>
          </p:cNvPr>
          <p:cNvSpPr/>
          <p:nvPr/>
        </p:nvSpPr>
        <p:spPr>
          <a:xfrm>
            <a:off x="273755" y="4962655"/>
            <a:ext cx="11111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International ASTM, “Standard Test Method for Wear Testing with a Pin-</a:t>
            </a:r>
            <a:r>
              <a:rPr lang="en-US" dirty="0" err="1"/>
              <a:t>onDisk</a:t>
            </a:r>
            <a:r>
              <a:rPr lang="en-US" dirty="0"/>
              <a:t> Apparatus 1 This international standard was developed in accordance with internationally recognized principles on standardization established in the Decision on Principles for the Development of Int,” 2017, </a:t>
            </a:r>
            <a:r>
              <a:rPr lang="en-US" dirty="0" err="1"/>
              <a:t>doi</a:t>
            </a:r>
            <a:r>
              <a:rPr lang="en-US" dirty="0"/>
              <a:t>: 10.1520/G0099-17.</a:t>
            </a:r>
            <a:endParaRPr lang="es-CO"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58E0F445-27B1-4EB1-BD42-635DC6AA4E81}"/>
              </a:ext>
            </a:extLst>
          </p:cNvPr>
          <p:cNvSpPr txBox="1">
            <a:spLocks/>
          </p:cNvSpPr>
          <p:nvPr/>
        </p:nvSpPr>
        <p:spPr>
          <a:xfrm>
            <a:off x="8153400" y="228600"/>
            <a:ext cx="370864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MX" kern="0" spc="-5" dirty="0">
                <a:solidFill>
                  <a:srgbClr val="444444"/>
                </a:solidFill>
              </a:rPr>
              <a:t>BIBLIOGRAFÍA</a:t>
            </a:r>
          </a:p>
        </p:txBody>
      </p:sp>
    </p:spTree>
    <p:extLst>
      <p:ext uri="{BB962C8B-B14F-4D97-AF65-F5344CB8AC3E}">
        <p14:creationId xmlns:p14="http://schemas.microsoft.com/office/powerpoint/2010/main" val="2980508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58E0F445-27B1-4EB1-BD42-635DC6AA4E81}"/>
              </a:ext>
            </a:extLst>
          </p:cNvPr>
          <p:cNvSpPr txBox="1">
            <a:spLocks/>
          </p:cNvSpPr>
          <p:nvPr/>
        </p:nvSpPr>
        <p:spPr>
          <a:xfrm>
            <a:off x="8248454" y="66812"/>
            <a:ext cx="370864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MX" kern="0" spc="-5" dirty="0">
                <a:solidFill>
                  <a:srgbClr val="444444"/>
                </a:solidFill>
              </a:rPr>
              <a:t>BIBLIOGRAFÍA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D14E970-4047-49FC-A2AB-BFC548401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695189"/>
            <a:ext cx="6590909" cy="5972787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1796D6F7-80B2-4FDF-8896-7CC60873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0"/>
            <a:ext cx="4463607" cy="717693"/>
          </a:xfrm>
        </p:spPr>
        <p:txBody>
          <a:bodyPr>
            <a:normAutofit fontScale="90000"/>
          </a:bodyPr>
          <a:lstStyle/>
          <a:p>
            <a:r>
              <a:rPr lang="es-MX" dirty="0"/>
              <a:t>Que modificaciones a lubricantes con nanopartículas carbonosas han sido realizadas?</a:t>
            </a:r>
          </a:p>
        </p:txBody>
      </p:sp>
    </p:spTree>
    <p:extLst>
      <p:ext uri="{BB962C8B-B14F-4D97-AF65-F5344CB8AC3E}">
        <p14:creationId xmlns:p14="http://schemas.microsoft.com/office/powerpoint/2010/main" val="397073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4255" y="4354576"/>
            <a:ext cx="39338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MX" sz="2800" b="0" spc="-5" dirty="0">
                <a:solidFill>
                  <a:srgbClr val="FFFFFF"/>
                </a:solidFill>
                <a:latin typeface="Calibri"/>
                <a:cs typeface="Calibri"/>
              </a:rPr>
              <a:t>Grupo GIIEN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1601" y="1016039"/>
            <a:ext cx="8305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66740">
              <a:lnSpc>
                <a:spcPct val="100000"/>
              </a:lnSpc>
              <a:spcBef>
                <a:spcPts val="100"/>
              </a:spcBef>
            </a:pPr>
            <a:r>
              <a:rPr lang="es-MX" spc="-5" dirty="0"/>
              <a:t>Contenido</a:t>
            </a:r>
            <a:endParaRPr spc="-5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EDD647-CFE4-4557-B16A-2D367BDECCE8}"/>
              </a:ext>
            </a:extLst>
          </p:cNvPr>
          <p:cNvSpPr txBox="1"/>
          <p:nvPr/>
        </p:nvSpPr>
        <p:spPr>
          <a:xfrm>
            <a:off x="6104467" y="1930518"/>
            <a:ext cx="367876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Introducción</a:t>
            </a:r>
          </a:p>
          <a:p>
            <a:pPr algn="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Metodología</a:t>
            </a:r>
          </a:p>
          <a:p>
            <a:pPr algn="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Resultados y análisis</a:t>
            </a:r>
          </a:p>
          <a:p>
            <a:pPr algn="r"/>
            <a:r>
              <a:rPr lang="es-MX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Conclusiones</a:t>
            </a:r>
            <a:endParaRPr lang="es-CO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198167-6304-4B6B-9F81-694C30335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0"/>
            <a:ext cx="2377646" cy="9144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10600" y="152400"/>
            <a:ext cx="34290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pc="-5" dirty="0">
                <a:solidFill>
                  <a:srgbClr val="444444"/>
                </a:solidFill>
              </a:rPr>
              <a:t>INTRODUCCIÓN</a:t>
            </a:r>
            <a:endParaRPr spc="-5" dirty="0">
              <a:solidFill>
                <a:srgbClr val="444444"/>
              </a:solidFill>
            </a:endParaRPr>
          </a:p>
        </p:txBody>
      </p:sp>
      <p:pic>
        <p:nvPicPr>
          <p:cNvPr id="1026" name="Picture 2" descr="Semillero | Grupo de investigación e innovación en energía GiiEN">
            <a:extLst>
              <a:ext uri="{FF2B5EF4-FFF2-40B4-BE49-F238E27FC236}">
                <a16:creationId xmlns:a16="http://schemas.microsoft.com/office/drawing/2014/main" id="{464E32AC-812C-4AF7-9648-B400E25C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43600"/>
            <a:ext cx="238138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64E24B-751A-4351-9A64-D988FDABA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726" y="1007558"/>
            <a:ext cx="6230652" cy="36152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5B3F16-3DB9-4334-9CC7-ED058D2D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852" y="4696907"/>
            <a:ext cx="6767147" cy="1402202"/>
          </a:xfrm>
          <a:prstGeom prst="rect">
            <a:avLst/>
          </a:prstGeom>
        </p:spPr>
      </p:pic>
      <p:sp>
        <p:nvSpPr>
          <p:cNvPr id="8" name="Google Shape;3014;p113">
            <a:extLst>
              <a:ext uri="{FF2B5EF4-FFF2-40B4-BE49-F238E27FC236}">
                <a16:creationId xmlns:a16="http://schemas.microsoft.com/office/drawing/2014/main" id="{DD82F95A-51BF-41B1-96D3-004A2C552147}"/>
              </a:ext>
            </a:extLst>
          </p:cNvPr>
          <p:cNvSpPr/>
          <p:nvPr/>
        </p:nvSpPr>
        <p:spPr>
          <a:xfrm>
            <a:off x="1143000" y="1066800"/>
            <a:ext cx="2229711" cy="761478"/>
          </a:xfrm>
          <a:custGeom>
            <a:avLst/>
            <a:gdLst>
              <a:gd name="connsiteX0" fmla="*/ 0 w 936525"/>
              <a:gd name="connsiteY0" fmla="*/ 148753 h 892503"/>
              <a:gd name="connsiteX1" fmla="*/ 148753 w 936525"/>
              <a:gd name="connsiteY1" fmla="*/ 0 h 892503"/>
              <a:gd name="connsiteX2" fmla="*/ 468263 w 936525"/>
              <a:gd name="connsiteY2" fmla="*/ 0 h 892503"/>
              <a:gd name="connsiteX3" fmla="*/ 787772 w 936525"/>
              <a:gd name="connsiteY3" fmla="*/ 0 h 892503"/>
              <a:gd name="connsiteX4" fmla="*/ 936525 w 936525"/>
              <a:gd name="connsiteY4" fmla="*/ 148753 h 892503"/>
              <a:gd name="connsiteX5" fmla="*/ 936525 w 936525"/>
              <a:gd name="connsiteY5" fmla="*/ 743750 h 892503"/>
              <a:gd name="connsiteX6" fmla="*/ 787772 w 936525"/>
              <a:gd name="connsiteY6" fmla="*/ 892503 h 892503"/>
              <a:gd name="connsiteX7" fmla="*/ 461872 w 936525"/>
              <a:gd name="connsiteY7" fmla="*/ 892503 h 892503"/>
              <a:gd name="connsiteX8" fmla="*/ 148753 w 936525"/>
              <a:gd name="connsiteY8" fmla="*/ 892503 h 892503"/>
              <a:gd name="connsiteX9" fmla="*/ 0 w 936525"/>
              <a:gd name="connsiteY9" fmla="*/ 743750 h 892503"/>
              <a:gd name="connsiteX10" fmla="*/ 0 w 936525"/>
              <a:gd name="connsiteY10" fmla="*/ 148753 h 89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6525" h="892503" fill="none" extrusionOk="0">
                <a:moveTo>
                  <a:pt x="0" y="148753"/>
                </a:moveTo>
                <a:cubicBezTo>
                  <a:pt x="6612" y="74698"/>
                  <a:pt x="76519" y="-8686"/>
                  <a:pt x="148753" y="0"/>
                </a:cubicBezTo>
                <a:cubicBezTo>
                  <a:pt x="271784" y="-15713"/>
                  <a:pt x="380587" y="1537"/>
                  <a:pt x="468263" y="0"/>
                </a:cubicBezTo>
                <a:cubicBezTo>
                  <a:pt x="555939" y="-1537"/>
                  <a:pt x="690965" y="22827"/>
                  <a:pt x="787772" y="0"/>
                </a:cubicBezTo>
                <a:cubicBezTo>
                  <a:pt x="862650" y="-14831"/>
                  <a:pt x="937551" y="52725"/>
                  <a:pt x="936525" y="148753"/>
                </a:cubicBezTo>
                <a:cubicBezTo>
                  <a:pt x="991411" y="276711"/>
                  <a:pt x="870231" y="484767"/>
                  <a:pt x="936525" y="743750"/>
                </a:cubicBezTo>
                <a:cubicBezTo>
                  <a:pt x="929870" y="826178"/>
                  <a:pt x="880601" y="873260"/>
                  <a:pt x="787772" y="892503"/>
                </a:cubicBezTo>
                <a:cubicBezTo>
                  <a:pt x="713117" y="908412"/>
                  <a:pt x="576289" y="859036"/>
                  <a:pt x="461872" y="892503"/>
                </a:cubicBezTo>
                <a:cubicBezTo>
                  <a:pt x="347455" y="925970"/>
                  <a:pt x="248852" y="860017"/>
                  <a:pt x="148753" y="892503"/>
                </a:cubicBezTo>
                <a:cubicBezTo>
                  <a:pt x="66230" y="882549"/>
                  <a:pt x="17633" y="829581"/>
                  <a:pt x="0" y="743750"/>
                </a:cubicBezTo>
                <a:cubicBezTo>
                  <a:pt x="-63949" y="472431"/>
                  <a:pt x="12477" y="420955"/>
                  <a:pt x="0" y="148753"/>
                </a:cubicBezTo>
                <a:close/>
              </a:path>
              <a:path w="936525" h="892503" stroke="0" extrusionOk="0">
                <a:moveTo>
                  <a:pt x="0" y="148753"/>
                </a:moveTo>
                <a:cubicBezTo>
                  <a:pt x="-12001" y="59196"/>
                  <a:pt x="48859" y="6658"/>
                  <a:pt x="148753" y="0"/>
                </a:cubicBezTo>
                <a:cubicBezTo>
                  <a:pt x="259829" y="-6277"/>
                  <a:pt x="375059" y="38490"/>
                  <a:pt x="481043" y="0"/>
                </a:cubicBezTo>
                <a:cubicBezTo>
                  <a:pt x="587027" y="-38490"/>
                  <a:pt x="712036" y="8990"/>
                  <a:pt x="787772" y="0"/>
                </a:cubicBezTo>
                <a:cubicBezTo>
                  <a:pt x="854473" y="-8454"/>
                  <a:pt x="939144" y="67850"/>
                  <a:pt x="936525" y="148753"/>
                </a:cubicBezTo>
                <a:cubicBezTo>
                  <a:pt x="969143" y="362105"/>
                  <a:pt x="870542" y="599803"/>
                  <a:pt x="936525" y="743750"/>
                </a:cubicBezTo>
                <a:cubicBezTo>
                  <a:pt x="948667" y="806144"/>
                  <a:pt x="857007" y="903856"/>
                  <a:pt x="787772" y="892503"/>
                </a:cubicBezTo>
                <a:cubicBezTo>
                  <a:pt x="644764" y="906095"/>
                  <a:pt x="597234" y="882494"/>
                  <a:pt x="468263" y="892503"/>
                </a:cubicBezTo>
                <a:cubicBezTo>
                  <a:pt x="339292" y="902512"/>
                  <a:pt x="218971" y="891563"/>
                  <a:pt x="148753" y="892503"/>
                </a:cubicBezTo>
                <a:cubicBezTo>
                  <a:pt x="49701" y="891537"/>
                  <a:pt x="5961" y="809558"/>
                  <a:pt x="0" y="743750"/>
                </a:cubicBezTo>
                <a:cubicBezTo>
                  <a:pt x="-52418" y="514523"/>
                  <a:pt x="48369" y="269149"/>
                  <a:pt x="0" y="148753"/>
                </a:cubicBezTo>
                <a:close/>
              </a:path>
            </a:pathLst>
          </a:custGeom>
          <a:solidFill>
            <a:srgbClr val="072A4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790051"/>
                      <a:gd name="connsiteY0" fmla="*/ 86408 h 518440"/>
                      <a:gd name="connsiteX1" fmla="*/ 284322 w 1790051"/>
                      <a:gd name="connsiteY1" fmla="*/ 0 h 518440"/>
                      <a:gd name="connsiteX2" fmla="*/ 895026 w 1790051"/>
                      <a:gd name="connsiteY2" fmla="*/ 0 h 518440"/>
                      <a:gd name="connsiteX3" fmla="*/ 1505728 w 1790051"/>
                      <a:gd name="connsiteY3" fmla="*/ 0 h 518440"/>
                      <a:gd name="connsiteX4" fmla="*/ 1790051 w 1790051"/>
                      <a:gd name="connsiteY4" fmla="*/ 86408 h 518440"/>
                      <a:gd name="connsiteX5" fmla="*/ 1790051 w 1790051"/>
                      <a:gd name="connsiteY5" fmla="*/ 432031 h 518440"/>
                      <a:gd name="connsiteX6" fmla="*/ 1505728 w 1790051"/>
                      <a:gd name="connsiteY6" fmla="*/ 518440 h 518440"/>
                      <a:gd name="connsiteX7" fmla="*/ 882810 w 1790051"/>
                      <a:gd name="connsiteY7" fmla="*/ 518440 h 518440"/>
                      <a:gd name="connsiteX8" fmla="*/ 284322 w 1790051"/>
                      <a:gd name="connsiteY8" fmla="*/ 518440 h 518440"/>
                      <a:gd name="connsiteX9" fmla="*/ 0 w 1790051"/>
                      <a:gd name="connsiteY9" fmla="*/ 432031 h 518440"/>
                      <a:gd name="connsiteX10" fmla="*/ 0 w 1790051"/>
                      <a:gd name="connsiteY10" fmla="*/ 86408 h 518440"/>
                      <a:gd name="connsiteX0" fmla="*/ 0 w 1790051"/>
                      <a:gd name="connsiteY0" fmla="*/ 86408 h 518440"/>
                      <a:gd name="connsiteX1" fmla="*/ 284322 w 1790051"/>
                      <a:gd name="connsiteY1" fmla="*/ 0 h 518440"/>
                      <a:gd name="connsiteX2" fmla="*/ 919453 w 1790051"/>
                      <a:gd name="connsiteY2" fmla="*/ 0 h 518440"/>
                      <a:gd name="connsiteX3" fmla="*/ 1505728 w 1790051"/>
                      <a:gd name="connsiteY3" fmla="*/ 0 h 518440"/>
                      <a:gd name="connsiteX4" fmla="*/ 1790051 w 1790051"/>
                      <a:gd name="connsiteY4" fmla="*/ 86408 h 518440"/>
                      <a:gd name="connsiteX5" fmla="*/ 1790051 w 1790051"/>
                      <a:gd name="connsiteY5" fmla="*/ 432031 h 518440"/>
                      <a:gd name="connsiteX6" fmla="*/ 1505728 w 1790051"/>
                      <a:gd name="connsiteY6" fmla="*/ 518440 h 518440"/>
                      <a:gd name="connsiteX7" fmla="*/ 895026 w 1790051"/>
                      <a:gd name="connsiteY7" fmla="*/ 518440 h 518440"/>
                      <a:gd name="connsiteX8" fmla="*/ 284322 w 1790051"/>
                      <a:gd name="connsiteY8" fmla="*/ 518440 h 518440"/>
                      <a:gd name="connsiteX9" fmla="*/ 0 w 1790051"/>
                      <a:gd name="connsiteY9" fmla="*/ 432031 h 518440"/>
                      <a:gd name="connsiteX10" fmla="*/ 0 w 1790051"/>
                      <a:gd name="connsiteY10" fmla="*/ 86408 h 518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90051" h="518440" fill="none" extrusionOk="0">
                        <a:moveTo>
                          <a:pt x="0" y="86408"/>
                        </a:moveTo>
                        <a:cubicBezTo>
                          <a:pt x="16480" y="49307"/>
                          <a:pt x="171828" y="26278"/>
                          <a:pt x="284322" y="0"/>
                        </a:cubicBezTo>
                        <a:cubicBezTo>
                          <a:pt x="528053" y="-16633"/>
                          <a:pt x="729381" y="-8217"/>
                          <a:pt x="895026" y="0"/>
                        </a:cubicBezTo>
                        <a:cubicBezTo>
                          <a:pt x="1028787" y="4661"/>
                          <a:pt x="1281035" y="-14105"/>
                          <a:pt x="1505728" y="0"/>
                        </a:cubicBezTo>
                        <a:cubicBezTo>
                          <a:pt x="1647502" y="-8712"/>
                          <a:pt x="1784863" y="16054"/>
                          <a:pt x="1790051" y="86408"/>
                        </a:cubicBezTo>
                        <a:cubicBezTo>
                          <a:pt x="1895590" y="152181"/>
                          <a:pt x="1638480" y="296108"/>
                          <a:pt x="1790051" y="432031"/>
                        </a:cubicBezTo>
                        <a:cubicBezTo>
                          <a:pt x="1767694" y="497141"/>
                          <a:pt x="1697272" y="517749"/>
                          <a:pt x="1505728" y="518440"/>
                        </a:cubicBezTo>
                        <a:cubicBezTo>
                          <a:pt x="1361479" y="564641"/>
                          <a:pt x="1139137" y="476676"/>
                          <a:pt x="882810" y="518440"/>
                        </a:cubicBezTo>
                        <a:cubicBezTo>
                          <a:pt x="641172" y="574305"/>
                          <a:pt x="426858" y="502171"/>
                          <a:pt x="284322" y="518440"/>
                        </a:cubicBezTo>
                        <a:cubicBezTo>
                          <a:pt x="134455" y="528230"/>
                          <a:pt x="31122" y="483250"/>
                          <a:pt x="0" y="432031"/>
                        </a:cubicBezTo>
                        <a:cubicBezTo>
                          <a:pt x="-120044" y="261919"/>
                          <a:pt x="-6040" y="242834"/>
                          <a:pt x="0" y="86408"/>
                        </a:cubicBezTo>
                        <a:close/>
                      </a:path>
                      <a:path w="1790051" h="518440" stroke="0" extrusionOk="0">
                        <a:moveTo>
                          <a:pt x="0" y="86408"/>
                        </a:moveTo>
                        <a:cubicBezTo>
                          <a:pt x="-944" y="53321"/>
                          <a:pt x="85694" y="27096"/>
                          <a:pt x="284322" y="0"/>
                        </a:cubicBezTo>
                        <a:cubicBezTo>
                          <a:pt x="487034" y="15616"/>
                          <a:pt x="691648" y="-11118"/>
                          <a:pt x="919453" y="0"/>
                        </a:cubicBezTo>
                        <a:cubicBezTo>
                          <a:pt x="1144788" y="-15228"/>
                          <a:pt x="1360503" y="-4429"/>
                          <a:pt x="1505728" y="0"/>
                        </a:cubicBezTo>
                        <a:cubicBezTo>
                          <a:pt x="1641932" y="579"/>
                          <a:pt x="1790103" y="40499"/>
                          <a:pt x="1790051" y="86408"/>
                        </a:cubicBezTo>
                        <a:cubicBezTo>
                          <a:pt x="1848631" y="222077"/>
                          <a:pt x="1661288" y="340090"/>
                          <a:pt x="1790051" y="432031"/>
                        </a:cubicBezTo>
                        <a:cubicBezTo>
                          <a:pt x="1825583" y="459017"/>
                          <a:pt x="1650094" y="504145"/>
                          <a:pt x="1505728" y="518440"/>
                        </a:cubicBezTo>
                        <a:cubicBezTo>
                          <a:pt x="1216125" y="520101"/>
                          <a:pt x="1146120" y="508119"/>
                          <a:pt x="895026" y="518440"/>
                        </a:cubicBezTo>
                        <a:cubicBezTo>
                          <a:pt x="626956" y="536342"/>
                          <a:pt x="430544" y="550431"/>
                          <a:pt x="284322" y="518440"/>
                        </a:cubicBezTo>
                        <a:cubicBezTo>
                          <a:pt x="104803" y="515932"/>
                          <a:pt x="10873" y="472202"/>
                          <a:pt x="0" y="432031"/>
                        </a:cubicBezTo>
                        <a:cubicBezTo>
                          <a:pt x="-79185" y="304902"/>
                          <a:pt x="84371" y="130000"/>
                          <a:pt x="0" y="86408"/>
                        </a:cubicBezTo>
                        <a:close/>
                      </a:path>
                      <a:path w="1790051" h="518440" fill="none" stroke="0" extrusionOk="0">
                        <a:moveTo>
                          <a:pt x="0" y="86408"/>
                        </a:moveTo>
                        <a:cubicBezTo>
                          <a:pt x="2562" y="37175"/>
                          <a:pt x="133097" y="-107"/>
                          <a:pt x="284322" y="0"/>
                        </a:cubicBezTo>
                        <a:cubicBezTo>
                          <a:pt x="564951" y="445"/>
                          <a:pt x="702312" y="1691"/>
                          <a:pt x="895026" y="0"/>
                        </a:cubicBezTo>
                        <a:cubicBezTo>
                          <a:pt x="1032283" y="28721"/>
                          <a:pt x="1311898" y="61870"/>
                          <a:pt x="1505728" y="0"/>
                        </a:cubicBezTo>
                        <a:cubicBezTo>
                          <a:pt x="1635537" y="-15899"/>
                          <a:pt x="1799848" y="34371"/>
                          <a:pt x="1790051" y="86408"/>
                        </a:cubicBezTo>
                        <a:cubicBezTo>
                          <a:pt x="1946300" y="166827"/>
                          <a:pt x="1686577" y="233768"/>
                          <a:pt x="1790051" y="432031"/>
                        </a:cubicBezTo>
                        <a:cubicBezTo>
                          <a:pt x="1756390" y="476705"/>
                          <a:pt x="1676680" y="513362"/>
                          <a:pt x="1505728" y="518440"/>
                        </a:cubicBezTo>
                        <a:cubicBezTo>
                          <a:pt x="1361890" y="516770"/>
                          <a:pt x="1090413" y="514412"/>
                          <a:pt x="882810" y="518440"/>
                        </a:cubicBezTo>
                        <a:cubicBezTo>
                          <a:pt x="710103" y="563625"/>
                          <a:pt x="488180" y="502582"/>
                          <a:pt x="284322" y="518440"/>
                        </a:cubicBezTo>
                        <a:cubicBezTo>
                          <a:pt x="115559" y="510873"/>
                          <a:pt x="44480" y="490703"/>
                          <a:pt x="0" y="432031"/>
                        </a:cubicBezTo>
                        <a:cubicBezTo>
                          <a:pt x="-108674" y="294607"/>
                          <a:pt x="25222" y="258756"/>
                          <a:pt x="0" y="86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419" sz="1400" b="1" dirty="0">
                <a:solidFill>
                  <a:schemeClr val="bg1"/>
                </a:solidFill>
              </a:rPr>
              <a:t>MOTORES DE COMBUSTIÓN INTERNA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0A6F4E7-4CB0-4635-BEBA-3B556D41BADD}"/>
              </a:ext>
            </a:extLst>
          </p:cNvPr>
          <p:cNvSpPr txBox="1"/>
          <p:nvPr/>
        </p:nvSpPr>
        <p:spPr>
          <a:xfrm>
            <a:off x="617943" y="1851630"/>
            <a:ext cx="3958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dirty="0"/>
              <a:t>Elevado consumo de combustible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dirty="0"/>
              <a:t>Elevada contaminación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dirty="0"/>
              <a:t>Elevado uso (transporte, minas…)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2000" b="1" u="sng" dirty="0"/>
              <a:t>Elevadas pérdidas</a:t>
            </a:r>
            <a:endParaRPr lang="es-CO" sz="2000" b="1" u="sng" dirty="0"/>
          </a:p>
        </p:txBody>
      </p:sp>
      <p:sp>
        <p:nvSpPr>
          <p:cNvPr id="9" name="Flecha: a la izquierda, derecha y arriba 8">
            <a:extLst>
              <a:ext uri="{FF2B5EF4-FFF2-40B4-BE49-F238E27FC236}">
                <a16:creationId xmlns:a16="http://schemas.microsoft.com/office/drawing/2014/main" id="{3AADE918-E946-46EB-B69E-8F71E0F1580D}"/>
              </a:ext>
            </a:extLst>
          </p:cNvPr>
          <p:cNvSpPr/>
          <p:nvPr/>
        </p:nvSpPr>
        <p:spPr>
          <a:xfrm rot="10800000">
            <a:off x="1963186" y="3267348"/>
            <a:ext cx="1543911" cy="914400"/>
          </a:xfrm>
          <a:prstGeom prst="leftRight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0722537-CD90-4AB8-B963-3A3FB0F1D31D}"/>
              </a:ext>
            </a:extLst>
          </p:cNvPr>
          <p:cNvSpPr txBox="1"/>
          <p:nvPr/>
        </p:nvSpPr>
        <p:spPr>
          <a:xfrm>
            <a:off x="722489" y="3173626"/>
            <a:ext cx="1328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Nuevos materiales</a:t>
            </a:r>
            <a:endParaRPr lang="es-CO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1122E04-E540-447F-939F-2D14750FF050}"/>
              </a:ext>
            </a:extLst>
          </p:cNvPr>
          <p:cNvSpPr txBox="1"/>
          <p:nvPr/>
        </p:nvSpPr>
        <p:spPr>
          <a:xfrm>
            <a:off x="3501546" y="3124106"/>
            <a:ext cx="1645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r>
              <a:rPr lang="es-MX" dirty="0"/>
              <a:t>Optimización </a:t>
            </a:r>
          </a:p>
          <a:p>
            <a:r>
              <a:rPr lang="es-MX" dirty="0"/>
              <a:t>energética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9FA4281-DF25-45D0-B332-33B7EE0913B4}"/>
              </a:ext>
            </a:extLst>
          </p:cNvPr>
          <p:cNvSpPr txBox="1"/>
          <p:nvPr/>
        </p:nvSpPr>
        <p:spPr>
          <a:xfrm>
            <a:off x="1765117" y="4158146"/>
            <a:ext cx="1940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pPr algn="ctr"/>
            <a:r>
              <a:rPr lang="es-MX" sz="2400" dirty="0">
                <a:solidFill>
                  <a:schemeClr val="accent6">
                    <a:lumMod val="75000"/>
                  </a:schemeClr>
                </a:solidFill>
              </a:rPr>
              <a:t>Control de</a:t>
            </a:r>
          </a:p>
          <a:p>
            <a:pPr algn="ctr"/>
            <a:r>
              <a:rPr lang="es-MX" sz="2400" dirty="0">
                <a:solidFill>
                  <a:schemeClr val="accent6">
                    <a:lumMod val="75000"/>
                  </a:schemeClr>
                </a:solidFill>
              </a:rPr>
              <a:t>fricción</a:t>
            </a:r>
            <a:endParaRPr lang="es-CO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09A307-402E-49BB-9FA6-065CCB6FA150}"/>
              </a:ext>
            </a:extLst>
          </p:cNvPr>
          <p:cNvSpPr txBox="1"/>
          <p:nvPr/>
        </p:nvSpPr>
        <p:spPr>
          <a:xfrm>
            <a:off x="869369" y="5251285"/>
            <a:ext cx="128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Texturizado</a:t>
            </a:r>
            <a:endParaRPr lang="es-CO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CB31F17-6ECE-46F0-BC55-22E82CDFBE06}"/>
              </a:ext>
            </a:extLst>
          </p:cNvPr>
          <p:cNvSpPr txBox="1"/>
          <p:nvPr/>
        </p:nvSpPr>
        <p:spPr>
          <a:xfrm>
            <a:off x="3238872" y="5304798"/>
            <a:ext cx="1952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00B050"/>
                </a:solidFill>
              </a:rPr>
              <a:t>Modificación de </a:t>
            </a:r>
          </a:p>
          <a:p>
            <a:r>
              <a:rPr lang="es-MX" sz="2000" b="1" dirty="0">
                <a:solidFill>
                  <a:srgbClr val="00B050"/>
                </a:solidFill>
              </a:rPr>
              <a:t>lubricantes</a:t>
            </a:r>
            <a:endParaRPr lang="es-CO" sz="2000" b="1" dirty="0">
              <a:solidFill>
                <a:srgbClr val="00B050"/>
              </a:solidFill>
            </a:endParaRP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20228991-8379-432C-91F9-C1ED14B94A35}"/>
              </a:ext>
            </a:extLst>
          </p:cNvPr>
          <p:cNvCxnSpPr>
            <a:cxnSpLocks/>
          </p:cNvCxnSpPr>
          <p:nvPr/>
        </p:nvCxnSpPr>
        <p:spPr>
          <a:xfrm flipH="1">
            <a:off x="1905001" y="4985106"/>
            <a:ext cx="352854" cy="2661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23435787-BD23-4EC2-83E1-F4AE1005E7CD}"/>
              </a:ext>
            </a:extLst>
          </p:cNvPr>
          <p:cNvCxnSpPr/>
          <p:nvPr/>
        </p:nvCxnSpPr>
        <p:spPr>
          <a:xfrm>
            <a:off x="3372711" y="4985106"/>
            <a:ext cx="589689" cy="2661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7041FE9-DC02-4E50-8876-D2A0A16D28F8}"/>
              </a:ext>
            </a:extLst>
          </p:cNvPr>
          <p:cNvSpPr txBox="1"/>
          <p:nvPr/>
        </p:nvSpPr>
        <p:spPr>
          <a:xfrm>
            <a:off x="2865642" y="5942500"/>
            <a:ext cx="251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u="sng" dirty="0"/>
              <a:t>AW , EP, Nanotecnología</a:t>
            </a:r>
            <a:endParaRPr lang="es-CO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7181C0FB-0F38-4A2D-A5EF-F3082CEC32B3}"/>
              </a:ext>
            </a:extLst>
          </p:cNvPr>
          <p:cNvSpPr txBox="1">
            <a:spLocks/>
          </p:cNvSpPr>
          <p:nvPr/>
        </p:nvSpPr>
        <p:spPr>
          <a:xfrm>
            <a:off x="8610600" y="152400"/>
            <a:ext cx="34290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MX" kern="0" spc="-5" dirty="0">
                <a:solidFill>
                  <a:srgbClr val="444444"/>
                </a:solidFill>
              </a:rPr>
              <a:t>METODOLOGÍA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D3D2EA-9C90-4314-817F-1A25A1BA9DB1}"/>
              </a:ext>
            </a:extLst>
          </p:cNvPr>
          <p:cNvSpPr txBox="1"/>
          <p:nvPr/>
        </p:nvSpPr>
        <p:spPr>
          <a:xfrm>
            <a:off x="762000" y="1371600"/>
            <a:ext cx="853855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s-MX" sz="2800" dirty="0"/>
              <a:t>Lubricante mineral convencional SAE 15W40 aditivado: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Nanotubos de carbono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Nanotubos con MoS</a:t>
            </a:r>
            <a:r>
              <a:rPr lang="es-MX" sz="2800" b="1" baseline="-25000" dirty="0"/>
              <a:t>2</a:t>
            </a:r>
            <a:endParaRPr lang="es-MX" sz="4000" b="1" dirty="0"/>
          </a:p>
          <a:p>
            <a:r>
              <a:rPr lang="es-MX" sz="2800" dirty="0"/>
              <a:t>2. Caracterización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Nanotubos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Anillo y Camisa del motor</a:t>
            </a:r>
          </a:p>
          <a:p>
            <a:r>
              <a:rPr lang="es-MX" sz="2800" dirty="0"/>
              <a:t>3. Evaluación reológica</a:t>
            </a:r>
          </a:p>
          <a:p>
            <a:r>
              <a:rPr lang="es-MX" sz="2800" dirty="0"/>
              <a:t>4. Evaluación tribológica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Pin disco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800" dirty="0"/>
              <a:t>Banco Motor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8D8B3A6-DC7E-4544-8C60-67C1E8DA5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148" y="3928533"/>
            <a:ext cx="6640904" cy="29294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1AA3447-CE69-4C42-A563-D6719C5FE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226" y="939800"/>
            <a:ext cx="2285999" cy="27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70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8EE1611A-1352-4589-AC0A-191C7E9E40DC}"/>
              </a:ext>
            </a:extLst>
          </p:cNvPr>
          <p:cNvSpPr txBox="1">
            <a:spLocks/>
          </p:cNvSpPr>
          <p:nvPr/>
        </p:nvSpPr>
        <p:spPr>
          <a:xfrm>
            <a:off x="8915400" y="152400"/>
            <a:ext cx="299372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MX" kern="0" spc="-5" dirty="0">
                <a:solidFill>
                  <a:srgbClr val="444444"/>
                </a:solidFill>
              </a:rPr>
              <a:t>RESULTADOS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23261BC-847F-4DFC-A6FE-65051B31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70" y="944731"/>
            <a:ext cx="3420152" cy="28714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CB4218-E765-45F1-92FB-3167B791E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707" y="998959"/>
            <a:ext cx="3060581" cy="24627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B41D46-E4B4-4316-A3F6-912708BB7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399" y="1048238"/>
            <a:ext cx="3700593" cy="257883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0F6296E-5083-4626-A9CF-63EF260B3B9F}"/>
              </a:ext>
            </a:extLst>
          </p:cNvPr>
          <p:cNvSpPr txBox="1"/>
          <p:nvPr/>
        </p:nvSpPr>
        <p:spPr>
          <a:xfrm>
            <a:off x="4245650" y="3594182"/>
            <a:ext cx="3700693" cy="449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dirty="0"/>
              <a:t>Base mineral 500SN, CNTs de ceniza volante, CVD</a:t>
            </a:r>
          </a:p>
          <a:p>
            <a:pPr algn="ctr"/>
            <a:r>
              <a:rPr lang="es-CO" sz="1200" dirty="0"/>
              <a:t>(</a:t>
            </a:r>
            <a:r>
              <a:rPr lang="es-CO" sz="1200" dirty="0" err="1"/>
              <a:t>Salah</a:t>
            </a:r>
            <a:r>
              <a:rPr lang="es-CO" sz="1200" dirty="0"/>
              <a:t> et al., 2017)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DE1EACE-09A5-486A-9DAB-108F9706E9F5}"/>
              </a:ext>
            </a:extLst>
          </p:cNvPr>
          <p:cNvSpPr txBox="1"/>
          <p:nvPr/>
        </p:nvSpPr>
        <p:spPr>
          <a:xfrm>
            <a:off x="1076762" y="3858576"/>
            <a:ext cx="3010960" cy="396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dirty="0"/>
              <a:t>Aceites minerales, SWCNT, CVD</a:t>
            </a:r>
          </a:p>
          <a:p>
            <a:pPr algn="ctr"/>
            <a:r>
              <a:rPr lang="es-CO" sz="1200" dirty="0"/>
              <a:t>(</a:t>
            </a:r>
            <a:r>
              <a:rPr lang="es-CO" sz="1200" dirty="0" err="1"/>
              <a:t>Cursaru</a:t>
            </a:r>
            <a:r>
              <a:rPr lang="es-CO" sz="1200" dirty="0"/>
              <a:t> et al., 2012)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387B0AD-84C4-4292-88D2-F4B30E5042F4}"/>
              </a:ext>
            </a:extLst>
          </p:cNvPr>
          <p:cNvSpPr txBox="1"/>
          <p:nvPr/>
        </p:nvSpPr>
        <p:spPr>
          <a:xfrm>
            <a:off x="8915400" y="3731505"/>
            <a:ext cx="2199794" cy="353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100" dirty="0"/>
              <a:t>Aceite PAO,SWCNT, CVD</a:t>
            </a:r>
          </a:p>
          <a:p>
            <a:pPr algn="ctr"/>
            <a:r>
              <a:rPr lang="es-CO" sz="1100" dirty="0"/>
              <a:t>(</a:t>
            </a:r>
            <a:r>
              <a:rPr lang="es-CO" sz="1100" dirty="0" err="1"/>
              <a:t>Cursaru</a:t>
            </a:r>
            <a:r>
              <a:rPr lang="es-CO" sz="1100" dirty="0"/>
              <a:t> et al., 2012)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EDDA54D-CDB1-4B09-BA71-D86F31BB7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793" y="4146796"/>
            <a:ext cx="3633531" cy="255444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95DFA44-9B77-4416-A5AA-2E0F27098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600" y="4226497"/>
            <a:ext cx="3383336" cy="25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2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15400" y="152400"/>
            <a:ext cx="299372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pc="-5" dirty="0">
                <a:solidFill>
                  <a:srgbClr val="444444"/>
                </a:solidFill>
              </a:rPr>
              <a:t>RESULTADOS</a:t>
            </a:r>
            <a:endParaRPr spc="-5" dirty="0">
              <a:solidFill>
                <a:srgbClr val="444444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E3D7B3A-7179-4FF5-8BD6-6D5343758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67" y="1020262"/>
            <a:ext cx="6066046" cy="25971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A491E0-222E-479F-8520-01C33CBED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013" y="1371600"/>
            <a:ext cx="5291787" cy="45480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ACFE94-DF5D-434B-BE1C-E00990696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3460" y="3733800"/>
            <a:ext cx="4694353" cy="246739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CF062B6-364A-4D41-B9EE-A4063C75F949}"/>
              </a:ext>
            </a:extLst>
          </p:cNvPr>
          <p:cNvSpPr txBox="1"/>
          <p:nvPr/>
        </p:nvSpPr>
        <p:spPr>
          <a:xfrm>
            <a:off x="7010400" y="780777"/>
            <a:ext cx="3696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7030A0"/>
                </a:solidFill>
              </a:rPr>
              <a:t>Caracterización de los nanotubos</a:t>
            </a:r>
            <a:endParaRPr lang="es-CO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41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631B69DE-B5AD-4944-90BC-10B60ADCCE54}"/>
              </a:ext>
            </a:extLst>
          </p:cNvPr>
          <p:cNvSpPr txBox="1">
            <a:spLocks/>
          </p:cNvSpPr>
          <p:nvPr/>
        </p:nvSpPr>
        <p:spPr>
          <a:xfrm>
            <a:off x="8915400" y="-58536"/>
            <a:ext cx="299372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MX" kern="0" spc="-5" dirty="0">
                <a:solidFill>
                  <a:srgbClr val="444444"/>
                </a:solidFill>
              </a:rPr>
              <a:t>RESULTADOS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A88DE0C-B92C-426E-8C83-BAF7FCE71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84" y="914400"/>
            <a:ext cx="3999323" cy="31762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FAACCB-4489-4478-834A-6D6742A95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941644"/>
            <a:ext cx="4048095" cy="31762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F4975C1-6B5A-4A4E-8770-989DCF7C0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606" y="3582652"/>
            <a:ext cx="4078577" cy="31762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576D45-83A9-4C2E-BBBA-E2C4F402C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8627" y="4489738"/>
            <a:ext cx="2810500" cy="221304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5CA076E-B63F-4707-B3E8-59F017C9C1FC}"/>
              </a:ext>
            </a:extLst>
          </p:cNvPr>
          <p:cNvSpPr txBox="1"/>
          <p:nvPr/>
        </p:nvSpPr>
        <p:spPr>
          <a:xfrm>
            <a:off x="7719841" y="481544"/>
            <a:ext cx="2914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7030A0"/>
                </a:solidFill>
              </a:rPr>
              <a:t>Caracterización del motor</a:t>
            </a:r>
            <a:endParaRPr lang="es-CO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7F2DD47-1AEE-4D6E-B392-36AF7B135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359" y="1066800"/>
            <a:ext cx="3072650" cy="9632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6544FCF-88DD-412E-85D9-71B22D42B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238" y="1143000"/>
            <a:ext cx="5249111" cy="4590686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2CED4448-58DF-4E4E-BF34-E70479E39CAB}"/>
              </a:ext>
            </a:extLst>
          </p:cNvPr>
          <p:cNvSpPr txBox="1">
            <a:spLocks/>
          </p:cNvSpPr>
          <p:nvPr/>
        </p:nvSpPr>
        <p:spPr>
          <a:xfrm>
            <a:off x="8915400" y="92064"/>
            <a:ext cx="299372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MX" kern="0" spc="-5" dirty="0">
                <a:solidFill>
                  <a:srgbClr val="444444"/>
                </a:solidFill>
              </a:rPr>
              <a:t>RESULTADOS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67CE8B90-E5D2-4D9F-9EC2-4382A79BC124}"/>
              </a:ext>
            </a:extLst>
          </p:cNvPr>
          <p:cNvSpPr txBox="1">
            <a:spLocks/>
          </p:cNvSpPr>
          <p:nvPr/>
        </p:nvSpPr>
        <p:spPr>
          <a:xfrm>
            <a:off x="363650" y="2381009"/>
            <a:ext cx="5732350" cy="2571992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 hay cambios significativos en la viscosidad del lubricante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Los lubricantes aditivados exponen pseudo plasticidad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Los lubricantes probados se ajustan al modelo newtoniano</a:t>
            </a:r>
          </a:p>
          <a:p>
            <a:pPr algn="just"/>
            <a:endParaRPr lang="es-MX" sz="28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endParaRPr lang="es-CO" sz="28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0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4560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4014F6-B330-474B-9FA8-B9E061EC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521"/>
            <a:ext cx="2377646" cy="9144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D79855-5BAC-42D0-8046-79F457025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63" y="1066800"/>
            <a:ext cx="5535648" cy="24447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BFF49E1-318A-42FE-9495-D794764B5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066" y="3657600"/>
            <a:ext cx="4743657" cy="28701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53BA7F-F509-4D1E-9420-1F80E1AB9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476" y="1382645"/>
            <a:ext cx="4361572" cy="4257725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A7D9CA2C-4776-4FBF-9D51-30AB32D2134B}"/>
              </a:ext>
            </a:extLst>
          </p:cNvPr>
          <p:cNvSpPr txBox="1">
            <a:spLocks/>
          </p:cNvSpPr>
          <p:nvPr/>
        </p:nvSpPr>
        <p:spPr>
          <a:xfrm>
            <a:off x="8868321" y="12395"/>
            <a:ext cx="299372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1F4E78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MX" kern="0" spc="-5" dirty="0">
                <a:solidFill>
                  <a:srgbClr val="444444"/>
                </a:solidFill>
              </a:rPr>
              <a:t>RESULTADOS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D9D72FE-3487-45E0-8465-DE171F12DFFA}"/>
              </a:ext>
            </a:extLst>
          </p:cNvPr>
          <p:cNvSpPr txBox="1"/>
          <p:nvPr/>
        </p:nvSpPr>
        <p:spPr>
          <a:xfrm>
            <a:off x="7246723" y="612450"/>
            <a:ext cx="4510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solidFill>
                  <a:srgbClr val="7030A0"/>
                </a:solidFill>
              </a:rPr>
              <a:t>Evaluación tribológica – tasa de desgaste</a:t>
            </a:r>
          </a:p>
          <a:p>
            <a:pPr algn="ctr"/>
            <a:r>
              <a:rPr lang="es-MX" sz="2000" b="1" dirty="0">
                <a:solidFill>
                  <a:srgbClr val="7030A0"/>
                </a:solidFill>
              </a:rPr>
              <a:t>Pin disco</a:t>
            </a:r>
            <a:endParaRPr lang="es-CO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85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722</Words>
  <Application>Microsoft Office PowerPoint</Application>
  <PresentationFormat>Panorámica</PresentationFormat>
  <Paragraphs>75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Efecto tribológico de la aditivación de lubricantes minerales para motores diésel con nanotubos de carbono funcionalizados</vt:lpstr>
      <vt:lpstr>Contenido</vt:lpstr>
      <vt:lpstr>INTRODUCCIÓN</vt:lpstr>
      <vt:lpstr>Presentación de PowerPoint</vt:lpstr>
      <vt:lpstr>Presentación de PowerPoint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Que modificaciones a lubricantes con nanopartículas carbonosas han sido realizadas?</vt:lpstr>
      <vt:lpstr>Grupo GIIEN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Maria Isabel Ardila Marin</dc:creator>
  <cp:lastModifiedBy>Maria Isabel Ardila Marin</cp:lastModifiedBy>
  <cp:revision>22</cp:revision>
  <dcterms:created xsi:type="dcterms:W3CDTF">2023-04-21T12:50:10Z</dcterms:created>
  <dcterms:modified xsi:type="dcterms:W3CDTF">2023-11-09T22:58:39Z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