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33" d="100"/>
          <a:sy n="33" d="100"/>
        </p:scale>
        <p:origin x="1344" y="-21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11/10/2023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8568037"/>
          </a:xfrm>
        </p:spPr>
        <p:txBody>
          <a:bodyPr/>
          <a:lstStyle/>
          <a:p>
            <a:pPr algn="just"/>
            <a:r>
              <a:rPr lang="es-ES" dirty="0"/>
              <a:t>La preparación de los futuros profesionales con un perfil de salida en el área de la Electrónica, como es el caso de la carrera Ingeniería en Telecomunicaciones y Electrónica en cuatro universidades cubanas, es un proceso que requiere de actualización constante debido al propio dinamismo de esta materia. Además, de los constantes cambios y adaptaciones que se deben lograr cuando se trata de la formación en la era digital y del conocimiento. En esta dirección se desarrollan reuniones nacionales de las disciplinas principales de la carrera.</a:t>
            </a:r>
            <a:endParaRPr lang="es-CU" dirty="0"/>
          </a:p>
          <a:p>
            <a:pPr algn="just"/>
            <a:r>
              <a:rPr lang="es-ES" dirty="0"/>
              <a:t>En el contexto de interés, asignaturas de Electrónica Analógica en la Facultad de Ingeniería Eléctrica (FIE) de la Universidad Central “Marta Abreu” de Las Villas (UCLV), se ha trabajado desde hace cuatro décadas en el desarrollo de medios, métodos, metodologías y diferentes recursos, incluido un curso en Moodle, que facilitan el aprendizaje de los estudiantes. Más recientemente, en los dos últimos años, docentes de este colectivo se han insertado en el proyecto “Introducción a las nuevas metodologías de enseñanza aprendizaje”, aplicable a la carrera de Ingeniería en Automática y extensible a las carreras de Ingeniería en Telecomunicaciones y Electrónica (ITE) e Ingeniería Eléctrica </a:t>
            </a:r>
            <a:r>
              <a:rPr lang="es-ES_tradnl" dirty="0"/>
              <a:t>(Abreu, 2021).</a:t>
            </a:r>
            <a:endParaRPr lang="es-CU" dirty="0"/>
          </a:p>
          <a:p>
            <a:pPr algn="just"/>
            <a:r>
              <a:rPr lang="es-ES" dirty="0"/>
              <a:t>Sin embargo, aunque se han intentado la aplicación de metodologías abordadas en este proyecto en temáticas de la Electrónica Analógica, las cargas laborales de docentes investigadores, matrículas relativamente elevadas en grupos de estudiante; así como la disponibilidad de recursos tecnológicos, frenan lo que pudiera ser la transformación exitosa que requiere actualmente el proceso de enseñanza aprendizaje. </a:t>
            </a:r>
            <a:endParaRPr lang="es-CU" dirty="0"/>
          </a:p>
          <a:p>
            <a:pPr algn="just"/>
            <a:r>
              <a:rPr lang="es-ES" dirty="0"/>
              <a:t>El objetivo principal de esta investigación: identificar las principales líneas de trabajo, que desde el área de la Electrónica Analógica, se deben emprender de manera que se facilite una transición gradual a un proceso de enseñanza aprendizaje centrado en el estudiante y apoyado en recursos de software, hardware y de las TIC, disponibles; que permitan el desarrollo de  aprendizajes profundos y estratégicos, en correspondencia con la transformación digital que se manda hoy.</a:t>
            </a:r>
            <a:endParaRPr lang="es-CU" dirty="0"/>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1"/>
            <a:ext cx="10093752" cy="8629592"/>
          </a:xfrm>
        </p:spPr>
        <p:txBody>
          <a:bodyPr/>
          <a:lstStyle/>
          <a:p>
            <a:pPr algn="just"/>
            <a:r>
              <a:rPr lang="es-ES" dirty="0"/>
              <a:t>Como resultado de la incursión en las temáticas abordadas, se definen líneas a seguir mediante la investigación, ya sea en trabajos de diploma, maestría o doctorado; que provoquen la transformación digital desde el proceso de enseñanza aprendizaje de la Electrónica Analógica:</a:t>
            </a:r>
          </a:p>
          <a:p>
            <a:pPr marL="457200" indent="-457200" algn="just">
              <a:buFont typeface="Arial" panose="020B0604020202020204" pitchFamily="34" charset="0"/>
              <a:buChar char="•"/>
            </a:pPr>
            <a:r>
              <a:rPr lang="es-MX" dirty="0"/>
              <a:t>Aplicación de ABP en escenarios inteligentes</a:t>
            </a:r>
            <a:endParaRPr lang="es-CU" dirty="0"/>
          </a:p>
          <a:p>
            <a:pPr algn="just"/>
            <a:r>
              <a:rPr lang="es-MX" dirty="0"/>
              <a:t>La asignatura de mayores posibilidades para aplicar el ABP es la EA2, debido fundamentalmente a que la misma aborda diferentes tipos de aplicaciones, situaciones que se acercan más al desempeño de los profesionales en el área de la Electrónica.</a:t>
            </a:r>
          </a:p>
          <a:p>
            <a:pPr marL="457200" indent="-457200" algn="just">
              <a:buFont typeface="Arial" panose="020B0604020202020204" pitchFamily="34" charset="0"/>
              <a:buChar char="•"/>
            </a:pPr>
            <a:r>
              <a:rPr lang="es-MX" dirty="0"/>
              <a:t>Aplicación de Inteligencia Artificial</a:t>
            </a:r>
          </a:p>
          <a:p>
            <a:pPr algn="just"/>
            <a:r>
              <a:rPr lang="es-MX" dirty="0"/>
              <a:t>La utilización de escenarios de Internet de las Cosas (IoT) es una temática muy reciente, desde la misma se pueden plantear transformaciones e innovaciones  en educación. El campo de enseñanza de la electrónica posibilita  muchos escenarios de IoT. Esta línea abre un nuevo abanico de posibilidades, casi sin explotar, en la formación del profesional. Su aplicación permite a los estudiantes involucrarse en procesos de aprendizaje enriquecidos con sensores, que posibilitan realizar seguimiento del proceso y proporcionar la tan necesaria realimentación. </a:t>
            </a:r>
          </a:p>
          <a:p>
            <a:pPr marL="342900" indent="-342900" algn="just">
              <a:buFont typeface="Arial" panose="020B0604020202020204" pitchFamily="34" charset="0"/>
              <a:buChar char="•"/>
            </a:pPr>
            <a:r>
              <a:rPr lang="es-ES" dirty="0"/>
              <a:t>Transformación de los cursos y recursos de aprendizaje</a:t>
            </a:r>
            <a:endParaRPr lang="es-CU" dirty="0"/>
          </a:p>
          <a:p>
            <a:r>
              <a:rPr lang="es-MX" dirty="0"/>
              <a:t>Actualmente se reclama del enriquecimiento de los escenarios virtuales, sincrónicos y asincrónicos, con las posibilidades de inmersión. Además de la combinación de plataformas de LMS y de videoconferencia, se pueden explotar las ventajas que ofrece la incorporación de realidad aumentada. </a:t>
            </a:r>
            <a:endParaRPr lang="es-CU" dirty="0"/>
          </a:p>
          <a:p>
            <a:r>
              <a:rPr lang="es-MX" dirty="0"/>
              <a:t>Sumado a lo anterior, los laboratorios remotos continúan mostrando gran interés en la comunidad científica por lo que constituyen puntos de análisis  e investigación en la dirección de la transformación digital.</a:t>
            </a:r>
            <a:endParaRPr lang="es-CU" dirty="0"/>
          </a:p>
          <a:p>
            <a:pPr algn="just"/>
            <a:endParaRPr lang="es-CU" dirty="0"/>
          </a:p>
          <a:p>
            <a:pPr algn="just"/>
            <a:endParaRPr lang="es-CU" dirty="0"/>
          </a:p>
          <a:p>
            <a:pPr algn="just"/>
            <a:endParaRPr lang="en-U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42726" y="13648379"/>
            <a:ext cx="10094847" cy="3582057"/>
          </a:xfrm>
        </p:spPr>
        <p:txBody>
          <a:bodyPr/>
          <a:lstStyle/>
          <a:p>
            <a:pPr algn="just"/>
            <a:r>
              <a:rPr lang="es-MX" dirty="0"/>
              <a:t>El trabajo desarrollado ha permitido identificar las principales direcciones de investigación que tributan a la mejora del proceso de enseñanza aprendizaje de la Electrónica Analógica, de caras a la demandada transformación digital. </a:t>
            </a:r>
            <a:endParaRPr lang="es-CU" dirty="0"/>
          </a:p>
          <a:p>
            <a:pPr algn="just"/>
            <a:r>
              <a:rPr lang="es-MX" dirty="0"/>
              <a:t>En el centro de la atención se encuentra la transformación de los cursos, recursos, tecnologías, metodologías de aprendizaje y escenarios de formación. La incorporación de inteligencia a estos escenarios es una temática más reciente que demanda de atención, incursión e inversión.</a:t>
            </a:r>
            <a:endParaRPr lang="es-CU" dirty="0"/>
          </a:p>
          <a:p>
            <a:pPr algn="just"/>
            <a:r>
              <a:rPr lang="es-MX" dirty="0"/>
              <a:t>Desde un punto de vista más ambicioso la combinación de inteligencia artificial, las analíticas de aprendizaje, la realidad  aumentada parecen ser temáticas novedosas que pueden aportar mayor innovación.</a:t>
            </a:r>
            <a:endParaRPr lang="es-CU" dirty="0"/>
          </a:p>
          <a:p>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297410" y="27186410"/>
            <a:ext cx="9886190" cy="627402"/>
          </a:xfrm>
        </p:spPr>
        <p:txBody>
          <a:bodyPr/>
          <a:lstStyle/>
          <a:p>
            <a:r>
              <a:rPr lang="en-US" dirty="0"/>
              <a:t>croche@uclv.edu.cu</a:t>
            </a:r>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0616" y="13633726"/>
            <a:ext cx="10102728" cy="4012944"/>
          </a:xfrm>
        </p:spPr>
        <p:txBody>
          <a:bodyPr/>
          <a:lstStyle/>
          <a:p>
            <a:pPr algn="just"/>
            <a:r>
              <a:rPr lang="es-ES" dirty="0"/>
              <a:t>La metodología de investigación utilizada se basa en técnicas descriptivas que facilitan obtener los elementos necesarios para justificar la pertinencia de las principales líneas de desarrollo investigativo a aplicar en el escenario de la Electrónica Analógica. </a:t>
            </a:r>
            <a:endParaRPr lang="es-CU" dirty="0"/>
          </a:p>
          <a:p>
            <a:pPr algn="just"/>
            <a:r>
              <a:rPr lang="es-ES" dirty="0"/>
              <a:t>Para ello, los artículos consultados, atendiendo a la temática y experiencias que abordan, son referentes de expertos en el área de la Electrónica. Los mismos han sido subdivididos atendiendo a los aspectos siguientes:</a:t>
            </a:r>
            <a:endParaRPr lang="es-CU" dirty="0"/>
          </a:p>
          <a:p>
            <a:pPr marL="342900" lvl="0" indent="-342900">
              <a:buFont typeface="Arial" panose="020B0604020202020204" pitchFamily="34" charset="0"/>
              <a:buChar char="•"/>
            </a:pPr>
            <a:r>
              <a:rPr lang="es-ES" dirty="0"/>
              <a:t>Reformas en la enseñanza de la Electrónica: visión de sistemas electrónicos y bloques funcionales.</a:t>
            </a:r>
            <a:endParaRPr lang="es-CU" dirty="0"/>
          </a:p>
          <a:p>
            <a:pPr marL="342900" lvl="0" indent="-342900">
              <a:buFont typeface="Arial" panose="020B0604020202020204" pitchFamily="34" charset="0"/>
              <a:buChar char="•"/>
            </a:pPr>
            <a:r>
              <a:rPr lang="es-ES" dirty="0"/>
              <a:t>Metodologías docentes utilizadas para enseñar y aprender Electrónica.</a:t>
            </a:r>
            <a:endParaRPr lang="es-CU" dirty="0"/>
          </a:p>
          <a:p>
            <a:pPr marL="342900" lvl="0" indent="-342900">
              <a:buFont typeface="Arial" panose="020B0604020202020204" pitchFamily="34" charset="0"/>
              <a:buChar char="•"/>
            </a:pPr>
            <a:r>
              <a:rPr lang="es-ES" dirty="0"/>
              <a:t>Cursos de Electrónica.</a:t>
            </a:r>
            <a:endParaRPr lang="es-CU" dirty="0"/>
          </a:p>
          <a:p>
            <a:endParaRPr lang="en-US"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normAutofit/>
          </a:bodyPr>
          <a:lstStyle/>
          <a:p>
            <a:r>
              <a:rPr lang="es-ES" sz="3200" dirty="0"/>
              <a:t>Carlos Roche Beltrán</a:t>
            </a:r>
            <a:endParaRPr lang="en-US" sz="3200"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n-US" dirty="0"/>
              <a:t>Propuestas para la transformación digital en la formación de ITE desde la Electrónica Analógica</a:t>
            </a: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55000" lnSpcReduction="20000"/>
          </a:bodyPr>
          <a:lstStyle/>
          <a:p>
            <a:r>
              <a:rPr lang="es-ES" dirty="0" smtClean="0"/>
              <a:t>XX Simposio Internacional de Ingeniería Eléctrica</a:t>
            </a:r>
            <a:endParaRPr lang="es-ES" dirty="0"/>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49463" y="22646935"/>
            <a:ext cx="20203365" cy="4093428"/>
          </a:xfrm>
          <a:prstGeom prst="rect">
            <a:avLst/>
          </a:prstGeom>
          <a:noFill/>
        </p:spPr>
        <p:txBody>
          <a:bodyPr wrap="square" rtlCol="0">
            <a:spAutoFit/>
          </a:bodyPr>
          <a:lstStyle/>
          <a:p>
            <a:r>
              <a:rPr lang="es-ES" sz="2000" dirty="0">
                <a:solidFill>
                  <a:schemeClr val="accent5">
                    <a:lumMod val="50000"/>
                  </a:schemeClr>
                </a:solidFill>
                <a:latin typeface="Times New Roman" panose="02020603050405020304" pitchFamily="18" charset="0"/>
                <a:cs typeface="Times New Roman" panose="02020603050405020304" pitchFamily="18" charset="0"/>
              </a:rPr>
              <a:t>Abreu, J. (2021). Introducción a las nuevas metodologías de enseñanza aprendizaje para la carrera de Ingeniería en Automática: informe de resultados del proyecto. UCLV.</a:t>
            </a:r>
            <a:endParaRPr lang="es-CU" sz="2000" dirty="0">
              <a:solidFill>
                <a:schemeClr val="accent5">
                  <a:lumMod val="50000"/>
                </a:schemeClr>
              </a:solidFill>
              <a:latin typeface="Times New Roman" panose="02020603050405020304" pitchFamily="18" charset="0"/>
              <a:cs typeface="Times New Roman" panose="02020603050405020304" pitchFamily="18" charset="0"/>
            </a:endParaRPr>
          </a:p>
          <a:p>
            <a:r>
              <a:rPr lang="es-ES" sz="2000" dirty="0">
                <a:solidFill>
                  <a:schemeClr val="accent5">
                    <a:lumMod val="50000"/>
                  </a:schemeClr>
                </a:solidFill>
                <a:latin typeface="Times New Roman" panose="02020603050405020304" pitchFamily="18" charset="0"/>
                <a:cs typeface="Times New Roman" panose="02020603050405020304" pitchFamily="18" charset="0"/>
              </a:rPr>
              <a:t>Andueza, A. M. (2022). Diseño de un proyecto electrónico del Internet de las Cosas para la formación en instrumentación electrónica de ingenieros industriales. TAEE 2022</a:t>
            </a:r>
            <a:endParaRPr lang="es-CU" sz="2000" dirty="0">
              <a:solidFill>
                <a:schemeClr val="accent5">
                  <a:lumMod val="50000"/>
                </a:schemeClr>
              </a:solidFill>
              <a:latin typeface="Times New Roman" panose="02020603050405020304" pitchFamily="18" charset="0"/>
              <a:cs typeface="Times New Roman" panose="02020603050405020304" pitchFamily="18" charset="0"/>
            </a:endParaRPr>
          </a:p>
          <a:p>
            <a:r>
              <a:rPr lang="es-ES" sz="2000" dirty="0">
                <a:solidFill>
                  <a:schemeClr val="accent5">
                    <a:lumMod val="50000"/>
                  </a:schemeClr>
                </a:solidFill>
                <a:latin typeface="Times New Roman" panose="02020603050405020304" pitchFamily="18" charset="0"/>
                <a:cs typeface="Times New Roman" panose="02020603050405020304" pitchFamily="18" charset="0"/>
              </a:rPr>
              <a:t>Barak M. (2017). Teaching Electronics: From Building Circuits to Systems Thinking and Programming. Handbook of Technology Education. Springer International Handbooks of Education. Springer, Cham.</a:t>
            </a:r>
            <a:endParaRPr lang="es-CU" sz="2000" dirty="0">
              <a:solidFill>
                <a:schemeClr val="accent5">
                  <a:lumMod val="50000"/>
                </a:schemeClr>
              </a:solidFill>
              <a:latin typeface="Times New Roman" panose="02020603050405020304" pitchFamily="18" charset="0"/>
              <a:cs typeface="Times New Roman" panose="02020603050405020304" pitchFamily="18" charset="0"/>
            </a:endParaRPr>
          </a:p>
          <a:p>
            <a:r>
              <a:rPr lang="es-ES" sz="2000" dirty="0">
                <a:solidFill>
                  <a:schemeClr val="accent5">
                    <a:lumMod val="50000"/>
                  </a:schemeClr>
                </a:solidFill>
                <a:latin typeface="Times New Roman" panose="02020603050405020304" pitchFamily="18" charset="0"/>
                <a:cs typeface="Times New Roman" panose="02020603050405020304" pitchFamily="18" charset="0"/>
              </a:rPr>
              <a:t>D</a:t>
            </a:r>
            <a:r>
              <a:rPr lang="es-MX" sz="2000" dirty="0">
                <a:solidFill>
                  <a:schemeClr val="accent5">
                    <a:lumMod val="50000"/>
                  </a:schemeClr>
                </a:solidFill>
                <a:latin typeface="Times New Roman" panose="02020603050405020304" pitchFamily="18" charset="0"/>
                <a:cs typeface="Times New Roman" panose="02020603050405020304" pitchFamily="18" charset="0"/>
              </a:rPr>
              <a:t>e la Vega, R.; Déber, F.; Rocha, A.; Rossi, S. (2022) Innovaciones en la asignatura  Electrónica Analógica y Digital. TAEE 2022</a:t>
            </a:r>
            <a:endParaRPr lang="es-CU" sz="2000" dirty="0">
              <a:solidFill>
                <a:schemeClr val="accent5">
                  <a:lumMod val="50000"/>
                </a:schemeClr>
              </a:solidFill>
              <a:latin typeface="Times New Roman" panose="02020603050405020304" pitchFamily="18" charset="0"/>
              <a:cs typeface="Times New Roman" panose="02020603050405020304" pitchFamily="18" charset="0"/>
            </a:endParaRPr>
          </a:p>
          <a:p>
            <a:r>
              <a:rPr lang="es-MX" sz="2000" dirty="0">
                <a:solidFill>
                  <a:schemeClr val="accent5">
                    <a:lumMod val="50000"/>
                  </a:schemeClr>
                </a:solidFill>
                <a:latin typeface="Times New Roman" panose="02020603050405020304" pitchFamily="18" charset="0"/>
                <a:cs typeface="Times New Roman" panose="02020603050405020304" pitchFamily="18" charset="0"/>
              </a:rPr>
              <a:t>Flores, J. F. (2022). Modelo de Aula Virtual Inmersiva para un Ambiente de Aprendizaje Sincrónico Mixto. TAEE 2022</a:t>
            </a:r>
            <a:endParaRPr lang="es-CU" sz="2000" dirty="0">
              <a:solidFill>
                <a:schemeClr val="accent5">
                  <a:lumMod val="50000"/>
                </a:schemeClr>
              </a:solidFill>
              <a:latin typeface="Times New Roman" panose="02020603050405020304" pitchFamily="18" charset="0"/>
              <a:cs typeface="Times New Roman" panose="02020603050405020304" pitchFamily="18" charset="0"/>
            </a:endParaRPr>
          </a:p>
          <a:p>
            <a:r>
              <a:rPr lang="es-MX" sz="2000" dirty="0">
                <a:solidFill>
                  <a:schemeClr val="accent5">
                    <a:lumMod val="50000"/>
                  </a:schemeClr>
                </a:solidFill>
                <a:latin typeface="Times New Roman" panose="02020603050405020304" pitchFamily="18" charset="0"/>
                <a:cs typeface="Times New Roman" panose="02020603050405020304" pitchFamily="18" charset="0"/>
              </a:rPr>
              <a:t>Garcia-Loro, F. (2018). </a:t>
            </a:r>
            <a:r>
              <a:rPr lang="en-US" sz="2000" dirty="0">
                <a:solidFill>
                  <a:schemeClr val="accent5">
                    <a:lumMod val="50000"/>
                  </a:schemeClr>
                </a:solidFill>
                <a:latin typeface="Times New Roman" panose="02020603050405020304" pitchFamily="18" charset="0"/>
                <a:cs typeface="Times New Roman" panose="02020603050405020304" pitchFamily="18" charset="0"/>
              </a:rPr>
              <a:t>PILAR: a Federation of VISIR Remote Laboratory Systems for Educational Open Activities. IEEE International Conference on Teaching, Assessment, and Learning for Engineering (TALE), Wollongong, NSW, 2018, pp. 134-141. doi: 10.1109/TALE.2018.8615277 </a:t>
            </a:r>
            <a:endParaRPr lang="es-CU" sz="2000" dirty="0">
              <a:solidFill>
                <a:schemeClr val="accent5">
                  <a:lumMod val="50000"/>
                </a:schemeClr>
              </a:solidFill>
              <a:latin typeface="Times New Roman" panose="02020603050405020304" pitchFamily="18" charset="0"/>
              <a:cs typeface="Times New Roman" panose="02020603050405020304" pitchFamily="18" charset="0"/>
            </a:endParaRPr>
          </a:p>
          <a:p>
            <a:r>
              <a:rPr lang="es-ES" sz="2000" dirty="0">
                <a:solidFill>
                  <a:schemeClr val="accent5">
                    <a:lumMod val="50000"/>
                  </a:schemeClr>
                </a:solidFill>
                <a:latin typeface="Times New Roman" panose="02020603050405020304" pitchFamily="18" charset="0"/>
                <a:cs typeface="Times New Roman" panose="02020603050405020304" pitchFamily="18" charset="0"/>
              </a:rPr>
              <a:t>Gil, E.;  Lázaro, J. (2022). Aprendizaje basado en problemas de la asignatura Sistemas Electrónicos Programables. TAEE 2022  </a:t>
            </a:r>
            <a:endParaRPr lang="es-CU" sz="2000" dirty="0">
              <a:solidFill>
                <a:schemeClr val="accent5">
                  <a:lumMod val="50000"/>
                </a:schemeClr>
              </a:solidFill>
              <a:latin typeface="Times New Roman" panose="02020603050405020304" pitchFamily="18" charset="0"/>
              <a:cs typeface="Times New Roman" panose="02020603050405020304" pitchFamily="18" charset="0"/>
            </a:endParaRPr>
          </a:p>
          <a:p>
            <a:r>
              <a:rPr lang="es-ES" sz="2000" dirty="0">
                <a:solidFill>
                  <a:schemeClr val="accent5">
                    <a:lumMod val="50000"/>
                  </a:schemeClr>
                </a:solidFill>
                <a:latin typeface="Times New Roman" panose="02020603050405020304" pitchFamily="18" charset="0"/>
                <a:cs typeface="Times New Roman" panose="02020603050405020304" pitchFamily="18" charset="0"/>
              </a:rPr>
              <a:t>Gonzalez, L. M. (2022). Elaboración de subcircuitos con Multisim para abordar aplicaciones de Electrónica Analógica desde la perspectiva de bloques funcionales. Tesis de grado. UCLV</a:t>
            </a:r>
            <a:endParaRPr lang="es-CU" sz="2000" dirty="0">
              <a:solidFill>
                <a:schemeClr val="accent5">
                  <a:lumMod val="50000"/>
                </a:schemeClr>
              </a:solidFill>
              <a:latin typeface="Times New Roman" panose="02020603050405020304" pitchFamily="18" charset="0"/>
              <a:cs typeface="Times New Roman" panose="02020603050405020304" pitchFamily="18" charset="0"/>
            </a:endParaRPr>
          </a:p>
          <a:p>
            <a:r>
              <a:rPr lang="es-ES" sz="2000" dirty="0">
                <a:solidFill>
                  <a:schemeClr val="accent5">
                    <a:lumMod val="50000"/>
                  </a:schemeClr>
                </a:solidFill>
                <a:latin typeface="Times New Roman" panose="02020603050405020304" pitchFamily="18" charset="0"/>
                <a:cs typeface="Times New Roman" panose="02020603050405020304" pitchFamily="18" charset="0"/>
              </a:rPr>
              <a:t>Hernandez-Jayo, U.; García-Zubia, J. (2022).  Cómo hemos enseñado electrónica analógica y digital durante la pandemia. TAEE 2022</a:t>
            </a:r>
            <a:endParaRPr lang="es-CU" sz="2000" dirty="0">
              <a:solidFill>
                <a:schemeClr val="accent5">
                  <a:lumMod val="50000"/>
                </a:schemeClr>
              </a:solidFill>
              <a:latin typeface="Times New Roman" panose="02020603050405020304" pitchFamily="18" charset="0"/>
              <a:cs typeface="Times New Roman" panose="02020603050405020304" pitchFamily="18" charset="0"/>
            </a:endParaRPr>
          </a:p>
          <a:p>
            <a:r>
              <a:rPr lang="es-ES" sz="2000" dirty="0">
                <a:solidFill>
                  <a:schemeClr val="accent5">
                    <a:lumMod val="50000"/>
                  </a:schemeClr>
                </a:solidFill>
                <a:latin typeface="Times New Roman" panose="02020603050405020304" pitchFamily="18" charset="0"/>
                <a:cs typeface="Times New Roman" panose="02020603050405020304" pitchFamily="18" charset="0"/>
              </a:rPr>
              <a:t>Jiménez, F. J.; Lopez, S. (2022). Enseñanza de la programación en LabVIEW® mediante metodologías ABP. TAEE 2022</a:t>
            </a:r>
            <a:endParaRPr lang="es-CU" sz="2000" dirty="0">
              <a:solidFill>
                <a:schemeClr val="accent5">
                  <a:lumMod val="50000"/>
                </a:schemeClr>
              </a:solidFill>
              <a:latin typeface="Times New Roman" panose="02020603050405020304" pitchFamily="18" charset="0"/>
              <a:cs typeface="Times New Roman" panose="02020603050405020304" pitchFamily="18" charset="0"/>
            </a:endParaRPr>
          </a:p>
          <a:p>
            <a:r>
              <a:rPr lang="es-ES" sz="2000" dirty="0">
                <a:solidFill>
                  <a:schemeClr val="accent5">
                    <a:lumMod val="50000"/>
                  </a:schemeClr>
                </a:solidFill>
                <a:latin typeface="Times New Roman" panose="02020603050405020304" pitchFamily="18" charset="0"/>
                <a:cs typeface="Times New Roman" panose="02020603050405020304" pitchFamily="18" charset="0"/>
              </a:rPr>
              <a:t>MES (2018). Plan de Estudios “E” carrera Ingeniería en Telecomunicaciones y Electrónica. Habana: MES.</a:t>
            </a:r>
            <a:endParaRPr lang="es-CU" sz="20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E3114A6-C9F3-C235-E5C9-62DCD47FE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6" y="879044"/>
            <a:ext cx="2466674" cy="409023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1435</TotalTime>
  <Words>1227</Words>
  <Application>Microsoft Office PowerPoint</Application>
  <PresentationFormat>Personalizado</PresentationFormat>
  <Paragraphs>43</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Dariel</cp:lastModifiedBy>
  <cp:revision>45</cp:revision>
  <dcterms:created xsi:type="dcterms:W3CDTF">2012-02-10T00:21:22Z</dcterms:created>
  <dcterms:modified xsi:type="dcterms:W3CDTF">2023-11-10T19:33:31Z</dcterms:modified>
  <cp:category>Research poster templates</cp:category>
</cp:coreProperties>
</file>