
<file path=[Content_Types].xml><?xml version="1.0" encoding="utf-8"?>
<Types xmlns="http://schemas.openxmlformats.org/package/2006/content-types">
  <Default Extension="png" ContentType="image/png"/>
  <Default Extension="svg" ContentType="image/svg+xml"/>
  <Default Extension="m4a" ContentType="audio/mp4"/>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docx" ContentType="application/vnd.openxmlformats-officedocument.wordprocessingml.document"/>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8" r:id="rId3"/>
    <p:sldId id="257" r:id="rId4"/>
    <p:sldId id="259" r:id="rId5"/>
    <p:sldId id="260" r:id="rId6"/>
    <p:sldId id="272" r:id="rId7"/>
    <p:sldId id="270" r:id="rId8"/>
    <p:sldId id="273" r:id="rId9"/>
    <p:sldId id="262" r:id="rId10"/>
    <p:sldId id="274" r:id="rId11"/>
  </p:sldIdLst>
  <p:sldSz cx="18288000" cy="10287000"/>
  <p:notesSz cx="6858000" cy="9144000"/>
  <p:embeddedFontLst>
    <p:embeddedFont>
      <p:font typeface="Calibri" panose="020F0502020204030204" pitchFamily="34" charset="0"/>
      <p:regular r:id="rId12"/>
      <p:bold r:id="rId13"/>
      <p:italic r:id="rId14"/>
      <p:boldItalic r:id="rId15"/>
    </p:embeddedFont>
    <p:embeddedFont>
      <p:font typeface="Open Sauce Italics" panose="020B0604020202020204" charset="0"/>
      <p:regular r:id="rId1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999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6" d="100"/>
          <a:sy n="46" d="100"/>
        </p:scale>
        <p:origin x="834"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sv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svg"/><Relationship Id="rId10" Type="http://schemas.openxmlformats.org/officeDocument/2006/relationships/image" Target="../media/image7.jpeg"/><Relationship Id="rId4" Type="http://schemas.openxmlformats.org/officeDocument/2006/relationships/image" Target="../media/image1.png"/><Relationship Id="rId9" Type="http://schemas.openxmlformats.org/officeDocument/2006/relationships/image" Target="../media/image6.jpeg"/></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sv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svg"/><Relationship Id="rId10" Type="http://schemas.openxmlformats.org/officeDocument/2006/relationships/image" Target="../media/image7.jpeg"/><Relationship Id="rId4" Type="http://schemas.openxmlformats.org/officeDocument/2006/relationships/image" Target="../media/image1.png"/><Relationship Id="rId9" Type="http://schemas.openxmlformats.org/officeDocument/2006/relationships/image" Target="../media/image6.jpe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2.svg"/><Relationship Id="rId10" Type="http://schemas.openxmlformats.org/officeDocument/2006/relationships/image" Target="../media/image8.png"/><Relationship Id="rId4" Type="http://schemas.openxmlformats.org/officeDocument/2006/relationships/image" Target="../media/image1.pn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2.sv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audio" Target="../media/media4.m4a"/><Relationship Id="rId7" Type="http://schemas.openxmlformats.org/officeDocument/2006/relationships/package" Target="../embeddings/Microsoft_Word_Document.docx"/><Relationship Id="rId2" Type="http://schemas.microsoft.com/office/2007/relationships/media" Target="../media/media4.m4a"/><Relationship Id="rId1" Type="http://schemas.openxmlformats.org/officeDocument/2006/relationships/vmlDrawing" Target="../drawings/vmlDrawing1.v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slideLayout" Target="../slideLayouts/slideLayout7.xml"/><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8" Type="http://schemas.openxmlformats.org/officeDocument/2006/relationships/image" Target="../media/image8.png"/><Relationship Id="rId3" Type="http://schemas.openxmlformats.org/officeDocument/2006/relationships/slideLayout" Target="../slideLayouts/slideLayout7.xml"/><Relationship Id="rId7" Type="http://schemas.openxmlformats.org/officeDocument/2006/relationships/image" Target="../media/image18.svg"/><Relationship Id="rId12" Type="http://schemas.openxmlformats.org/officeDocument/2006/relationships/image" Target="../media/image23.png"/><Relationship Id="rId17" Type="http://schemas.openxmlformats.org/officeDocument/2006/relationships/image" Target="../media/image28.png"/><Relationship Id="rId2" Type="http://schemas.openxmlformats.org/officeDocument/2006/relationships/audio" Target="../media/media5.m4a"/><Relationship Id="rId16" Type="http://schemas.openxmlformats.org/officeDocument/2006/relationships/image" Target="../media/image27.png"/><Relationship Id="rId1" Type="http://schemas.microsoft.com/office/2007/relationships/media" Target="../media/media5.m4a"/><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image" Target="../media/image2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7.xml"/><Relationship Id="rId7" Type="http://schemas.openxmlformats.org/officeDocument/2006/relationships/image" Target="../media/image3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slideLayout" Target="../slideLayouts/slideLayout7.xml"/><Relationship Id="rId7" Type="http://schemas.openxmlformats.org/officeDocument/2006/relationships/image" Target="../media/image34.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1.svg"/><Relationship Id="rId5" Type="http://schemas.openxmlformats.org/officeDocument/2006/relationships/image" Target="../media/image30.png"/><Relationship Id="rId10" Type="http://schemas.openxmlformats.org/officeDocument/2006/relationships/image" Target="../media/image8.png"/><Relationship Id="rId4" Type="http://schemas.openxmlformats.org/officeDocument/2006/relationships/image" Target="../media/image29.png"/><Relationship Id="rId9" Type="http://schemas.openxmlformats.org/officeDocument/2006/relationships/image" Target="../media/image36.jpeg"/></Relationships>
</file>

<file path=ppt/slides/_rels/slide8.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slideLayout" Target="../slideLayouts/slideLayout7.xml"/><Relationship Id="rId7" Type="http://schemas.openxmlformats.org/officeDocument/2006/relationships/image" Target="../media/image37.jpe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3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grpSp>
        <p:nvGrpSpPr>
          <p:cNvPr id="2" name="Group 2"/>
          <p:cNvGrpSpPr/>
          <p:nvPr/>
        </p:nvGrpSpPr>
        <p:grpSpPr>
          <a:xfrm>
            <a:off x="12974764" y="-207071"/>
            <a:ext cx="3086100" cy="11299900"/>
            <a:chOff x="0" y="0"/>
            <a:chExt cx="812800" cy="2976105"/>
          </a:xfrm>
        </p:grpSpPr>
        <p:sp>
          <p:nvSpPr>
            <p:cNvPr id="3" name="Freeform 3"/>
            <p:cNvSpPr/>
            <p:nvPr/>
          </p:nvSpPr>
          <p:spPr>
            <a:xfrm>
              <a:off x="0" y="0"/>
              <a:ext cx="812800" cy="2976105"/>
            </a:xfrm>
            <a:custGeom>
              <a:avLst/>
              <a:gdLst/>
              <a:ahLst/>
              <a:cxnLst/>
              <a:rect l="l" t="t" r="r" b="b"/>
              <a:pathLst>
                <a:path w="812800" h="2976105">
                  <a:moveTo>
                    <a:pt x="0" y="0"/>
                  </a:moveTo>
                  <a:lnTo>
                    <a:pt x="812800" y="0"/>
                  </a:lnTo>
                  <a:lnTo>
                    <a:pt x="812800" y="2976105"/>
                  </a:lnTo>
                  <a:lnTo>
                    <a:pt x="0" y="2976105"/>
                  </a:lnTo>
                  <a:close/>
                </a:path>
              </a:pathLst>
            </a:custGeom>
            <a:solidFill>
              <a:srgbClr val="099936"/>
            </a:solidFill>
          </p:spPr>
        </p:sp>
        <p:sp>
          <p:nvSpPr>
            <p:cNvPr id="4" name="TextBox 4"/>
            <p:cNvSpPr txBox="1"/>
            <p:nvPr/>
          </p:nvSpPr>
          <p:spPr>
            <a:xfrm>
              <a:off x="0" y="-19050"/>
              <a:ext cx="812800" cy="2995155"/>
            </a:xfrm>
            <a:prstGeom prst="rect">
              <a:avLst/>
            </a:prstGeom>
          </p:spPr>
          <p:txBody>
            <a:bodyPr lIns="50800" tIns="50800" rIns="50800" bIns="50800" rtlCol="0" anchor="ctr"/>
            <a:lstStyle/>
            <a:p>
              <a:pPr algn="ctr">
                <a:lnSpc>
                  <a:spcPts val="2859"/>
                </a:lnSpc>
              </a:pPr>
              <a:endParaRPr/>
            </a:p>
          </p:txBody>
        </p:sp>
      </p:grpSp>
      <p:sp>
        <p:nvSpPr>
          <p:cNvPr id="5" name="Freeform 5"/>
          <p:cNvSpPr/>
          <p:nvPr/>
        </p:nvSpPr>
        <p:spPr>
          <a:xfrm>
            <a:off x="16384715" y="9009597"/>
            <a:ext cx="3806571" cy="2083232"/>
          </a:xfrm>
          <a:custGeom>
            <a:avLst/>
            <a:gdLst/>
            <a:ahLst/>
            <a:cxnLst/>
            <a:rect l="l" t="t" r="r" b="b"/>
            <a:pathLst>
              <a:path w="3806571" h="2083232">
                <a:moveTo>
                  <a:pt x="0" y="0"/>
                </a:moveTo>
                <a:lnTo>
                  <a:pt x="3806570" y="0"/>
                </a:lnTo>
                <a:lnTo>
                  <a:pt x="3806570" y="2083232"/>
                </a:lnTo>
                <a:lnTo>
                  <a:pt x="0" y="20832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6" name="Group 6"/>
          <p:cNvGrpSpPr/>
          <p:nvPr/>
        </p:nvGrpSpPr>
        <p:grpSpPr>
          <a:xfrm>
            <a:off x="-1543050" y="-558218"/>
            <a:ext cx="3086100" cy="11299900"/>
            <a:chOff x="0" y="0"/>
            <a:chExt cx="812800" cy="2976105"/>
          </a:xfrm>
        </p:grpSpPr>
        <p:sp>
          <p:nvSpPr>
            <p:cNvPr id="7" name="Freeform 7"/>
            <p:cNvSpPr/>
            <p:nvPr/>
          </p:nvSpPr>
          <p:spPr>
            <a:xfrm>
              <a:off x="0" y="0"/>
              <a:ext cx="812800" cy="2976105"/>
            </a:xfrm>
            <a:custGeom>
              <a:avLst/>
              <a:gdLst/>
              <a:ahLst/>
              <a:cxnLst/>
              <a:rect l="l" t="t" r="r" b="b"/>
              <a:pathLst>
                <a:path w="812800" h="2976105">
                  <a:moveTo>
                    <a:pt x="0" y="0"/>
                  </a:moveTo>
                  <a:lnTo>
                    <a:pt x="812800" y="0"/>
                  </a:lnTo>
                  <a:lnTo>
                    <a:pt x="812800" y="2976105"/>
                  </a:lnTo>
                  <a:lnTo>
                    <a:pt x="0" y="2976105"/>
                  </a:lnTo>
                  <a:close/>
                </a:path>
              </a:pathLst>
            </a:custGeom>
            <a:solidFill>
              <a:srgbClr val="099936"/>
            </a:solidFill>
          </p:spPr>
        </p:sp>
        <p:sp>
          <p:nvSpPr>
            <p:cNvPr id="8" name="TextBox 8"/>
            <p:cNvSpPr txBox="1"/>
            <p:nvPr/>
          </p:nvSpPr>
          <p:spPr>
            <a:xfrm>
              <a:off x="0" y="-19050"/>
              <a:ext cx="812800" cy="2995155"/>
            </a:xfrm>
            <a:prstGeom prst="rect">
              <a:avLst/>
            </a:prstGeom>
          </p:spPr>
          <p:txBody>
            <a:bodyPr lIns="50800" tIns="50800" rIns="50800" bIns="50800" rtlCol="0" anchor="ctr"/>
            <a:lstStyle/>
            <a:p>
              <a:pPr algn="ctr">
                <a:lnSpc>
                  <a:spcPts val="2859"/>
                </a:lnSpc>
              </a:pPr>
              <a:endParaRPr/>
            </a:p>
          </p:txBody>
        </p:sp>
      </p:grpSp>
      <p:grpSp>
        <p:nvGrpSpPr>
          <p:cNvPr id="9" name="Group 9"/>
          <p:cNvGrpSpPr/>
          <p:nvPr/>
        </p:nvGrpSpPr>
        <p:grpSpPr>
          <a:xfrm>
            <a:off x="1227773" y="4568419"/>
            <a:ext cx="110236" cy="2818996"/>
            <a:chOff x="0" y="0"/>
            <a:chExt cx="26312" cy="672855"/>
          </a:xfrm>
        </p:grpSpPr>
        <p:sp>
          <p:nvSpPr>
            <p:cNvPr id="10" name="Freeform 10"/>
            <p:cNvSpPr/>
            <p:nvPr/>
          </p:nvSpPr>
          <p:spPr>
            <a:xfrm>
              <a:off x="0" y="0"/>
              <a:ext cx="26312" cy="672855"/>
            </a:xfrm>
            <a:custGeom>
              <a:avLst/>
              <a:gdLst/>
              <a:ahLst/>
              <a:cxnLst/>
              <a:rect l="l" t="t" r="r" b="b"/>
              <a:pathLst>
                <a:path w="26312" h="672855">
                  <a:moveTo>
                    <a:pt x="0" y="0"/>
                  </a:moveTo>
                  <a:lnTo>
                    <a:pt x="26312" y="0"/>
                  </a:lnTo>
                  <a:lnTo>
                    <a:pt x="26312" y="672855"/>
                  </a:lnTo>
                  <a:lnTo>
                    <a:pt x="0" y="672855"/>
                  </a:lnTo>
                  <a:close/>
                </a:path>
              </a:pathLst>
            </a:custGeom>
            <a:solidFill>
              <a:srgbClr val="FFFFFF"/>
            </a:solidFill>
          </p:spPr>
        </p:sp>
        <p:sp>
          <p:nvSpPr>
            <p:cNvPr id="11" name="TextBox 11"/>
            <p:cNvSpPr txBox="1"/>
            <p:nvPr/>
          </p:nvSpPr>
          <p:spPr>
            <a:xfrm>
              <a:off x="0" y="-19050"/>
              <a:ext cx="26312" cy="691905"/>
            </a:xfrm>
            <a:prstGeom prst="rect">
              <a:avLst/>
            </a:prstGeom>
          </p:spPr>
          <p:txBody>
            <a:bodyPr lIns="50800" tIns="50800" rIns="50800" bIns="50800" rtlCol="0" anchor="ctr"/>
            <a:lstStyle/>
            <a:p>
              <a:pPr algn="ctr">
                <a:lnSpc>
                  <a:spcPts val="2859"/>
                </a:lnSpc>
              </a:pPr>
              <a:endParaRPr/>
            </a:p>
          </p:txBody>
        </p:sp>
      </p:grpSp>
      <p:sp>
        <p:nvSpPr>
          <p:cNvPr id="12" name="Freeform 12"/>
          <p:cNvSpPr/>
          <p:nvPr/>
        </p:nvSpPr>
        <p:spPr>
          <a:xfrm>
            <a:off x="-2777871" y="-207071"/>
            <a:ext cx="3806571" cy="2083232"/>
          </a:xfrm>
          <a:custGeom>
            <a:avLst/>
            <a:gdLst/>
            <a:ahLst/>
            <a:cxnLst/>
            <a:rect l="l" t="t" r="r" b="b"/>
            <a:pathLst>
              <a:path w="3806571" h="2083232">
                <a:moveTo>
                  <a:pt x="0" y="0"/>
                </a:moveTo>
                <a:lnTo>
                  <a:pt x="3806571" y="0"/>
                </a:lnTo>
                <a:lnTo>
                  <a:pt x="3806571" y="2083233"/>
                </a:lnTo>
                <a:lnTo>
                  <a:pt x="0" y="20832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Freeform 13"/>
          <p:cNvSpPr/>
          <p:nvPr/>
        </p:nvSpPr>
        <p:spPr>
          <a:xfrm>
            <a:off x="12199492" y="710602"/>
            <a:ext cx="4636646" cy="8762260"/>
          </a:xfrm>
          <a:custGeom>
            <a:avLst/>
            <a:gdLst/>
            <a:ahLst/>
            <a:cxnLst/>
            <a:rect l="l" t="t" r="r" b="b"/>
            <a:pathLst>
              <a:path w="4636646" h="8762260">
                <a:moveTo>
                  <a:pt x="0" y="0"/>
                </a:moveTo>
                <a:lnTo>
                  <a:pt x="4636645" y="0"/>
                </a:lnTo>
                <a:lnTo>
                  <a:pt x="4636645" y="8762261"/>
                </a:lnTo>
                <a:lnTo>
                  <a:pt x="0" y="8762261"/>
                </a:lnTo>
                <a:lnTo>
                  <a:pt x="0" y="0"/>
                </a:lnTo>
                <a:close/>
              </a:path>
            </a:pathLst>
          </a:custGeom>
          <a:blipFill>
            <a:blip r:embed="rId8"/>
            <a:stretch>
              <a:fillRect t="-3709" b="-3709"/>
            </a:stretch>
          </a:blipFill>
        </p:spPr>
      </p:sp>
      <p:sp>
        <p:nvSpPr>
          <p:cNvPr id="17" name="Rectángulo 16">
            <a:extLst>
              <a:ext uri="{FF2B5EF4-FFF2-40B4-BE49-F238E27FC236}">
                <a16:creationId xmlns:a16="http://schemas.microsoft.com/office/drawing/2014/main" id="{9987A786-CF82-41CE-9B49-D3A6950B8C86}"/>
              </a:ext>
            </a:extLst>
          </p:cNvPr>
          <p:cNvSpPr/>
          <p:nvPr/>
        </p:nvSpPr>
        <p:spPr>
          <a:xfrm>
            <a:off x="1377882" y="118116"/>
            <a:ext cx="10794399" cy="1758045"/>
          </a:xfrm>
          <a:prstGeom prst="rect">
            <a:avLst/>
          </a:prstGeom>
        </p:spPr>
        <p:txBody>
          <a:bodyPr wrap="square">
            <a:spAutoFit/>
          </a:bodyPr>
          <a:lstStyle/>
          <a:p>
            <a:pPr algn="ctr">
              <a:lnSpc>
                <a:spcPct val="115000"/>
              </a:lnSpc>
            </a:pPr>
            <a:r>
              <a:rPr lang="es-ES" sz="3200" b="1" cap="all" dirty="0">
                <a:solidFill>
                  <a:srgbClr val="099936"/>
                </a:solidFill>
                <a:ea typeface="Calibri" panose="020F0502020204030204" pitchFamily="34" charset="0"/>
                <a:cs typeface="Calibri" panose="020F0502020204030204" pitchFamily="34" charset="0"/>
              </a:rPr>
              <a:t>III Conferencia Internacional de Desarrollo Energético Sostenible</a:t>
            </a:r>
            <a:endParaRPr lang="es-ES" sz="3200" b="1" dirty="0">
              <a:solidFill>
                <a:srgbClr val="099936"/>
              </a:solidFill>
              <a:ea typeface="Calibri" panose="020F0502020204030204" pitchFamily="34" charset="0"/>
              <a:cs typeface="Calibri" panose="020F0502020204030204" pitchFamily="34" charset="0"/>
            </a:endParaRPr>
          </a:p>
          <a:p>
            <a:pPr algn="ctr">
              <a:lnSpc>
                <a:spcPct val="115000"/>
              </a:lnSpc>
            </a:pPr>
            <a:endParaRPr lang="es-ES" sz="3200" b="1" dirty="0">
              <a:solidFill>
                <a:srgbClr val="099936"/>
              </a:solidFill>
              <a:ea typeface="Calibri" panose="020F0502020204030204" pitchFamily="34" charset="0"/>
              <a:cs typeface="Calibri" panose="020F0502020204030204" pitchFamily="34" charset="0"/>
            </a:endParaRPr>
          </a:p>
        </p:txBody>
      </p:sp>
      <p:sp>
        <p:nvSpPr>
          <p:cNvPr id="18" name="Rectángulo 17">
            <a:extLst>
              <a:ext uri="{FF2B5EF4-FFF2-40B4-BE49-F238E27FC236}">
                <a16:creationId xmlns:a16="http://schemas.microsoft.com/office/drawing/2014/main" id="{71B709CE-0331-431F-9CED-ADD285A72A92}"/>
              </a:ext>
            </a:extLst>
          </p:cNvPr>
          <p:cNvSpPr/>
          <p:nvPr/>
        </p:nvSpPr>
        <p:spPr>
          <a:xfrm>
            <a:off x="1755718" y="4526333"/>
            <a:ext cx="10694880" cy="2903167"/>
          </a:xfrm>
          <a:prstGeom prst="rect">
            <a:avLst/>
          </a:prstGeom>
        </p:spPr>
        <p:txBody>
          <a:bodyPr wrap="square">
            <a:spAutoFit/>
          </a:bodyPr>
          <a:lstStyle/>
          <a:p>
            <a:pPr>
              <a:lnSpc>
                <a:spcPct val="115000"/>
              </a:lnSpc>
            </a:pPr>
            <a:r>
              <a:rPr lang="es-ES" sz="5400" b="1" cap="all" dirty="0">
                <a:solidFill>
                  <a:srgbClr val="099936"/>
                </a:solidFill>
                <a:ea typeface="Calibri" panose="020F0502020204030204" pitchFamily="34" charset="0"/>
                <a:cs typeface="Calibri" panose="020F0502020204030204" pitchFamily="34" charset="0"/>
              </a:rPr>
              <a:t>Gestión energética a partir del estudio del microclima urbano y la forma de la ciudad</a:t>
            </a:r>
          </a:p>
        </p:txBody>
      </p:sp>
      <p:sp>
        <p:nvSpPr>
          <p:cNvPr id="19" name="Rectángulo 18">
            <a:extLst>
              <a:ext uri="{FF2B5EF4-FFF2-40B4-BE49-F238E27FC236}">
                <a16:creationId xmlns:a16="http://schemas.microsoft.com/office/drawing/2014/main" id="{02CB5234-A14F-4C2D-B2A0-4C47B5601773}"/>
              </a:ext>
            </a:extLst>
          </p:cNvPr>
          <p:cNvSpPr/>
          <p:nvPr/>
        </p:nvSpPr>
        <p:spPr>
          <a:xfrm>
            <a:off x="1890152" y="7628987"/>
            <a:ext cx="10438861" cy="2045303"/>
          </a:xfrm>
          <a:prstGeom prst="rect">
            <a:avLst/>
          </a:prstGeom>
        </p:spPr>
        <p:txBody>
          <a:bodyPr wrap="square">
            <a:spAutoFit/>
          </a:bodyPr>
          <a:lstStyle/>
          <a:p>
            <a:pPr algn="ctr">
              <a:lnSpc>
                <a:spcPct val="115000"/>
              </a:lnSpc>
              <a:spcAft>
                <a:spcPts val="1000"/>
              </a:spcAft>
            </a:pPr>
            <a:r>
              <a:rPr lang="es-MX" sz="2800" dirty="0">
                <a:solidFill>
                  <a:srgbClr val="099936"/>
                </a:solidFill>
                <a:ea typeface="Calibri" panose="020F0502020204030204" pitchFamily="34" charset="0"/>
                <a:cs typeface="Calibri" panose="020F0502020204030204" pitchFamily="34" charset="0"/>
              </a:rPr>
              <a:t>Autores: Yamí Castro Conrado, Meylin Otero Martín, Lomberto Gómez Camacho, </a:t>
            </a:r>
            <a:r>
              <a:rPr lang="es-ES" sz="2800" dirty="0">
                <a:solidFill>
                  <a:srgbClr val="099936"/>
                </a:solidFill>
                <a:ea typeface="Calibri" panose="020F0502020204030204" pitchFamily="34" charset="0"/>
                <a:cs typeface="Calibri" panose="020F0502020204030204" pitchFamily="34" charset="0"/>
              </a:rPr>
              <a:t>Ricardo Osés Rodríguez, </a:t>
            </a:r>
            <a:r>
              <a:rPr lang="es-ES" sz="2800" dirty="0" err="1">
                <a:solidFill>
                  <a:srgbClr val="099936"/>
                </a:solidFill>
                <a:ea typeface="Calibri" panose="020F0502020204030204" pitchFamily="34" charset="0"/>
                <a:cs typeface="Calibri" panose="020F0502020204030204" pitchFamily="34" charset="0"/>
              </a:rPr>
              <a:t>Hariam</a:t>
            </a:r>
            <a:r>
              <a:rPr lang="es-ES" sz="2800" dirty="0">
                <a:solidFill>
                  <a:srgbClr val="099936"/>
                </a:solidFill>
                <a:ea typeface="Calibri" panose="020F0502020204030204" pitchFamily="34" charset="0"/>
                <a:cs typeface="Calibri" panose="020F0502020204030204" pitchFamily="34" charset="0"/>
              </a:rPr>
              <a:t> Martin Suarez, Guillermo Saura González, William Hernández Viera, Julia Socarrás Padrón, Nancy Ruiz Cabrera, María Isabel Agüero Andrés</a:t>
            </a:r>
          </a:p>
        </p:txBody>
      </p:sp>
      <p:pic>
        <p:nvPicPr>
          <p:cNvPr id="20" name="Imagen 19">
            <a:extLst>
              <a:ext uri="{FF2B5EF4-FFF2-40B4-BE49-F238E27FC236}">
                <a16:creationId xmlns:a16="http://schemas.microsoft.com/office/drawing/2014/main" id="{6B75C678-A598-4367-BBE2-F995D406991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09583" y="1688007"/>
            <a:ext cx="4374742" cy="2464893"/>
          </a:xfrm>
          <a:prstGeom prst="rect">
            <a:avLst/>
          </a:prstGeom>
        </p:spPr>
      </p:pic>
      <p:pic>
        <p:nvPicPr>
          <p:cNvPr id="21" name="Imagen 20">
            <a:extLst>
              <a:ext uri="{FF2B5EF4-FFF2-40B4-BE49-F238E27FC236}">
                <a16:creationId xmlns:a16="http://schemas.microsoft.com/office/drawing/2014/main" id="{0000DD5E-A59C-4BF5-B27F-9616A49C5E4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00340" y="1686746"/>
            <a:ext cx="4374742" cy="2466154"/>
          </a:xfrm>
          <a:prstGeom prst="rect">
            <a:avLst/>
          </a:prstGeom>
        </p:spPr>
      </p:pic>
      <p:pic>
        <p:nvPicPr>
          <p:cNvPr id="15" name="Audio 14">
            <a:hlinkClick r:id="" action="ppaction://media"/>
            <a:extLst>
              <a:ext uri="{FF2B5EF4-FFF2-40B4-BE49-F238E27FC236}">
                <a16:creationId xmlns:a16="http://schemas.microsoft.com/office/drawing/2014/main" id="{BD330B08-5986-4F56-B1DB-F3F0F270F2D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526000" y="9525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5202"/>
    </mc:Choice>
    <mc:Fallback>
      <p:transition spd="slow" advTm="15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grpSp>
        <p:nvGrpSpPr>
          <p:cNvPr id="2" name="Group 2"/>
          <p:cNvGrpSpPr/>
          <p:nvPr/>
        </p:nvGrpSpPr>
        <p:grpSpPr>
          <a:xfrm>
            <a:off x="12974764" y="-207071"/>
            <a:ext cx="3086100" cy="11299900"/>
            <a:chOff x="0" y="0"/>
            <a:chExt cx="812800" cy="2976105"/>
          </a:xfrm>
        </p:grpSpPr>
        <p:sp>
          <p:nvSpPr>
            <p:cNvPr id="3" name="Freeform 3"/>
            <p:cNvSpPr/>
            <p:nvPr/>
          </p:nvSpPr>
          <p:spPr>
            <a:xfrm>
              <a:off x="0" y="0"/>
              <a:ext cx="812800" cy="2976105"/>
            </a:xfrm>
            <a:custGeom>
              <a:avLst/>
              <a:gdLst/>
              <a:ahLst/>
              <a:cxnLst/>
              <a:rect l="l" t="t" r="r" b="b"/>
              <a:pathLst>
                <a:path w="812800" h="2976105">
                  <a:moveTo>
                    <a:pt x="0" y="0"/>
                  </a:moveTo>
                  <a:lnTo>
                    <a:pt x="812800" y="0"/>
                  </a:lnTo>
                  <a:lnTo>
                    <a:pt x="812800" y="2976105"/>
                  </a:lnTo>
                  <a:lnTo>
                    <a:pt x="0" y="2976105"/>
                  </a:lnTo>
                  <a:close/>
                </a:path>
              </a:pathLst>
            </a:custGeom>
            <a:solidFill>
              <a:srgbClr val="099936"/>
            </a:solidFill>
          </p:spPr>
        </p:sp>
        <p:sp>
          <p:nvSpPr>
            <p:cNvPr id="4" name="TextBox 4"/>
            <p:cNvSpPr txBox="1"/>
            <p:nvPr/>
          </p:nvSpPr>
          <p:spPr>
            <a:xfrm>
              <a:off x="0" y="-19050"/>
              <a:ext cx="812800" cy="2995155"/>
            </a:xfrm>
            <a:prstGeom prst="rect">
              <a:avLst/>
            </a:prstGeom>
          </p:spPr>
          <p:txBody>
            <a:bodyPr lIns="50800" tIns="50800" rIns="50800" bIns="50800" rtlCol="0" anchor="ctr"/>
            <a:lstStyle/>
            <a:p>
              <a:pPr marL="0" marR="0" lvl="0" indent="0" algn="ctr" defTabSz="914400" rtl="0" eaLnBrk="1" fontAlgn="auto" latinLnBrk="0" hangingPunct="1">
                <a:lnSpc>
                  <a:spcPts val="28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16384715" y="9009597"/>
            <a:ext cx="3806571" cy="2083232"/>
          </a:xfrm>
          <a:custGeom>
            <a:avLst/>
            <a:gdLst/>
            <a:ahLst/>
            <a:cxnLst/>
            <a:rect l="l" t="t" r="r" b="b"/>
            <a:pathLst>
              <a:path w="3806571" h="2083232">
                <a:moveTo>
                  <a:pt x="0" y="0"/>
                </a:moveTo>
                <a:lnTo>
                  <a:pt x="3806570" y="0"/>
                </a:lnTo>
                <a:lnTo>
                  <a:pt x="3806570" y="2083232"/>
                </a:lnTo>
                <a:lnTo>
                  <a:pt x="0" y="20832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6" name="Group 6"/>
          <p:cNvGrpSpPr/>
          <p:nvPr/>
        </p:nvGrpSpPr>
        <p:grpSpPr>
          <a:xfrm>
            <a:off x="-1543050" y="-558218"/>
            <a:ext cx="3086100" cy="11299900"/>
            <a:chOff x="0" y="0"/>
            <a:chExt cx="812800" cy="2976105"/>
          </a:xfrm>
        </p:grpSpPr>
        <p:sp>
          <p:nvSpPr>
            <p:cNvPr id="7" name="Freeform 7"/>
            <p:cNvSpPr/>
            <p:nvPr/>
          </p:nvSpPr>
          <p:spPr>
            <a:xfrm>
              <a:off x="0" y="0"/>
              <a:ext cx="812800" cy="2976105"/>
            </a:xfrm>
            <a:custGeom>
              <a:avLst/>
              <a:gdLst/>
              <a:ahLst/>
              <a:cxnLst/>
              <a:rect l="l" t="t" r="r" b="b"/>
              <a:pathLst>
                <a:path w="812800" h="2976105">
                  <a:moveTo>
                    <a:pt x="0" y="0"/>
                  </a:moveTo>
                  <a:lnTo>
                    <a:pt x="812800" y="0"/>
                  </a:lnTo>
                  <a:lnTo>
                    <a:pt x="812800" y="2976105"/>
                  </a:lnTo>
                  <a:lnTo>
                    <a:pt x="0" y="2976105"/>
                  </a:lnTo>
                  <a:close/>
                </a:path>
              </a:pathLst>
            </a:custGeom>
            <a:solidFill>
              <a:srgbClr val="099936"/>
            </a:solidFill>
          </p:spPr>
        </p:sp>
        <p:sp>
          <p:nvSpPr>
            <p:cNvPr id="8" name="TextBox 8"/>
            <p:cNvSpPr txBox="1"/>
            <p:nvPr/>
          </p:nvSpPr>
          <p:spPr>
            <a:xfrm>
              <a:off x="0" y="-19050"/>
              <a:ext cx="812800" cy="2995155"/>
            </a:xfrm>
            <a:prstGeom prst="rect">
              <a:avLst/>
            </a:prstGeom>
          </p:spPr>
          <p:txBody>
            <a:bodyPr lIns="50800" tIns="50800" rIns="50800" bIns="50800" rtlCol="0" anchor="ctr"/>
            <a:lstStyle/>
            <a:p>
              <a:pPr marL="0" marR="0" lvl="0" indent="0" algn="ctr" defTabSz="914400" rtl="0" eaLnBrk="1" fontAlgn="auto" latinLnBrk="0" hangingPunct="1">
                <a:lnSpc>
                  <a:spcPts val="28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1227773" y="4568419"/>
            <a:ext cx="110236" cy="2818996"/>
            <a:chOff x="0" y="0"/>
            <a:chExt cx="26312" cy="672855"/>
          </a:xfrm>
        </p:grpSpPr>
        <p:sp>
          <p:nvSpPr>
            <p:cNvPr id="10" name="Freeform 10"/>
            <p:cNvSpPr/>
            <p:nvPr/>
          </p:nvSpPr>
          <p:spPr>
            <a:xfrm>
              <a:off x="0" y="0"/>
              <a:ext cx="26312" cy="672855"/>
            </a:xfrm>
            <a:custGeom>
              <a:avLst/>
              <a:gdLst/>
              <a:ahLst/>
              <a:cxnLst/>
              <a:rect l="l" t="t" r="r" b="b"/>
              <a:pathLst>
                <a:path w="26312" h="672855">
                  <a:moveTo>
                    <a:pt x="0" y="0"/>
                  </a:moveTo>
                  <a:lnTo>
                    <a:pt x="26312" y="0"/>
                  </a:lnTo>
                  <a:lnTo>
                    <a:pt x="26312" y="672855"/>
                  </a:lnTo>
                  <a:lnTo>
                    <a:pt x="0" y="672855"/>
                  </a:lnTo>
                  <a:close/>
                </a:path>
              </a:pathLst>
            </a:custGeom>
            <a:solidFill>
              <a:srgbClr val="FFFFFF"/>
            </a:solidFill>
          </p:spPr>
        </p:sp>
        <p:sp>
          <p:nvSpPr>
            <p:cNvPr id="11" name="TextBox 11"/>
            <p:cNvSpPr txBox="1"/>
            <p:nvPr/>
          </p:nvSpPr>
          <p:spPr>
            <a:xfrm>
              <a:off x="0" y="-19050"/>
              <a:ext cx="26312" cy="691905"/>
            </a:xfrm>
            <a:prstGeom prst="rect">
              <a:avLst/>
            </a:prstGeom>
          </p:spPr>
          <p:txBody>
            <a:bodyPr lIns="50800" tIns="50800" rIns="50800" bIns="50800" rtlCol="0" anchor="ctr"/>
            <a:lstStyle/>
            <a:p>
              <a:pPr marL="0" marR="0" lvl="0" indent="0" algn="ctr" defTabSz="914400" rtl="0" eaLnBrk="1" fontAlgn="auto" latinLnBrk="0" hangingPunct="1">
                <a:lnSpc>
                  <a:spcPts val="28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p:cNvSpPr/>
          <p:nvPr/>
        </p:nvSpPr>
        <p:spPr>
          <a:xfrm>
            <a:off x="-2777871" y="-207071"/>
            <a:ext cx="3806571" cy="2083232"/>
          </a:xfrm>
          <a:custGeom>
            <a:avLst/>
            <a:gdLst/>
            <a:ahLst/>
            <a:cxnLst/>
            <a:rect l="l" t="t" r="r" b="b"/>
            <a:pathLst>
              <a:path w="3806571" h="2083232">
                <a:moveTo>
                  <a:pt x="0" y="0"/>
                </a:moveTo>
                <a:lnTo>
                  <a:pt x="3806571" y="0"/>
                </a:lnTo>
                <a:lnTo>
                  <a:pt x="3806571" y="2083233"/>
                </a:lnTo>
                <a:lnTo>
                  <a:pt x="0" y="20832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Freeform 13"/>
          <p:cNvSpPr/>
          <p:nvPr/>
        </p:nvSpPr>
        <p:spPr>
          <a:xfrm>
            <a:off x="12199492" y="710602"/>
            <a:ext cx="4636646" cy="8762260"/>
          </a:xfrm>
          <a:custGeom>
            <a:avLst/>
            <a:gdLst/>
            <a:ahLst/>
            <a:cxnLst/>
            <a:rect l="l" t="t" r="r" b="b"/>
            <a:pathLst>
              <a:path w="4636646" h="8762260">
                <a:moveTo>
                  <a:pt x="0" y="0"/>
                </a:moveTo>
                <a:lnTo>
                  <a:pt x="4636645" y="0"/>
                </a:lnTo>
                <a:lnTo>
                  <a:pt x="4636645" y="8762261"/>
                </a:lnTo>
                <a:lnTo>
                  <a:pt x="0" y="8762261"/>
                </a:lnTo>
                <a:lnTo>
                  <a:pt x="0" y="0"/>
                </a:lnTo>
                <a:close/>
              </a:path>
            </a:pathLst>
          </a:custGeom>
          <a:blipFill>
            <a:blip r:embed="rId8"/>
            <a:stretch>
              <a:fillRect t="-3709" b="-3709"/>
            </a:stretch>
          </a:blipFill>
        </p:spPr>
      </p:sp>
      <p:sp>
        <p:nvSpPr>
          <p:cNvPr id="17" name="Rectángulo 16">
            <a:extLst>
              <a:ext uri="{FF2B5EF4-FFF2-40B4-BE49-F238E27FC236}">
                <a16:creationId xmlns:a16="http://schemas.microsoft.com/office/drawing/2014/main" id="{9987A786-CF82-41CE-9B49-D3A6950B8C86}"/>
              </a:ext>
            </a:extLst>
          </p:cNvPr>
          <p:cNvSpPr/>
          <p:nvPr/>
        </p:nvSpPr>
        <p:spPr>
          <a:xfrm>
            <a:off x="1377882" y="118116"/>
            <a:ext cx="10794399" cy="1758045"/>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s-ES" sz="3200" b="1" i="0" u="none" strike="noStrike" kern="1200" cap="all" spc="0" normalizeH="0" baseline="0" noProof="0" dirty="0">
                <a:ln>
                  <a:noFill/>
                </a:ln>
                <a:solidFill>
                  <a:srgbClr val="099936"/>
                </a:solidFill>
                <a:effectLst/>
                <a:uLnTx/>
                <a:uFillTx/>
                <a:latin typeface="Calibri"/>
                <a:ea typeface="Calibri" panose="020F0502020204030204" pitchFamily="34" charset="0"/>
                <a:cs typeface="Calibri" panose="020F0502020204030204" pitchFamily="34" charset="0"/>
              </a:rPr>
              <a:t>III Conferencia Internacional de Desarrollo Energético Sostenible</a:t>
            </a:r>
            <a:endParaRPr kumimoji="0" lang="es-ES" sz="3200" b="1" i="0" u="none" strike="noStrike" kern="1200" cap="none" spc="0" normalizeH="0" baseline="0" noProof="0" dirty="0">
              <a:ln>
                <a:noFill/>
              </a:ln>
              <a:solidFill>
                <a:srgbClr val="099936"/>
              </a:solidFill>
              <a:effectLst/>
              <a:uLnTx/>
              <a:uFillTx/>
              <a:latin typeface="Calibri"/>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15000"/>
              </a:lnSpc>
              <a:spcBef>
                <a:spcPts val="0"/>
              </a:spcBef>
              <a:spcAft>
                <a:spcPts val="0"/>
              </a:spcAft>
              <a:buClrTx/>
              <a:buSzTx/>
              <a:buFontTx/>
              <a:buNone/>
              <a:tabLst/>
              <a:defRPr/>
            </a:pPr>
            <a:endParaRPr kumimoji="0" lang="es-ES" sz="3200" b="1" i="0" u="none" strike="noStrike" kern="1200" cap="none" spc="0" normalizeH="0" baseline="0" noProof="0" dirty="0">
              <a:ln>
                <a:noFill/>
              </a:ln>
              <a:solidFill>
                <a:srgbClr val="099936"/>
              </a:solidFill>
              <a:effectLst/>
              <a:uLnTx/>
              <a:uFillTx/>
              <a:latin typeface="Calibri"/>
              <a:ea typeface="Calibri" panose="020F0502020204030204" pitchFamily="34" charset="0"/>
              <a:cs typeface="Calibri" panose="020F0502020204030204" pitchFamily="34" charset="0"/>
            </a:endParaRPr>
          </a:p>
        </p:txBody>
      </p:sp>
      <p:sp>
        <p:nvSpPr>
          <p:cNvPr id="18" name="Rectángulo 17">
            <a:extLst>
              <a:ext uri="{FF2B5EF4-FFF2-40B4-BE49-F238E27FC236}">
                <a16:creationId xmlns:a16="http://schemas.microsoft.com/office/drawing/2014/main" id="{71B709CE-0331-431F-9CED-ADD285A72A92}"/>
              </a:ext>
            </a:extLst>
          </p:cNvPr>
          <p:cNvSpPr/>
          <p:nvPr/>
        </p:nvSpPr>
        <p:spPr>
          <a:xfrm>
            <a:off x="1755718" y="4526333"/>
            <a:ext cx="10694880" cy="2903167"/>
          </a:xfrm>
          <a:prstGeom prst="rect">
            <a:avLst/>
          </a:prstGeom>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s-ES" sz="5400" b="1" i="0" u="none" strike="noStrike" kern="1200" cap="all" spc="0" normalizeH="0" baseline="0" noProof="0" dirty="0">
                <a:ln>
                  <a:noFill/>
                </a:ln>
                <a:solidFill>
                  <a:srgbClr val="099936"/>
                </a:solidFill>
                <a:effectLst/>
                <a:uLnTx/>
                <a:uFillTx/>
                <a:latin typeface="Calibri"/>
                <a:ea typeface="Calibri" panose="020F0502020204030204" pitchFamily="34" charset="0"/>
                <a:cs typeface="Calibri" panose="020F0502020204030204" pitchFamily="34" charset="0"/>
              </a:rPr>
              <a:t>Gestión energética a partir del estudio del microclima urbano y la forma de la ciudad</a:t>
            </a:r>
          </a:p>
        </p:txBody>
      </p:sp>
      <p:pic>
        <p:nvPicPr>
          <p:cNvPr id="20" name="Imagen 19">
            <a:extLst>
              <a:ext uri="{FF2B5EF4-FFF2-40B4-BE49-F238E27FC236}">
                <a16:creationId xmlns:a16="http://schemas.microsoft.com/office/drawing/2014/main" id="{6B75C678-A598-4367-BBE2-F995D406991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09583" y="1688007"/>
            <a:ext cx="4374742" cy="2464893"/>
          </a:xfrm>
          <a:prstGeom prst="rect">
            <a:avLst/>
          </a:prstGeom>
        </p:spPr>
      </p:pic>
      <p:pic>
        <p:nvPicPr>
          <p:cNvPr id="21" name="Imagen 20">
            <a:extLst>
              <a:ext uri="{FF2B5EF4-FFF2-40B4-BE49-F238E27FC236}">
                <a16:creationId xmlns:a16="http://schemas.microsoft.com/office/drawing/2014/main" id="{0000DD5E-A59C-4BF5-B27F-9616A49C5E4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00340" y="1686746"/>
            <a:ext cx="4374742" cy="2466154"/>
          </a:xfrm>
          <a:prstGeom prst="rect">
            <a:avLst/>
          </a:prstGeom>
        </p:spPr>
      </p:pic>
      <p:sp>
        <p:nvSpPr>
          <p:cNvPr id="22" name="Rectángulo 21">
            <a:extLst>
              <a:ext uri="{FF2B5EF4-FFF2-40B4-BE49-F238E27FC236}">
                <a16:creationId xmlns:a16="http://schemas.microsoft.com/office/drawing/2014/main" id="{45ACC281-33A4-418C-ABAB-269ED0898FB7}"/>
              </a:ext>
            </a:extLst>
          </p:cNvPr>
          <p:cNvSpPr/>
          <p:nvPr/>
        </p:nvSpPr>
        <p:spPr>
          <a:xfrm>
            <a:off x="1380813" y="7806397"/>
            <a:ext cx="11593951" cy="1425005"/>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s-ES" sz="8000" b="0" i="0" u="none" strike="noStrike" kern="1200" cap="none" spc="0" normalizeH="0" baseline="0" noProof="0" dirty="0">
                <a:ln>
                  <a:noFill/>
                </a:ln>
                <a:effectLst/>
                <a:uLnTx/>
                <a:uFillTx/>
                <a:latin typeface="Calibri"/>
                <a:ea typeface="Calibri" panose="020F0502020204030204" pitchFamily="34" charset="0"/>
                <a:cs typeface="Calibri" panose="020F0502020204030204" pitchFamily="34" charset="0"/>
              </a:rPr>
              <a:t>Gracias por su atención</a:t>
            </a:r>
          </a:p>
        </p:txBody>
      </p:sp>
      <p:pic>
        <p:nvPicPr>
          <p:cNvPr id="15" name="Audio 14">
            <a:hlinkClick r:id="" action="ppaction://media"/>
            <a:extLst>
              <a:ext uri="{FF2B5EF4-FFF2-40B4-BE49-F238E27FC236}">
                <a16:creationId xmlns:a16="http://schemas.microsoft.com/office/drawing/2014/main" id="{7BDEF993-44C9-4F55-9D41-A59F07235E4D}"/>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526000" y="9525000"/>
            <a:ext cx="609600" cy="609600"/>
          </a:xfrm>
          <a:prstGeom prst="rect">
            <a:avLst/>
          </a:prstGeom>
        </p:spPr>
      </p:pic>
    </p:spTree>
    <p:extLst>
      <p:ext uri="{BB962C8B-B14F-4D97-AF65-F5344CB8AC3E}">
        <p14:creationId xmlns:p14="http://schemas.microsoft.com/office/powerpoint/2010/main" val="3587695859"/>
      </p:ext>
    </p:extLst>
  </p:cSld>
  <p:clrMapOvr>
    <a:masterClrMapping/>
  </p:clrMapOvr>
  <mc:AlternateContent xmlns:mc="http://schemas.openxmlformats.org/markup-compatibility/2006">
    <mc:Choice xmlns:p14="http://schemas.microsoft.com/office/powerpoint/2010/main" Requires="p14">
      <p:transition spd="slow" p14:dur="2000" advTm="3035"/>
    </mc:Choice>
    <mc:Fallback>
      <p:transition spd="slow" advTm="3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grpSp>
        <p:nvGrpSpPr>
          <p:cNvPr id="2" name="Group 2"/>
          <p:cNvGrpSpPr/>
          <p:nvPr/>
        </p:nvGrpSpPr>
        <p:grpSpPr>
          <a:xfrm>
            <a:off x="-1543050" y="-558218"/>
            <a:ext cx="3086100" cy="11299900"/>
            <a:chOff x="0" y="0"/>
            <a:chExt cx="812800" cy="2976105"/>
          </a:xfrm>
        </p:grpSpPr>
        <p:sp>
          <p:nvSpPr>
            <p:cNvPr id="3" name="Freeform 3"/>
            <p:cNvSpPr/>
            <p:nvPr/>
          </p:nvSpPr>
          <p:spPr>
            <a:xfrm>
              <a:off x="0" y="0"/>
              <a:ext cx="812800" cy="2976105"/>
            </a:xfrm>
            <a:custGeom>
              <a:avLst/>
              <a:gdLst/>
              <a:ahLst/>
              <a:cxnLst/>
              <a:rect l="l" t="t" r="r" b="b"/>
              <a:pathLst>
                <a:path w="812800" h="2976105">
                  <a:moveTo>
                    <a:pt x="0" y="0"/>
                  </a:moveTo>
                  <a:lnTo>
                    <a:pt x="812800" y="0"/>
                  </a:lnTo>
                  <a:lnTo>
                    <a:pt x="812800" y="2976105"/>
                  </a:lnTo>
                  <a:lnTo>
                    <a:pt x="0" y="2976105"/>
                  </a:lnTo>
                  <a:close/>
                </a:path>
              </a:pathLst>
            </a:custGeom>
            <a:solidFill>
              <a:srgbClr val="099936"/>
            </a:solidFill>
          </p:spPr>
        </p:sp>
        <p:sp>
          <p:nvSpPr>
            <p:cNvPr id="4" name="TextBox 4"/>
            <p:cNvSpPr txBox="1"/>
            <p:nvPr/>
          </p:nvSpPr>
          <p:spPr>
            <a:xfrm>
              <a:off x="0" y="-19050"/>
              <a:ext cx="812800" cy="2995155"/>
            </a:xfrm>
            <a:prstGeom prst="rect">
              <a:avLst/>
            </a:prstGeom>
          </p:spPr>
          <p:txBody>
            <a:bodyPr lIns="50800" tIns="50800" rIns="50800" bIns="50800" rtlCol="0" anchor="ctr"/>
            <a:lstStyle/>
            <a:p>
              <a:pPr marL="0" marR="0" lvl="0" indent="0" algn="ctr" defTabSz="914400" rtl="0" eaLnBrk="1" fontAlgn="auto" latinLnBrk="0" hangingPunct="1">
                <a:lnSpc>
                  <a:spcPts val="28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15168017" y="8906711"/>
            <a:ext cx="3994568" cy="2186118"/>
          </a:xfrm>
          <a:custGeom>
            <a:avLst/>
            <a:gdLst/>
            <a:ahLst/>
            <a:cxnLst/>
            <a:rect l="l" t="t" r="r" b="b"/>
            <a:pathLst>
              <a:path w="3994568" h="2186118">
                <a:moveTo>
                  <a:pt x="0" y="0"/>
                </a:moveTo>
                <a:lnTo>
                  <a:pt x="3994568" y="0"/>
                </a:lnTo>
                <a:lnTo>
                  <a:pt x="3994568" y="2186118"/>
                </a:lnTo>
                <a:lnTo>
                  <a:pt x="0" y="21861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4249400" y="1028700"/>
            <a:ext cx="3846669" cy="7288665"/>
          </a:xfrm>
          <a:custGeom>
            <a:avLst/>
            <a:gdLst/>
            <a:ahLst/>
            <a:cxnLst/>
            <a:rect l="l" t="t" r="r" b="b"/>
            <a:pathLst>
              <a:path w="3846669" h="7288665">
                <a:moveTo>
                  <a:pt x="0" y="0"/>
                </a:moveTo>
                <a:lnTo>
                  <a:pt x="3846669" y="0"/>
                </a:lnTo>
                <a:lnTo>
                  <a:pt x="3846669" y="7288665"/>
                </a:lnTo>
                <a:lnTo>
                  <a:pt x="0" y="7288665"/>
                </a:lnTo>
                <a:lnTo>
                  <a:pt x="0" y="0"/>
                </a:lnTo>
                <a:close/>
              </a:path>
            </a:pathLst>
          </a:custGeom>
          <a:blipFill>
            <a:blip r:embed="rId6"/>
            <a:stretch>
              <a:fillRect l="-519" t="-3846" b="-3846"/>
            </a:stretch>
          </a:blipFill>
        </p:spPr>
      </p:sp>
      <p:sp>
        <p:nvSpPr>
          <p:cNvPr id="16" name="Rectángulo 15">
            <a:extLst>
              <a:ext uri="{FF2B5EF4-FFF2-40B4-BE49-F238E27FC236}">
                <a16:creationId xmlns:a16="http://schemas.microsoft.com/office/drawing/2014/main" id="{5B04E0E0-0816-4BF3-A298-A1F9C61F86CF}"/>
              </a:ext>
            </a:extLst>
          </p:cNvPr>
          <p:cNvSpPr/>
          <p:nvPr/>
        </p:nvSpPr>
        <p:spPr>
          <a:xfrm>
            <a:off x="1817093" y="7734300"/>
            <a:ext cx="12158261" cy="377026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Proponer </a:t>
            </a:r>
            <a:r>
              <a:rPr kumimoji="0" lang="es-ES" sz="2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recomendaciones para el planeamiento y el diseño urbano de algunas zonas de la ciudad de Santa Clara para reducir el consumo de energía eléctrica, tomando en consideración la influencia de la forma urbana y el microclima térmico y con vista a mejorar las condiciones climáticas ambientales del entorno construido.</a:t>
            </a:r>
          </a:p>
          <a:p>
            <a:pPr marL="0" marR="0" lvl="0" indent="0" algn="just" defTabSz="914400" rtl="0" eaLnBrk="1" fontAlgn="auto" latinLnBrk="0" hangingPunct="1">
              <a:lnSpc>
                <a:spcPct val="100000"/>
              </a:lnSpc>
              <a:spcBef>
                <a:spcPts val="600"/>
              </a:spcBef>
              <a:spcAft>
                <a:spcPts val="0"/>
              </a:spcAft>
              <a:buClrTx/>
              <a:buSzTx/>
              <a:buFontTx/>
              <a:buNone/>
              <a:tabLst/>
              <a:defRPr/>
            </a:pPr>
            <a:endParaRPr kumimoji="0" lang="es-ES" sz="2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00000"/>
              </a:lnSpc>
              <a:spcBef>
                <a:spcPts val="600"/>
              </a:spcBef>
              <a:spcAft>
                <a:spcPts val="0"/>
              </a:spcAft>
              <a:buClrTx/>
              <a:buSzTx/>
              <a:buFontTx/>
              <a:buNone/>
              <a:tabLst/>
              <a:defRPr/>
            </a:pPr>
            <a:endParaRPr kumimoji="0" lang="es-ES" sz="2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00000"/>
              </a:lnSpc>
              <a:spcBef>
                <a:spcPts val="600"/>
              </a:spcBef>
              <a:spcAft>
                <a:spcPts val="0"/>
              </a:spcAft>
              <a:buClrTx/>
              <a:buSzTx/>
              <a:buFontTx/>
              <a:buNone/>
              <a:tabLst/>
              <a:defRPr/>
            </a:pPr>
            <a:endParaRPr kumimoji="0" lang="es-ES" sz="2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7" name="CuadroTexto 16">
            <a:extLst>
              <a:ext uri="{FF2B5EF4-FFF2-40B4-BE49-F238E27FC236}">
                <a16:creationId xmlns:a16="http://schemas.microsoft.com/office/drawing/2014/main" id="{5C0035EB-C1CF-4D54-81CB-79B990A678EC}"/>
              </a:ext>
            </a:extLst>
          </p:cNvPr>
          <p:cNvSpPr txBox="1"/>
          <p:nvPr/>
        </p:nvSpPr>
        <p:spPr>
          <a:xfrm>
            <a:off x="1817093" y="7211080"/>
            <a:ext cx="301752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3200" b="0"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OBJETIVO:</a:t>
            </a:r>
          </a:p>
        </p:txBody>
      </p:sp>
      <p:sp>
        <p:nvSpPr>
          <p:cNvPr id="18" name="Rectángulo 17">
            <a:extLst>
              <a:ext uri="{FF2B5EF4-FFF2-40B4-BE49-F238E27FC236}">
                <a16:creationId xmlns:a16="http://schemas.microsoft.com/office/drawing/2014/main" id="{FF0F32BE-36B6-4568-83B4-7CAC2066D19A}"/>
              </a:ext>
            </a:extLst>
          </p:cNvPr>
          <p:cNvSpPr/>
          <p:nvPr/>
        </p:nvSpPr>
        <p:spPr>
          <a:xfrm>
            <a:off x="1817094" y="266700"/>
            <a:ext cx="12158261" cy="483209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Estudios consultados demuestran la relación que tienen los elementos urbanos que conforman la ciudad (edificaciones, espacios públicos, materiales, calles y vías, etc.) en el consumo de energía eléctrica. Siendo la ciudad </a:t>
            </a:r>
            <a:r>
              <a:rPr kumimoji="0" lang="es-MX" sz="2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la forma más radical de transformación del paisaje natural, pues su impacto no se limita a cambiar la morfología del terreno, sino que además modifica las condiciones climáticas y ambientales del mismo. </a:t>
            </a:r>
          </a:p>
          <a:p>
            <a:pPr marL="0" marR="0" lvl="0" indent="0" algn="just" defTabSz="914400" rtl="0" eaLnBrk="1" fontAlgn="auto" latinLnBrk="0" hangingPunct="1">
              <a:lnSpc>
                <a:spcPct val="100000"/>
              </a:lnSpc>
              <a:spcBef>
                <a:spcPts val="0"/>
              </a:spcBef>
              <a:spcAft>
                <a:spcPts val="0"/>
              </a:spcAft>
              <a:buClrTx/>
              <a:buSzTx/>
              <a:buFontTx/>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defRPr/>
            </a:pPr>
            <a:r>
              <a:rPr kumimoji="0" lang="es-ES" sz="2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La necesidad de consumo de energía para lograr el confort ambiental apropiado no solo se debe a un problema debido a las condiciones climáticas, sino a la incomodidad generada por una organización espacial urbana y arquitectónica no compatible con el medio.</a:t>
            </a:r>
            <a:endParaRPr kumimoji="0" lang="es-ES" sz="2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2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21" name="Imagen 20">
            <a:extLst>
              <a:ext uri="{FF2B5EF4-FFF2-40B4-BE49-F238E27FC236}">
                <a16:creationId xmlns:a16="http://schemas.microsoft.com/office/drawing/2014/main" id="{34B2D4AA-C0F3-4D6F-A648-A47F94868BF0}"/>
              </a:ext>
            </a:extLst>
          </p:cNvPr>
          <p:cNvPicPr>
            <a:picLocks noChangeAspect="1"/>
          </p:cNvPicPr>
          <p:nvPr/>
        </p:nvPicPr>
        <p:blipFill rotWithShape="1">
          <a:blip r:embed="rId7"/>
          <a:srcRect b="3813"/>
          <a:stretch/>
        </p:blipFill>
        <p:spPr>
          <a:xfrm>
            <a:off x="2396471" y="4639042"/>
            <a:ext cx="3702450" cy="2538048"/>
          </a:xfrm>
          <a:prstGeom prst="rect">
            <a:avLst/>
          </a:prstGeom>
        </p:spPr>
      </p:pic>
      <p:pic>
        <p:nvPicPr>
          <p:cNvPr id="13" name="Imagen 12">
            <a:extLst>
              <a:ext uri="{FF2B5EF4-FFF2-40B4-BE49-F238E27FC236}">
                <a16:creationId xmlns:a16="http://schemas.microsoft.com/office/drawing/2014/main" id="{B6A84A5A-29AC-413D-94A8-D09B1AA06F0D}"/>
              </a:ext>
            </a:extLst>
          </p:cNvPr>
          <p:cNvPicPr>
            <a:picLocks noChangeAspect="1"/>
          </p:cNvPicPr>
          <p:nvPr/>
        </p:nvPicPr>
        <p:blipFill>
          <a:blip r:embed="rId8"/>
          <a:stretch>
            <a:fillRect/>
          </a:stretch>
        </p:blipFill>
        <p:spPr>
          <a:xfrm>
            <a:off x="6421341" y="4677142"/>
            <a:ext cx="3435744" cy="2499948"/>
          </a:xfrm>
          <a:prstGeom prst="rect">
            <a:avLst/>
          </a:prstGeom>
        </p:spPr>
      </p:pic>
      <p:pic>
        <p:nvPicPr>
          <p:cNvPr id="14" name="Imagen 13">
            <a:extLst>
              <a:ext uri="{FF2B5EF4-FFF2-40B4-BE49-F238E27FC236}">
                <a16:creationId xmlns:a16="http://schemas.microsoft.com/office/drawing/2014/main" id="{B35296D3-7E31-48BA-BF2C-C5C3E2431FC5}"/>
              </a:ext>
            </a:extLst>
          </p:cNvPr>
          <p:cNvPicPr>
            <a:picLocks noChangeAspect="1"/>
          </p:cNvPicPr>
          <p:nvPr/>
        </p:nvPicPr>
        <p:blipFill>
          <a:blip r:embed="rId9"/>
          <a:stretch>
            <a:fillRect/>
          </a:stretch>
        </p:blipFill>
        <p:spPr>
          <a:xfrm>
            <a:off x="10179505" y="4673032"/>
            <a:ext cx="3435744" cy="2538048"/>
          </a:xfrm>
          <a:prstGeom prst="rect">
            <a:avLst/>
          </a:prstGeom>
        </p:spPr>
      </p:pic>
      <p:pic>
        <p:nvPicPr>
          <p:cNvPr id="8" name="Audio 7">
            <a:hlinkClick r:id="" action="ppaction://media"/>
            <a:extLst>
              <a:ext uri="{FF2B5EF4-FFF2-40B4-BE49-F238E27FC236}">
                <a16:creationId xmlns:a16="http://schemas.microsoft.com/office/drawing/2014/main" id="{308B9646-5BBA-44FE-A5C1-5ADC8816269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7526000" y="9525000"/>
            <a:ext cx="609600" cy="609600"/>
          </a:xfrm>
          <a:prstGeom prst="rect">
            <a:avLst/>
          </a:prstGeom>
        </p:spPr>
      </p:pic>
    </p:spTree>
    <p:extLst>
      <p:ext uri="{BB962C8B-B14F-4D97-AF65-F5344CB8AC3E}">
        <p14:creationId xmlns:p14="http://schemas.microsoft.com/office/powerpoint/2010/main" val="3181566997"/>
      </p:ext>
    </p:extLst>
  </p:cSld>
  <p:clrMapOvr>
    <a:masterClrMapping/>
  </p:clrMapOvr>
  <mc:AlternateContent xmlns:mc="http://schemas.openxmlformats.org/markup-compatibility/2006">
    <mc:Choice xmlns:p14="http://schemas.microsoft.com/office/powerpoint/2010/main" Requires="p14">
      <p:transition spd="slow" p14:dur="2000" advTm="61904"/>
    </mc:Choice>
    <mc:Fallback>
      <p:transition spd="slow" advTm="61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grpSp>
        <p:nvGrpSpPr>
          <p:cNvPr id="5" name="Group 5"/>
          <p:cNvGrpSpPr/>
          <p:nvPr/>
        </p:nvGrpSpPr>
        <p:grpSpPr>
          <a:xfrm>
            <a:off x="-1543050" y="-558218"/>
            <a:ext cx="3086100" cy="11299900"/>
            <a:chOff x="0" y="0"/>
            <a:chExt cx="812800" cy="2976105"/>
          </a:xfrm>
        </p:grpSpPr>
        <p:sp>
          <p:nvSpPr>
            <p:cNvPr id="6" name="Freeform 6"/>
            <p:cNvSpPr/>
            <p:nvPr/>
          </p:nvSpPr>
          <p:spPr>
            <a:xfrm>
              <a:off x="0" y="0"/>
              <a:ext cx="812800" cy="2976105"/>
            </a:xfrm>
            <a:custGeom>
              <a:avLst/>
              <a:gdLst/>
              <a:ahLst/>
              <a:cxnLst/>
              <a:rect l="l" t="t" r="r" b="b"/>
              <a:pathLst>
                <a:path w="812800" h="2976105">
                  <a:moveTo>
                    <a:pt x="0" y="0"/>
                  </a:moveTo>
                  <a:lnTo>
                    <a:pt x="812800" y="0"/>
                  </a:lnTo>
                  <a:lnTo>
                    <a:pt x="812800" y="2976105"/>
                  </a:lnTo>
                  <a:lnTo>
                    <a:pt x="0" y="2976105"/>
                  </a:lnTo>
                  <a:close/>
                </a:path>
              </a:pathLst>
            </a:custGeom>
            <a:solidFill>
              <a:srgbClr val="099936"/>
            </a:solidFill>
          </p:spPr>
        </p:sp>
        <p:sp>
          <p:nvSpPr>
            <p:cNvPr id="7" name="TextBox 7"/>
            <p:cNvSpPr txBox="1"/>
            <p:nvPr/>
          </p:nvSpPr>
          <p:spPr>
            <a:xfrm>
              <a:off x="0" y="-19050"/>
              <a:ext cx="812800" cy="2995155"/>
            </a:xfrm>
            <a:prstGeom prst="rect">
              <a:avLst/>
            </a:prstGeom>
          </p:spPr>
          <p:txBody>
            <a:bodyPr lIns="50800" tIns="50800" rIns="50800" bIns="50800" rtlCol="0" anchor="ctr"/>
            <a:lstStyle/>
            <a:p>
              <a:pPr algn="ctr">
                <a:lnSpc>
                  <a:spcPts val="2859"/>
                </a:lnSpc>
              </a:pPr>
              <a:endParaRPr/>
            </a:p>
          </p:txBody>
        </p:sp>
      </p:grpSp>
      <p:sp>
        <p:nvSpPr>
          <p:cNvPr id="8" name="Freeform 8"/>
          <p:cNvSpPr/>
          <p:nvPr/>
        </p:nvSpPr>
        <p:spPr>
          <a:xfrm>
            <a:off x="15168017" y="8906711"/>
            <a:ext cx="3994568" cy="2186118"/>
          </a:xfrm>
          <a:custGeom>
            <a:avLst/>
            <a:gdLst/>
            <a:ahLst/>
            <a:cxnLst/>
            <a:rect l="l" t="t" r="r" b="b"/>
            <a:pathLst>
              <a:path w="3994568" h="2186118">
                <a:moveTo>
                  <a:pt x="0" y="0"/>
                </a:moveTo>
                <a:lnTo>
                  <a:pt x="3994568" y="0"/>
                </a:lnTo>
                <a:lnTo>
                  <a:pt x="3994568" y="2186118"/>
                </a:lnTo>
                <a:lnTo>
                  <a:pt x="0" y="21861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a:off x="14249400" y="1028700"/>
            <a:ext cx="3846669" cy="7288665"/>
          </a:xfrm>
          <a:custGeom>
            <a:avLst/>
            <a:gdLst/>
            <a:ahLst/>
            <a:cxnLst/>
            <a:rect l="l" t="t" r="r" b="b"/>
            <a:pathLst>
              <a:path w="3846669" h="7288665">
                <a:moveTo>
                  <a:pt x="0" y="0"/>
                </a:moveTo>
                <a:lnTo>
                  <a:pt x="3846669" y="0"/>
                </a:lnTo>
                <a:lnTo>
                  <a:pt x="3846669" y="7288665"/>
                </a:lnTo>
                <a:lnTo>
                  <a:pt x="0" y="7288665"/>
                </a:lnTo>
                <a:lnTo>
                  <a:pt x="0" y="0"/>
                </a:lnTo>
                <a:close/>
              </a:path>
            </a:pathLst>
          </a:custGeom>
          <a:blipFill>
            <a:blip r:embed="rId6"/>
            <a:stretch>
              <a:fillRect l="-519" t="-3846" b="-3846"/>
            </a:stretch>
          </a:blipFill>
        </p:spPr>
      </p:sp>
      <p:sp>
        <p:nvSpPr>
          <p:cNvPr id="25" name="CuadroTexto 24">
            <a:extLst>
              <a:ext uri="{FF2B5EF4-FFF2-40B4-BE49-F238E27FC236}">
                <a16:creationId xmlns:a16="http://schemas.microsoft.com/office/drawing/2014/main" id="{AA0EF412-E501-4BA1-A9B0-5E12CF50E51A}"/>
              </a:ext>
            </a:extLst>
          </p:cNvPr>
          <p:cNvSpPr txBox="1"/>
          <p:nvPr/>
        </p:nvSpPr>
        <p:spPr>
          <a:xfrm>
            <a:off x="1905000" y="502503"/>
            <a:ext cx="7338088"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MX" sz="4800" b="0" i="0" u="none" strike="noStrike" kern="0" cap="none" spc="0" normalizeH="0" baseline="0" noProof="0" dirty="0">
                <a:ln>
                  <a:noFill/>
                </a:ln>
                <a:solidFill>
                  <a:srgbClr val="099936"/>
                </a:solidFill>
                <a:effectLst>
                  <a:outerShdw blurRad="38100" dist="38100" dir="2700000" algn="tl">
                    <a:srgbClr val="000000">
                      <a:alpha val="43137"/>
                    </a:srgbClr>
                  </a:outerShdw>
                </a:effectLst>
                <a:uLnTx/>
                <a:uFillTx/>
              </a:rPr>
              <a:t>MATERIALES Y MÉTODOS:</a:t>
            </a:r>
          </a:p>
        </p:txBody>
      </p:sp>
      <p:sp>
        <p:nvSpPr>
          <p:cNvPr id="26" name="Rectángulo 25">
            <a:extLst>
              <a:ext uri="{FF2B5EF4-FFF2-40B4-BE49-F238E27FC236}">
                <a16:creationId xmlns:a16="http://schemas.microsoft.com/office/drawing/2014/main" id="{7DB1606D-9992-4D16-A403-E7C6A7EA23D8}"/>
              </a:ext>
            </a:extLst>
          </p:cNvPr>
          <p:cNvSpPr/>
          <p:nvPr/>
        </p:nvSpPr>
        <p:spPr>
          <a:xfrm>
            <a:off x="1828800" y="1786724"/>
            <a:ext cx="11963400" cy="1815882"/>
          </a:xfrm>
          <a:prstGeom prst="rect">
            <a:avLst/>
          </a:prstGeom>
        </p:spPr>
        <p:txBody>
          <a:bodyPr wrap="square">
            <a:spAutoFit/>
          </a:bodyPr>
          <a:lstStyle/>
          <a:p>
            <a:pPr algn="just">
              <a:spcAft>
                <a:spcPts val="600"/>
              </a:spcAft>
            </a:pPr>
            <a:r>
              <a:rPr lang="es-E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Se emplea el procedimiento propuesto por </a:t>
            </a:r>
            <a:r>
              <a:rPr lang="es-ES" sz="2800" cap="all" dirty="0">
                <a:solidFill>
                  <a:srgbClr val="000000"/>
                </a:solidFill>
                <a:latin typeface="Arial" panose="020B0604020202020204" pitchFamily="34" charset="0"/>
                <a:ea typeface="Times New Roman" panose="02020603050405020304" pitchFamily="18" charset="0"/>
                <a:cs typeface="Arial" panose="020B0604020202020204" pitchFamily="34" charset="0"/>
              </a:rPr>
              <a:t>Castro</a:t>
            </a:r>
            <a:r>
              <a:rPr lang="es-E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2016 el cual consta de seis etapas, cada una de las cuales con objetivos bien definidos. E</a:t>
            </a:r>
            <a:r>
              <a:rPr lang="es-ES" sz="2800" dirty="0">
                <a:solidFill>
                  <a:prstClr val="black"/>
                </a:solidFill>
                <a:latin typeface="Arial" panose="020B0604020202020204" pitchFamily="34" charset="0"/>
                <a:ea typeface="Calibri" panose="020F0502020204030204" pitchFamily="34" charset="0"/>
                <a:cs typeface="Arial" panose="020B0604020202020204" pitchFamily="34" charset="0"/>
              </a:rPr>
              <a:t>l procedimiento responde al análisis de variables geográficas, meteorológicas y urbanas para el estudio de la ciudad. </a:t>
            </a:r>
          </a:p>
        </p:txBody>
      </p:sp>
      <p:sp>
        <p:nvSpPr>
          <p:cNvPr id="27" name="Rectángulo 26">
            <a:extLst>
              <a:ext uri="{FF2B5EF4-FFF2-40B4-BE49-F238E27FC236}">
                <a16:creationId xmlns:a16="http://schemas.microsoft.com/office/drawing/2014/main" id="{F100CFBF-7728-46C0-8097-0732DD158B4B}"/>
              </a:ext>
            </a:extLst>
          </p:cNvPr>
          <p:cNvSpPr/>
          <p:nvPr/>
        </p:nvSpPr>
        <p:spPr>
          <a:xfrm>
            <a:off x="1828800" y="4141262"/>
            <a:ext cx="11963400" cy="4355038"/>
          </a:xfrm>
          <a:prstGeom prst="rect">
            <a:avLst/>
          </a:prstGeom>
        </p:spPr>
        <p:txBody>
          <a:bodyPr wrap="square">
            <a:spAutoFit/>
          </a:bodyPr>
          <a:lstStyle/>
          <a:p>
            <a:pPr algn="just">
              <a:spcAft>
                <a:spcPts val="600"/>
              </a:spcAft>
            </a:pPr>
            <a:r>
              <a:rPr lang="es-ES" sz="2800" dirty="0">
                <a:solidFill>
                  <a:prstClr val="black"/>
                </a:solidFill>
                <a:latin typeface="Arial" panose="020B0604020202020204" pitchFamily="34" charset="0"/>
                <a:ea typeface="Calibri" panose="020F0502020204030204" pitchFamily="34" charset="0"/>
                <a:cs typeface="Arial" panose="020B0604020202020204" pitchFamily="34" charset="0"/>
              </a:rPr>
              <a:t>- Información de partida a escala de ciudad</a:t>
            </a:r>
          </a:p>
          <a:p>
            <a:pPr algn="just">
              <a:spcAft>
                <a:spcPts val="600"/>
              </a:spcAft>
            </a:pPr>
            <a:r>
              <a:rPr lang="es-ES" sz="2800" dirty="0">
                <a:solidFill>
                  <a:prstClr val="black"/>
                </a:solidFill>
                <a:latin typeface="Arial" panose="020B0604020202020204" pitchFamily="34" charset="0"/>
                <a:ea typeface="Calibri" panose="020F0502020204030204" pitchFamily="34" charset="0"/>
                <a:cs typeface="Arial" panose="020B0604020202020204" pitchFamily="34" charset="0"/>
              </a:rPr>
              <a:t>- Identificación de las zonas tipológico-formales </a:t>
            </a:r>
          </a:p>
          <a:p>
            <a:pPr algn="just">
              <a:spcAft>
                <a:spcPts val="600"/>
              </a:spcAft>
            </a:pPr>
            <a:r>
              <a:rPr lang="es-ES" sz="2800" dirty="0">
                <a:solidFill>
                  <a:prstClr val="black"/>
                </a:solidFill>
                <a:latin typeface="Arial" panose="020B0604020202020204" pitchFamily="34" charset="0"/>
                <a:ea typeface="Calibri" panose="020F0502020204030204" pitchFamily="34" charset="0"/>
                <a:cs typeface="Arial" panose="020B0604020202020204" pitchFamily="34" charset="0"/>
              </a:rPr>
              <a:t>- Trabajo de campo (monitoreo de las variables de T y HR)</a:t>
            </a:r>
          </a:p>
          <a:p>
            <a:pPr algn="just">
              <a:spcAft>
                <a:spcPts val="600"/>
              </a:spcAft>
            </a:pPr>
            <a:r>
              <a:rPr lang="es-ES" sz="2800" dirty="0">
                <a:solidFill>
                  <a:prstClr val="black"/>
                </a:solidFill>
                <a:latin typeface="Arial" panose="020B0604020202020204" pitchFamily="34" charset="0"/>
                <a:ea typeface="Calibri" panose="020F0502020204030204" pitchFamily="34" charset="0"/>
                <a:cs typeface="Arial" panose="020B0604020202020204" pitchFamily="34" charset="0"/>
              </a:rPr>
              <a:t>- Análisis de los resultados de las mediciones </a:t>
            </a:r>
          </a:p>
          <a:p>
            <a:pPr algn="just">
              <a:spcAft>
                <a:spcPts val="600"/>
              </a:spcAft>
            </a:pPr>
            <a:r>
              <a:rPr lang="es-ES" sz="2800" dirty="0">
                <a:solidFill>
                  <a:prstClr val="black"/>
                </a:solidFill>
                <a:latin typeface="Arial" panose="020B0604020202020204" pitchFamily="34" charset="0"/>
                <a:ea typeface="Calibri" panose="020F0502020204030204" pitchFamily="34" charset="0"/>
                <a:cs typeface="Arial" panose="020B0604020202020204" pitchFamily="34" charset="0"/>
              </a:rPr>
              <a:t>- Interrelacionar las variables registradas (clima y consumo)</a:t>
            </a:r>
          </a:p>
          <a:p>
            <a:pPr algn="just">
              <a:spcAft>
                <a:spcPts val="600"/>
              </a:spcAft>
              <a:buSzPts val="1200"/>
            </a:pPr>
            <a:r>
              <a:rPr lang="es-ES" sz="2800" dirty="0">
                <a:solidFill>
                  <a:prstClr val="black"/>
                </a:solidFill>
                <a:latin typeface="Arial" panose="020B0604020202020204" pitchFamily="34" charset="0"/>
                <a:ea typeface="Calibri" panose="020F0502020204030204" pitchFamily="34" charset="0"/>
                <a:cs typeface="Arial" panose="020B0604020202020204" pitchFamily="34" charset="0"/>
              </a:rPr>
              <a:t>- Recomendaciones de diseño tendientes a mejorar las condiciones climáticas ambientales y disminuir el consumo de energía, de manera tal que puedan integrarse al planeamiento, el diseño urbano y la rehabilitación.</a:t>
            </a:r>
          </a:p>
        </p:txBody>
      </p:sp>
      <p:pic>
        <p:nvPicPr>
          <p:cNvPr id="3" name="Audio 2">
            <a:hlinkClick r:id="" action="ppaction://media"/>
            <a:extLst>
              <a:ext uri="{FF2B5EF4-FFF2-40B4-BE49-F238E27FC236}">
                <a16:creationId xmlns:a16="http://schemas.microsoft.com/office/drawing/2014/main" id="{83840D1B-73B7-43D8-B7DA-9DF1B032ED2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526000" y="9525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8126"/>
    </mc:Choice>
    <mc:Fallback>
      <p:transition spd="slow" advTm="28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sp>
        <p:nvSpPr>
          <p:cNvPr id="2" name="Freeform 2"/>
          <p:cNvSpPr/>
          <p:nvPr/>
        </p:nvSpPr>
        <p:spPr>
          <a:xfrm>
            <a:off x="14592495" y="7573922"/>
            <a:ext cx="4687320" cy="4687320"/>
          </a:xfrm>
          <a:custGeom>
            <a:avLst/>
            <a:gdLst/>
            <a:ahLst/>
            <a:cxnLst/>
            <a:rect l="l" t="t" r="r" b="b"/>
            <a:pathLst>
              <a:path w="4687320" h="4687320">
                <a:moveTo>
                  <a:pt x="0" y="0"/>
                </a:moveTo>
                <a:lnTo>
                  <a:pt x="4687320" y="0"/>
                </a:lnTo>
                <a:lnTo>
                  <a:pt x="4687320" y="4687319"/>
                </a:lnTo>
                <a:lnTo>
                  <a:pt x="0" y="468731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3" name="Group 3"/>
          <p:cNvGrpSpPr/>
          <p:nvPr/>
        </p:nvGrpSpPr>
        <p:grpSpPr>
          <a:xfrm>
            <a:off x="16887962" y="5985119"/>
            <a:ext cx="2085109" cy="2085109"/>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99936"/>
            </a:solidFill>
            <a:ln cap="sq">
              <a:noFill/>
              <a:prstDash val="solid"/>
              <a:miter/>
            </a:ln>
          </p:spPr>
        </p:sp>
        <p:sp>
          <p:nvSpPr>
            <p:cNvPr id="5" name="TextBox 5"/>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6" name="Freeform 6"/>
          <p:cNvSpPr/>
          <p:nvPr/>
        </p:nvSpPr>
        <p:spPr>
          <a:xfrm>
            <a:off x="-1449381" y="853038"/>
            <a:ext cx="4687320" cy="4687320"/>
          </a:xfrm>
          <a:custGeom>
            <a:avLst/>
            <a:gdLst/>
            <a:ahLst/>
            <a:cxnLst/>
            <a:rect l="l" t="t" r="r" b="b"/>
            <a:pathLst>
              <a:path w="4687320" h="4687320">
                <a:moveTo>
                  <a:pt x="0" y="0"/>
                </a:moveTo>
                <a:lnTo>
                  <a:pt x="4687320" y="0"/>
                </a:lnTo>
                <a:lnTo>
                  <a:pt x="4687320" y="4687319"/>
                </a:lnTo>
                <a:lnTo>
                  <a:pt x="0" y="468731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7" name="Group 7"/>
          <p:cNvGrpSpPr/>
          <p:nvPr/>
        </p:nvGrpSpPr>
        <p:grpSpPr>
          <a:xfrm>
            <a:off x="-2120947" y="-4497776"/>
            <a:ext cx="8637895" cy="8637895"/>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99936"/>
            </a:solidFill>
            <a:ln cap="sq">
              <a:noFill/>
              <a:prstDash val="solid"/>
              <a:miter/>
            </a:ln>
          </p:spPr>
        </p:sp>
        <p:sp>
          <p:nvSpPr>
            <p:cNvPr id="9" name="TextBox 9"/>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graphicFrame>
        <p:nvGraphicFramePr>
          <p:cNvPr id="48" name="Objeto 47">
            <a:extLst>
              <a:ext uri="{FF2B5EF4-FFF2-40B4-BE49-F238E27FC236}">
                <a16:creationId xmlns:a16="http://schemas.microsoft.com/office/drawing/2014/main" id="{A033FF25-77E8-453B-845C-038609576A8B}"/>
              </a:ext>
            </a:extLst>
          </p:cNvPr>
          <p:cNvGraphicFramePr>
            <a:graphicFrameLocks noChangeAspect="1"/>
          </p:cNvGraphicFramePr>
          <p:nvPr>
            <p:extLst>
              <p:ext uri="{D42A27DB-BD31-4B8C-83A1-F6EECF244321}">
                <p14:modId xmlns:p14="http://schemas.microsoft.com/office/powerpoint/2010/main" val="97541945"/>
              </p:ext>
            </p:extLst>
          </p:nvPr>
        </p:nvGraphicFramePr>
        <p:xfrm>
          <a:off x="1541736" y="1125799"/>
          <a:ext cx="15401346" cy="9718640"/>
        </p:xfrm>
        <a:graphic>
          <a:graphicData uri="http://schemas.openxmlformats.org/presentationml/2006/ole">
            <mc:AlternateContent xmlns:mc="http://schemas.openxmlformats.org/markup-compatibility/2006">
              <mc:Choice xmlns:v="urn:schemas-microsoft-com:vml" Requires="v">
                <p:oleObj spid="_x0000_s1032" name="Document" r:id="rId7" imgW="9056116" imgH="5715205" progId="Word.Document.12">
                  <p:embed/>
                </p:oleObj>
              </mc:Choice>
              <mc:Fallback>
                <p:oleObj name="Document" r:id="rId7" imgW="9056116" imgH="5715205" progId="Word.Document.12">
                  <p:embed/>
                  <p:pic>
                    <p:nvPicPr>
                      <p:cNvPr id="5" name="Objeto 4">
                        <a:extLst>
                          <a:ext uri="{FF2B5EF4-FFF2-40B4-BE49-F238E27FC236}">
                            <a16:creationId xmlns:a16="http://schemas.microsoft.com/office/drawing/2014/main" id="{02C4AE12-90A8-4794-AAE9-8078989CBF18}"/>
                          </a:ext>
                        </a:extLst>
                      </p:cNvPr>
                      <p:cNvPicPr/>
                      <p:nvPr/>
                    </p:nvPicPr>
                    <p:blipFill>
                      <a:blip r:embed="rId8"/>
                      <a:stretch>
                        <a:fillRect/>
                      </a:stretch>
                    </p:blipFill>
                    <p:spPr>
                      <a:xfrm>
                        <a:off x="1541736" y="1125799"/>
                        <a:ext cx="15401346" cy="9718640"/>
                      </a:xfrm>
                      <a:prstGeom prst="rect">
                        <a:avLst/>
                      </a:prstGeom>
                    </p:spPr>
                  </p:pic>
                </p:oleObj>
              </mc:Fallback>
            </mc:AlternateContent>
          </a:graphicData>
        </a:graphic>
      </p:graphicFrame>
      <p:sp>
        <p:nvSpPr>
          <p:cNvPr id="49" name="CuadroTexto 48">
            <a:extLst>
              <a:ext uri="{FF2B5EF4-FFF2-40B4-BE49-F238E27FC236}">
                <a16:creationId xmlns:a16="http://schemas.microsoft.com/office/drawing/2014/main" id="{CC49EB2C-E94C-4CF5-BA82-151C94B9A221}"/>
              </a:ext>
            </a:extLst>
          </p:cNvPr>
          <p:cNvSpPr txBox="1"/>
          <p:nvPr/>
        </p:nvSpPr>
        <p:spPr>
          <a:xfrm>
            <a:off x="6655185" y="158421"/>
            <a:ext cx="7937310"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MX" sz="4800" b="0" i="0" u="none" strike="noStrike" kern="0" cap="none" spc="0" normalizeH="0" baseline="0" noProof="0" dirty="0">
                <a:ln>
                  <a:noFill/>
                </a:ln>
                <a:solidFill>
                  <a:srgbClr val="099936"/>
                </a:solidFill>
                <a:effectLst>
                  <a:outerShdw blurRad="38100" dist="38100" dir="2700000" algn="tl">
                    <a:srgbClr val="000000">
                      <a:alpha val="43137"/>
                    </a:srgbClr>
                  </a:outerShdw>
                </a:effectLst>
                <a:uLnTx/>
                <a:uFillTx/>
              </a:rPr>
              <a:t>RESULTADOS Y DISCUSIÓN:</a:t>
            </a:r>
          </a:p>
        </p:txBody>
      </p:sp>
      <p:pic>
        <p:nvPicPr>
          <p:cNvPr id="11" name="Audio 10">
            <a:hlinkClick r:id="" action="ppaction://media"/>
            <a:extLst>
              <a:ext uri="{FF2B5EF4-FFF2-40B4-BE49-F238E27FC236}">
                <a16:creationId xmlns:a16="http://schemas.microsoft.com/office/drawing/2014/main" id="{8E5A1317-7998-4C31-B2CA-9B5B360A5242}"/>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7526000" y="9525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2977"/>
    </mc:Choice>
    <mc:Fallback>
      <p:transition spd="slow" advTm="229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sp>
        <p:nvSpPr>
          <p:cNvPr id="21" name="Freeform 21"/>
          <p:cNvSpPr/>
          <p:nvPr/>
        </p:nvSpPr>
        <p:spPr>
          <a:xfrm>
            <a:off x="15398008" y="2676676"/>
            <a:ext cx="1498866" cy="1205944"/>
          </a:xfrm>
          <a:custGeom>
            <a:avLst/>
            <a:gdLst/>
            <a:ahLst/>
            <a:cxnLst/>
            <a:rect l="l" t="t" r="r" b="b"/>
            <a:pathLst>
              <a:path w="1498866" h="1205944">
                <a:moveTo>
                  <a:pt x="0" y="0"/>
                </a:moveTo>
                <a:lnTo>
                  <a:pt x="1498866" y="0"/>
                </a:lnTo>
                <a:lnTo>
                  <a:pt x="1498866" y="1205944"/>
                </a:lnTo>
                <a:lnTo>
                  <a:pt x="0" y="12059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2" name="Freeform 22"/>
          <p:cNvSpPr/>
          <p:nvPr/>
        </p:nvSpPr>
        <p:spPr>
          <a:xfrm>
            <a:off x="6987774" y="2605605"/>
            <a:ext cx="1408888" cy="1280807"/>
          </a:xfrm>
          <a:custGeom>
            <a:avLst/>
            <a:gdLst/>
            <a:ahLst/>
            <a:cxnLst/>
            <a:rect l="l" t="t" r="r" b="b"/>
            <a:pathLst>
              <a:path w="1408888" h="1280807">
                <a:moveTo>
                  <a:pt x="0" y="0"/>
                </a:moveTo>
                <a:lnTo>
                  <a:pt x="1408888" y="0"/>
                </a:lnTo>
                <a:lnTo>
                  <a:pt x="1408888" y="1280807"/>
                </a:lnTo>
                <a:lnTo>
                  <a:pt x="0" y="12808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3" name="Freeform 23"/>
          <p:cNvSpPr/>
          <p:nvPr/>
        </p:nvSpPr>
        <p:spPr>
          <a:xfrm>
            <a:off x="6927575" y="7587964"/>
            <a:ext cx="1469087" cy="1268924"/>
          </a:xfrm>
          <a:custGeom>
            <a:avLst/>
            <a:gdLst/>
            <a:ahLst/>
            <a:cxnLst/>
            <a:rect l="l" t="t" r="r" b="b"/>
            <a:pathLst>
              <a:path w="1469087" h="1268924">
                <a:moveTo>
                  <a:pt x="0" y="0"/>
                </a:moveTo>
                <a:lnTo>
                  <a:pt x="1469087" y="0"/>
                </a:lnTo>
                <a:lnTo>
                  <a:pt x="1469087" y="1268924"/>
                </a:lnTo>
                <a:lnTo>
                  <a:pt x="0" y="12689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51" name="Freeform 51"/>
          <p:cNvSpPr/>
          <p:nvPr/>
        </p:nvSpPr>
        <p:spPr>
          <a:xfrm>
            <a:off x="16322124" y="7754894"/>
            <a:ext cx="4118443" cy="3654183"/>
          </a:xfrm>
          <a:custGeom>
            <a:avLst/>
            <a:gdLst/>
            <a:ahLst/>
            <a:cxnLst/>
            <a:rect l="l" t="t" r="r" b="b"/>
            <a:pathLst>
              <a:path w="4118443" h="3654183">
                <a:moveTo>
                  <a:pt x="0" y="0"/>
                </a:moveTo>
                <a:lnTo>
                  <a:pt x="4118443" y="0"/>
                </a:lnTo>
                <a:lnTo>
                  <a:pt x="4118443" y="3654183"/>
                </a:lnTo>
                <a:lnTo>
                  <a:pt x="0" y="365418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52" name="Freeform 52"/>
          <p:cNvSpPr/>
          <p:nvPr/>
        </p:nvSpPr>
        <p:spPr>
          <a:xfrm flipH="1" flipV="1">
            <a:off x="-2059222" y="-798391"/>
            <a:ext cx="4118443" cy="3654183"/>
          </a:xfrm>
          <a:custGeom>
            <a:avLst/>
            <a:gdLst/>
            <a:ahLst/>
            <a:cxnLst/>
            <a:rect l="l" t="t" r="r" b="b"/>
            <a:pathLst>
              <a:path w="4118443" h="3654183">
                <a:moveTo>
                  <a:pt x="4118444" y="3654182"/>
                </a:moveTo>
                <a:lnTo>
                  <a:pt x="0" y="3654182"/>
                </a:lnTo>
                <a:lnTo>
                  <a:pt x="0" y="0"/>
                </a:lnTo>
                <a:lnTo>
                  <a:pt x="4118444" y="0"/>
                </a:lnTo>
                <a:lnTo>
                  <a:pt x="4118444" y="3654182"/>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53" name="Imagen 52">
            <a:extLst>
              <a:ext uri="{FF2B5EF4-FFF2-40B4-BE49-F238E27FC236}">
                <a16:creationId xmlns:a16="http://schemas.microsoft.com/office/drawing/2014/main" id="{8A48751C-73B8-4F7C-ABA3-14F62ADC8D65}"/>
              </a:ext>
            </a:extLst>
          </p:cNvPr>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284355" y="4000074"/>
            <a:ext cx="4596015" cy="2795529"/>
          </a:xfrm>
          <a:prstGeom prst="rect">
            <a:avLst/>
          </a:prstGeom>
          <a:noFill/>
        </p:spPr>
      </p:pic>
      <p:graphicFrame>
        <p:nvGraphicFramePr>
          <p:cNvPr id="54" name="Tabla 53">
            <a:extLst>
              <a:ext uri="{FF2B5EF4-FFF2-40B4-BE49-F238E27FC236}">
                <a16:creationId xmlns:a16="http://schemas.microsoft.com/office/drawing/2014/main" id="{948380F2-3905-443E-8FB5-AF22A76FBFFC}"/>
              </a:ext>
            </a:extLst>
          </p:cNvPr>
          <p:cNvGraphicFramePr>
            <a:graphicFrameLocks noGrp="1"/>
          </p:cNvGraphicFramePr>
          <p:nvPr>
            <p:extLst>
              <p:ext uri="{D42A27DB-BD31-4B8C-83A1-F6EECF244321}">
                <p14:modId xmlns:p14="http://schemas.microsoft.com/office/powerpoint/2010/main" val="2897617147"/>
              </p:ext>
            </p:extLst>
          </p:nvPr>
        </p:nvGraphicFramePr>
        <p:xfrm>
          <a:off x="1351845" y="7043187"/>
          <a:ext cx="7528554" cy="2978598"/>
        </p:xfrm>
        <a:graphic>
          <a:graphicData uri="http://schemas.openxmlformats.org/drawingml/2006/table">
            <a:tbl>
              <a:tblPr firstRow="1" firstCol="1" bandRow="1"/>
              <a:tblGrid>
                <a:gridCol w="3599128">
                  <a:extLst>
                    <a:ext uri="{9D8B030D-6E8A-4147-A177-3AD203B41FA5}">
                      <a16:colId xmlns:a16="http://schemas.microsoft.com/office/drawing/2014/main" val="721065141"/>
                    </a:ext>
                  </a:extLst>
                </a:gridCol>
                <a:gridCol w="1082249">
                  <a:extLst>
                    <a:ext uri="{9D8B030D-6E8A-4147-A177-3AD203B41FA5}">
                      <a16:colId xmlns:a16="http://schemas.microsoft.com/office/drawing/2014/main" val="2368964688"/>
                    </a:ext>
                  </a:extLst>
                </a:gridCol>
                <a:gridCol w="996914">
                  <a:extLst>
                    <a:ext uri="{9D8B030D-6E8A-4147-A177-3AD203B41FA5}">
                      <a16:colId xmlns:a16="http://schemas.microsoft.com/office/drawing/2014/main" val="1888010092"/>
                    </a:ext>
                  </a:extLst>
                </a:gridCol>
                <a:gridCol w="996914">
                  <a:extLst>
                    <a:ext uri="{9D8B030D-6E8A-4147-A177-3AD203B41FA5}">
                      <a16:colId xmlns:a16="http://schemas.microsoft.com/office/drawing/2014/main" val="3002834752"/>
                    </a:ext>
                  </a:extLst>
                </a:gridCol>
                <a:gridCol w="853349">
                  <a:extLst>
                    <a:ext uri="{9D8B030D-6E8A-4147-A177-3AD203B41FA5}">
                      <a16:colId xmlns:a16="http://schemas.microsoft.com/office/drawing/2014/main" val="1842459217"/>
                    </a:ext>
                  </a:extLst>
                </a:gridCol>
              </a:tblGrid>
              <a:tr h="0">
                <a:tc gridSpan="5">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0000"/>
                        </a:lnSpc>
                        <a:spcBef>
                          <a:spcPts val="0"/>
                        </a:spcBef>
                        <a:spcAft>
                          <a:spcPts val="0"/>
                        </a:spcAft>
                      </a:pPr>
                      <a:r>
                        <a:rPr lang="es-ES" sz="2400" dirty="0">
                          <a:effectLst/>
                          <a:latin typeface="Arial" panose="020B0604020202020204" pitchFamily="34" charset="0"/>
                          <a:ea typeface="Calibri" panose="020F0502020204030204" pitchFamily="34" charset="0"/>
                          <a:cs typeface="Arial" panose="020B0604020202020204" pitchFamily="34" charset="0"/>
                        </a:rPr>
                        <a:t>Valores promedios de diferencia de temperatura y humedad en cada zona</a:t>
                      </a: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2492075220"/>
                  </a:ext>
                </a:extLst>
              </a:tr>
              <a:tr h="374513">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0000"/>
                        </a:lnSpc>
                        <a:spcBef>
                          <a:spcPts val="0"/>
                        </a:spcBef>
                        <a:spcAft>
                          <a:spcPts val="0"/>
                        </a:spcAft>
                      </a:pPr>
                      <a:r>
                        <a:rPr lang="es-ES" sz="2400" dirty="0">
                          <a:effectLst/>
                          <a:latin typeface="Arial" panose="020B0604020202020204" pitchFamily="34" charset="0"/>
                          <a:ea typeface="Calibri" panose="020F0502020204030204" pitchFamily="34" charset="0"/>
                          <a:cs typeface="Arial" panose="020B0604020202020204" pitchFamily="34" charset="0"/>
                        </a:rPr>
                        <a:t>Zonas de estudio</a:t>
                      </a: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0000"/>
                        </a:lnSpc>
                        <a:spcBef>
                          <a:spcPts val="0"/>
                        </a:spcBef>
                        <a:spcAft>
                          <a:spcPts val="0"/>
                        </a:spcAft>
                      </a:pPr>
                      <a:r>
                        <a:rPr lang="es-ES" sz="2400" dirty="0">
                          <a:effectLst/>
                          <a:latin typeface="Arial" panose="020B0604020202020204" pitchFamily="34" charset="0"/>
                          <a:ea typeface="Calibri" panose="020F0502020204030204" pitchFamily="34" charset="0"/>
                          <a:cs typeface="Arial" panose="020B0604020202020204" pitchFamily="34" charset="0"/>
                        </a:rPr>
                        <a:t>Febrero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a:p>
                  </a:txBody>
                  <a:tcPr/>
                </a:tc>
                <a:tc grid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0000"/>
                        </a:lnSpc>
                        <a:spcBef>
                          <a:spcPts val="0"/>
                        </a:spcBef>
                        <a:spcAft>
                          <a:spcPts val="0"/>
                        </a:spcAft>
                      </a:pPr>
                      <a:r>
                        <a:rPr lang="es-ES" sz="2400">
                          <a:effectLst/>
                          <a:latin typeface="Arial" panose="020B0604020202020204" pitchFamily="34" charset="0"/>
                          <a:ea typeface="Calibri" panose="020F0502020204030204" pitchFamily="34" charset="0"/>
                          <a:cs typeface="Arial" panose="020B0604020202020204" pitchFamily="34" charset="0"/>
                        </a:rPr>
                        <a:t>Junio</a:t>
                      </a: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a:p>
                  </a:txBody>
                  <a:tcPr/>
                </a:tc>
                <a:extLst>
                  <a:ext uri="{0D108BD9-81ED-4DB2-BD59-A6C34878D82A}">
                    <a16:rowId xmlns:a16="http://schemas.microsoft.com/office/drawing/2014/main" val="1221778177"/>
                  </a:ext>
                </a:extLst>
              </a:tr>
              <a:tr h="374513">
                <a:tc vMerge="1">
                  <a:txBody>
                    <a:bodyPr/>
                    <a:lstStyle/>
                    <a:p>
                      <a:endParaRPr lang="es-ES"/>
                    </a:p>
                  </a:txBody>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0000"/>
                        </a:lnSpc>
                        <a:spcBef>
                          <a:spcPts val="0"/>
                        </a:spcBef>
                        <a:spcAft>
                          <a:spcPts val="0"/>
                        </a:spcAft>
                      </a:pPr>
                      <a:r>
                        <a:rPr lang="es-ES" sz="2400">
                          <a:effectLst/>
                          <a:latin typeface="Arial" panose="020B0604020202020204" pitchFamily="34" charset="0"/>
                          <a:ea typeface="Calibri" panose="020F0502020204030204" pitchFamily="34" charset="0"/>
                          <a:cs typeface="Arial" panose="020B0604020202020204" pitchFamily="34" charset="0"/>
                        </a:rPr>
                        <a:t>Temp</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0000"/>
                        </a:lnSpc>
                        <a:spcBef>
                          <a:spcPts val="0"/>
                        </a:spcBef>
                        <a:spcAft>
                          <a:spcPts val="0"/>
                        </a:spcAft>
                      </a:pPr>
                      <a:r>
                        <a:rPr lang="es-ES" sz="2400" dirty="0">
                          <a:effectLst/>
                          <a:latin typeface="Arial" panose="020B0604020202020204" pitchFamily="34" charset="0"/>
                          <a:ea typeface="Calibri" panose="020F0502020204030204" pitchFamily="34" charset="0"/>
                          <a:cs typeface="Arial" panose="020B0604020202020204" pitchFamily="34" charset="0"/>
                        </a:rPr>
                        <a:t>HR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0000"/>
                        </a:lnSpc>
                        <a:spcBef>
                          <a:spcPts val="0"/>
                        </a:spcBef>
                        <a:spcAft>
                          <a:spcPts val="0"/>
                        </a:spcAft>
                      </a:pPr>
                      <a:r>
                        <a:rPr lang="es-ES" sz="2400">
                          <a:effectLst/>
                          <a:latin typeface="Arial" panose="020B0604020202020204" pitchFamily="34" charset="0"/>
                          <a:ea typeface="Calibri" panose="020F0502020204030204" pitchFamily="34" charset="0"/>
                          <a:cs typeface="Arial" panose="020B0604020202020204" pitchFamily="34" charset="0"/>
                        </a:rPr>
                        <a:t>Temp</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0000"/>
                        </a:lnSpc>
                        <a:spcBef>
                          <a:spcPts val="0"/>
                        </a:spcBef>
                        <a:spcAft>
                          <a:spcPts val="0"/>
                        </a:spcAft>
                      </a:pPr>
                      <a:r>
                        <a:rPr lang="es-ES" sz="2400">
                          <a:effectLst/>
                          <a:latin typeface="Arial" panose="020B0604020202020204" pitchFamily="34" charset="0"/>
                          <a:ea typeface="Calibri" panose="020F0502020204030204" pitchFamily="34" charset="0"/>
                          <a:cs typeface="Arial" panose="020B0604020202020204" pitchFamily="34" charset="0"/>
                        </a:rPr>
                        <a:t>HR</a:t>
                      </a: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66147379"/>
                  </a:ext>
                </a:extLst>
              </a:tr>
              <a:tr h="37451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0000"/>
                        </a:lnSpc>
                        <a:spcBef>
                          <a:spcPts val="0"/>
                        </a:spcBef>
                        <a:spcAft>
                          <a:spcPts val="0"/>
                        </a:spcAft>
                      </a:pPr>
                      <a:r>
                        <a:rPr lang="es-ES" sz="2400">
                          <a:effectLst/>
                          <a:latin typeface="Arial" panose="020B0604020202020204" pitchFamily="34" charset="0"/>
                          <a:ea typeface="Calibri" panose="020F0502020204030204" pitchFamily="34" charset="0"/>
                          <a:cs typeface="Arial" panose="020B0604020202020204" pitchFamily="34" charset="0"/>
                        </a:rPr>
                        <a:t>Consejo Centro</a:t>
                      </a: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0000"/>
                        </a:lnSpc>
                        <a:spcBef>
                          <a:spcPts val="0"/>
                        </a:spcBef>
                        <a:spcAft>
                          <a:spcPts val="0"/>
                        </a:spcAft>
                      </a:pPr>
                      <a:r>
                        <a:rPr lang="es-ES" sz="2400">
                          <a:effectLst/>
                          <a:latin typeface="Arial" panose="020B0604020202020204" pitchFamily="34" charset="0"/>
                          <a:ea typeface="Calibri" panose="020F0502020204030204" pitchFamily="34" charset="0"/>
                          <a:cs typeface="Arial" panose="020B0604020202020204" pitchFamily="34" charset="0"/>
                        </a:rPr>
                        <a:t>1.9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0000"/>
                        </a:lnSpc>
                        <a:spcBef>
                          <a:spcPts val="0"/>
                        </a:spcBef>
                        <a:spcAft>
                          <a:spcPts val="0"/>
                        </a:spcAft>
                      </a:pPr>
                      <a:r>
                        <a:rPr lang="es-ES" sz="2400">
                          <a:effectLst/>
                          <a:latin typeface="Arial" panose="020B0604020202020204" pitchFamily="34" charset="0"/>
                          <a:ea typeface="Calibri" panose="020F0502020204030204" pitchFamily="34" charset="0"/>
                          <a:cs typeface="Arial" panose="020B0604020202020204" pitchFamily="34" charset="0"/>
                        </a:rPr>
                        <a:t>-14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0000"/>
                        </a:lnSpc>
                        <a:spcBef>
                          <a:spcPts val="0"/>
                        </a:spcBef>
                        <a:spcAft>
                          <a:spcPts val="0"/>
                        </a:spcAft>
                      </a:pPr>
                      <a:r>
                        <a:rPr lang="es-ES" sz="2400" dirty="0">
                          <a:effectLst/>
                          <a:latin typeface="Arial" panose="020B0604020202020204" pitchFamily="34" charset="0"/>
                          <a:ea typeface="Calibri" panose="020F0502020204030204" pitchFamily="34" charset="0"/>
                          <a:cs typeface="Arial" panose="020B0604020202020204" pitchFamily="34" charset="0"/>
                        </a:rPr>
                        <a:t>2.5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0000"/>
                        </a:lnSpc>
                        <a:spcBef>
                          <a:spcPts val="0"/>
                        </a:spcBef>
                        <a:spcAft>
                          <a:spcPts val="0"/>
                        </a:spcAft>
                      </a:pPr>
                      <a:r>
                        <a:rPr lang="es-ES" sz="2400">
                          <a:effectLst/>
                          <a:latin typeface="Arial" panose="020B0604020202020204" pitchFamily="34" charset="0"/>
                          <a:ea typeface="Calibri" panose="020F0502020204030204" pitchFamily="34" charset="0"/>
                          <a:cs typeface="Arial" panose="020B0604020202020204" pitchFamily="34" charset="0"/>
                        </a:rPr>
                        <a:t>-9</a:t>
                      </a: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96594731"/>
                  </a:ext>
                </a:extLst>
              </a:tr>
              <a:tr h="37451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0000"/>
                        </a:lnSpc>
                        <a:spcBef>
                          <a:spcPts val="0"/>
                        </a:spcBef>
                        <a:spcAft>
                          <a:spcPts val="0"/>
                        </a:spcAft>
                      </a:pPr>
                      <a:r>
                        <a:rPr lang="es-ES" sz="2400">
                          <a:effectLst/>
                          <a:latin typeface="Arial" panose="020B0604020202020204" pitchFamily="34" charset="0"/>
                          <a:ea typeface="Calibri" panose="020F0502020204030204" pitchFamily="34" charset="0"/>
                          <a:cs typeface="Arial" panose="020B0604020202020204" pitchFamily="34" charset="0"/>
                        </a:rPr>
                        <a:t>Escambray</a:t>
                      </a: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0000"/>
                        </a:lnSpc>
                        <a:spcBef>
                          <a:spcPts val="0"/>
                        </a:spcBef>
                        <a:spcAft>
                          <a:spcPts val="0"/>
                        </a:spcAft>
                      </a:pPr>
                      <a:r>
                        <a:rPr lang="es-ES" sz="2400">
                          <a:effectLst/>
                          <a:latin typeface="Arial" panose="020B0604020202020204" pitchFamily="34" charset="0"/>
                          <a:ea typeface="Calibri" panose="020F0502020204030204" pitchFamily="34" charset="0"/>
                          <a:cs typeface="Arial" panose="020B0604020202020204" pitchFamily="34" charset="0"/>
                        </a:rPr>
                        <a:t>1.7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0000"/>
                        </a:lnSpc>
                        <a:spcBef>
                          <a:spcPts val="0"/>
                        </a:spcBef>
                        <a:spcAft>
                          <a:spcPts val="0"/>
                        </a:spcAft>
                      </a:pPr>
                      <a:r>
                        <a:rPr lang="es-ES" sz="2400">
                          <a:effectLst/>
                          <a:latin typeface="Arial" panose="020B0604020202020204" pitchFamily="34" charset="0"/>
                          <a:ea typeface="Calibri" panose="020F0502020204030204" pitchFamily="34" charset="0"/>
                          <a:cs typeface="Arial" panose="020B0604020202020204" pitchFamily="34" charset="0"/>
                        </a:rPr>
                        <a:t>-8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0000"/>
                        </a:lnSpc>
                        <a:spcBef>
                          <a:spcPts val="0"/>
                        </a:spcBef>
                        <a:spcAft>
                          <a:spcPts val="0"/>
                        </a:spcAft>
                      </a:pPr>
                      <a:r>
                        <a:rPr lang="es-ES" sz="2400" dirty="0">
                          <a:effectLst/>
                          <a:latin typeface="Arial" panose="020B0604020202020204" pitchFamily="34" charset="0"/>
                          <a:ea typeface="Calibri" panose="020F0502020204030204" pitchFamily="34" charset="0"/>
                          <a:cs typeface="Arial" panose="020B0604020202020204" pitchFamily="34" charset="0"/>
                        </a:rPr>
                        <a:t>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0000"/>
                        </a:lnSpc>
                        <a:spcBef>
                          <a:spcPts val="0"/>
                        </a:spcBef>
                        <a:spcAft>
                          <a:spcPts val="0"/>
                        </a:spcAft>
                      </a:pPr>
                      <a:r>
                        <a:rPr lang="es-ES" sz="2400" dirty="0">
                          <a:effectLst/>
                          <a:latin typeface="Arial" panose="020B0604020202020204" pitchFamily="34" charset="0"/>
                          <a:ea typeface="Calibri" panose="020F0502020204030204" pitchFamily="34" charset="0"/>
                          <a:cs typeface="Arial" panose="020B0604020202020204" pitchFamily="34" charset="0"/>
                        </a:rPr>
                        <a:t>-1</a:t>
                      </a: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9987243"/>
                  </a:ext>
                </a:extLst>
              </a:tr>
              <a:tr h="37451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0000"/>
                        </a:lnSpc>
                        <a:spcBef>
                          <a:spcPts val="0"/>
                        </a:spcBef>
                        <a:spcAft>
                          <a:spcPts val="0"/>
                        </a:spcAft>
                      </a:pPr>
                      <a:r>
                        <a:rPr lang="es-ES" sz="2400">
                          <a:effectLst/>
                          <a:latin typeface="Arial" panose="020B0604020202020204" pitchFamily="34" charset="0"/>
                          <a:ea typeface="Calibri" panose="020F0502020204030204" pitchFamily="34" charset="0"/>
                          <a:cs typeface="Arial" panose="020B0604020202020204" pitchFamily="34" charset="0"/>
                        </a:rPr>
                        <a:t>Plaza Sandino</a:t>
                      </a: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0000"/>
                        </a:lnSpc>
                        <a:spcBef>
                          <a:spcPts val="0"/>
                        </a:spcBef>
                        <a:spcAft>
                          <a:spcPts val="0"/>
                        </a:spcAft>
                      </a:pPr>
                      <a:r>
                        <a:rPr lang="es-ES" sz="2400">
                          <a:effectLst/>
                          <a:latin typeface="Arial" panose="020B0604020202020204" pitchFamily="34" charset="0"/>
                          <a:ea typeface="Calibri" panose="020F0502020204030204" pitchFamily="34" charset="0"/>
                          <a:cs typeface="Arial" panose="020B0604020202020204" pitchFamily="34" charset="0"/>
                        </a:rPr>
                        <a:t>2.2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0000"/>
                        </a:lnSpc>
                        <a:spcBef>
                          <a:spcPts val="0"/>
                        </a:spcBef>
                        <a:spcAft>
                          <a:spcPts val="0"/>
                        </a:spcAft>
                      </a:pPr>
                      <a:r>
                        <a:rPr lang="es-ES" sz="2400">
                          <a:effectLst/>
                          <a:latin typeface="Arial" panose="020B0604020202020204" pitchFamily="34" charset="0"/>
                          <a:ea typeface="Calibri" panose="020F0502020204030204" pitchFamily="34" charset="0"/>
                          <a:cs typeface="Arial" panose="020B0604020202020204" pitchFamily="34" charset="0"/>
                        </a:rPr>
                        <a:t>-13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0000"/>
                        </a:lnSpc>
                        <a:spcBef>
                          <a:spcPts val="0"/>
                        </a:spcBef>
                        <a:spcAft>
                          <a:spcPts val="0"/>
                        </a:spcAft>
                      </a:pPr>
                      <a:r>
                        <a:rPr lang="es-ES" sz="2400">
                          <a:effectLst/>
                          <a:latin typeface="Arial" panose="020B0604020202020204" pitchFamily="34" charset="0"/>
                          <a:ea typeface="Calibri" panose="020F0502020204030204" pitchFamily="34" charset="0"/>
                          <a:cs typeface="Arial" panose="020B0604020202020204" pitchFamily="34" charset="0"/>
                        </a:rPr>
                        <a:t>2.1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0000"/>
                        </a:lnSpc>
                        <a:spcBef>
                          <a:spcPts val="0"/>
                        </a:spcBef>
                        <a:spcAft>
                          <a:spcPts val="0"/>
                        </a:spcAft>
                      </a:pPr>
                      <a:r>
                        <a:rPr lang="es-ES" sz="2400" dirty="0">
                          <a:effectLst/>
                          <a:latin typeface="Arial" panose="020B0604020202020204" pitchFamily="34" charset="0"/>
                          <a:ea typeface="Calibri" panose="020F0502020204030204" pitchFamily="34" charset="0"/>
                          <a:cs typeface="Arial" panose="020B0604020202020204" pitchFamily="34" charset="0"/>
                        </a:rPr>
                        <a:t>-1</a:t>
                      </a: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8411674"/>
                  </a:ext>
                </a:extLst>
              </a:tr>
              <a:tr h="37451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0000"/>
                        </a:lnSpc>
                        <a:spcBef>
                          <a:spcPts val="0"/>
                        </a:spcBef>
                        <a:spcAft>
                          <a:spcPts val="0"/>
                        </a:spcAft>
                      </a:pPr>
                      <a:r>
                        <a:rPr lang="es-ES" sz="2400">
                          <a:effectLst/>
                          <a:latin typeface="Arial" panose="020B0604020202020204" pitchFamily="34" charset="0"/>
                          <a:ea typeface="Calibri" panose="020F0502020204030204" pitchFamily="34" charset="0"/>
                          <a:cs typeface="Arial" panose="020B0604020202020204" pitchFamily="34" charset="0"/>
                        </a:rPr>
                        <a:t>Plaza de la Revolución</a:t>
                      </a: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0000"/>
                        </a:lnSpc>
                        <a:spcBef>
                          <a:spcPts val="0"/>
                        </a:spcBef>
                        <a:spcAft>
                          <a:spcPts val="0"/>
                        </a:spcAft>
                      </a:pPr>
                      <a:r>
                        <a:rPr lang="es-ES" sz="2400">
                          <a:effectLst/>
                          <a:latin typeface="Arial" panose="020B0604020202020204" pitchFamily="34" charset="0"/>
                          <a:ea typeface="Calibri" panose="020F0502020204030204" pitchFamily="34" charset="0"/>
                          <a:cs typeface="Arial" panose="020B0604020202020204" pitchFamily="34" charset="0"/>
                        </a:rPr>
                        <a:t>2.0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0000"/>
                        </a:lnSpc>
                        <a:spcBef>
                          <a:spcPts val="0"/>
                        </a:spcBef>
                        <a:spcAft>
                          <a:spcPts val="0"/>
                        </a:spcAft>
                      </a:pPr>
                      <a:r>
                        <a:rPr lang="es-ES" sz="2400">
                          <a:effectLst/>
                          <a:latin typeface="Arial" panose="020B0604020202020204" pitchFamily="34" charset="0"/>
                          <a:ea typeface="Calibri" panose="020F0502020204030204" pitchFamily="34" charset="0"/>
                          <a:cs typeface="Arial" panose="020B0604020202020204" pitchFamily="34" charset="0"/>
                        </a:rPr>
                        <a:t>-9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0000"/>
                        </a:lnSpc>
                        <a:spcBef>
                          <a:spcPts val="0"/>
                        </a:spcBef>
                        <a:spcAft>
                          <a:spcPts val="0"/>
                        </a:spcAft>
                      </a:pPr>
                      <a:r>
                        <a:rPr lang="es-ES" sz="2400">
                          <a:effectLst/>
                          <a:latin typeface="Arial" panose="020B0604020202020204" pitchFamily="34" charset="0"/>
                          <a:ea typeface="Calibri" panose="020F0502020204030204" pitchFamily="34" charset="0"/>
                          <a:cs typeface="Arial" panose="020B0604020202020204" pitchFamily="34" charset="0"/>
                        </a:rPr>
                        <a:t>1.8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0000"/>
                        </a:lnSpc>
                        <a:spcBef>
                          <a:spcPts val="0"/>
                        </a:spcBef>
                        <a:spcAft>
                          <a:spcPts val="0"/>
                        </a:spcAft>
                      </a:pPr>
                      <a:r>
                        <a:rPr lang="es-ES" sz="2400" dirty="0">
                          <a:effectLst/>
                          <a:latin typeface="Arial" panose="020B0604020202020204" pitchFamily="34" charset="0"/>
                          <a:ea typeface="Calibri" panose="020F0502020204030204" pitchFamily="34" charset="0"/>
                          <a:cs typeface="Arial" panose="020B0604020202020204" pitchFamily="34" charset="0"/>
                        </a:rPr>
                        <a:t>-8</a:t>
                      </a: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47338379"/>
                  </a:ext>
                </a:extLst>
              </a:tr>
            </a:tbl>
          </a:graphicData>
        </a:graphic>
      </p:graphicFrame>
      <p:sp>
        <p:nvSpPr>
          <p:cNvPr id="55" name="Rectángulo 54">
            <a:extLst>
              <a:ext uri="{FF2B5EF4-FFF2-40B4-BE49-F238E27FC236}">
                <a16:creationId xmlns:a16="http://schemas.microsoft.com/office/drawing/2014/main" id="{8D9EB19A-7111-4822-9702-F2B93819C5C0}"/>
              </a:ext>
            </a:extLst>
          </p:cNvPr>
          <p:cNvSpPr/>
          <p:nvPr/>
        </p:nvSpPr>
        <p:spPr>
          <a:xfrm>
            <a:off x="4558450" y="190500"/>
            <a:ext cx="9171100" cy="707886"/>
          </a:xfrm>
          <a:prstGeom prst="rect">
            <a:avLst/>
          </a:prstGeom>
        </p:spPr>
        <p:txBody>
          <a:bodyPr wrap="none">
            <a:spAutoFit/>
          </a:bodyPr>
          <a:lstStyle/>
          <a:p>
            <a:r>
              <a:rPr lang="es-CU" sz="4000" dirty="0">
                <a:solidFill>
                  <a:prstClr val="black"/>
                </a:solidFill>
                <a:latin typeface="Arial" panose="020B0604020202020204" pitchFamily="34" charset="0"/>
                <a:ea typeface="Calibri" panose="020F0502020204030204" pitchFamily="34" charset="0"/>
                <a:cs typeface="Arial" panose="020B0604020202020204" pitchFamily="34" charset="0"/>
              </a:rPr>
              <a:t>Morfología urbana y Microclima térmico</a:t>
            </a:r>
            <a:endParaRPr lang="es-ES" sz="4000" dirty="0">
              <a:solidFill>
                <a:prstClr val="black"/>
              </a:solidFill>
              <a:latin typeface="Arial" panose="020B0604020202020204" pitchFamily="34" charset="0"/>
              <a:cs typeface="Arial" panose="020B0604020202020204" pitchFamily="34" charset="0"/>
            </a:endParaRPr>
          </a:p>
        </p:txBody>
      </p:sp>
      <p:pic>
        <p:nvPicPr>
          <p:cNvPr id="56" name="Imagen 55">
            <a:extLst>
              <a:ext uri="{FF2B5EF4-FFF2-40B4-BE49-F238E27FC236}">
                <a16:creationId xmlns:a16="http://schemas.microsoft.com/office/drawing/2014/main" id="{5434A5BF-D68C-48A5-BDBD-A40CFBB1555E}"/>
              </a:ext>
            </a:extLst>
          </p:cNvPr>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20108" y="1087091"/>
            <a:ext cx="4596014" cy="2795529"/>
          </a:xfrm>
          <a:prstGeom prst="rect">
            <a:avLst/>
          </a:prstGeom>
          <a:noFill/>
        </p:spPr>
      </p:pic>
      <p:pic>
        <p:nvPicPr>
          <p:cNvPr id="57" name="Imagen 56">
            <a:extLst>
              <a:ext uri="{FF2B5EF4-FFF2-40B4-BE49-F238E27FC236}">
                <a16:creationId xmlns:a16="http://schemas.microsoft.com/office/drawing/2014/main" id="{2BBC13FF-FF7A-4E7A-A079-4A68DD15B5CF}"/>
              </a:ext>
            </a:extLst>
          </p:cNvPr>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272491" y="1087091"/>
            <a:ext cx="4618849" cy="2795529"/>
          </a:xfrm>
          <a:prstGeom prst="rect">
            <a:avLst/>
          </a:prstGeom>
          <a:noFill/>
        </p:spPr>
      </p:pic>
      <p:pic>
        <p:nvPicPr>
          <p:cNvPr id="58" name="Imagen 57">
            <a:extLst>
              <a:ext uri="{FF2B5EF4-FFF2-40B4-BE49-F238E27FC236}">
                <a16:creationId xmlns:a16="http://schemas.microsoft.com/office/drawing/2014/main" id="{7EE8514B-1CB7-4B2A-981E-BA7FAFB2BB86}"/>
              </a:ext>
            </a:extLst>
          </p:cNvPr>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27874" y="4000074"/>
            <a:ext cx="4596015" cy="2795529"/>
          </a:xfrm>
          <a:prstGeom prst="rect">
            <a:avLst/>
          </a:prstGeom>
          <a:noFill/>
        </p:spPr>
      </p:pic>
      <p:sp>
        <p:nvSpPr>
          <p:cNvPr id="59" name="Rectángulo 58">
            <a:extLst>
              <a:ext uri="{FF2B5EF4-FFF2-40B4-BE49-F238E27FC236}">
                <a16:creationId xmlns:a16="http://schemas.microsoft.com/office/drawing/2014/main" id="{5CCE5B5D-CD52-4DA1-841F-52DEEE714DCE}"/>
              </a:ext>
            </a:extLst>
          </p:cNvPr>
          <p:cNvSpPr/>
          <p:nvPr/>
        </p:nvSpPr>
        <p:spPr>
          <a:xfrm>
            <a:off x="10047709" y="1074128"/>
            <a:ext cx="7720183" cy="954107"/>
          </a:xfrm>
          <a:prstGeom prst="rect">
            <a:avLst/>
          </a:prstGeom>
        </p:spPr>
        <p:txBody>
          <a:bodyPr wrap="square">
            <a:spAutoFit/>
          </a:bodyPr>
          <a:lstStyle/>
          <a:p>
            <a:pPr algn="ctr"/>
            <a:r>
              <a:rPr lang="es-ES" sz="2800" dirty="0">
                <a:solidFill>
                  <a:prstClr val="black"/>
                </a:solidFill>
                <a:latin typeface="Arial" panose="020B0604020202020204" pitchFamily="34" charset="0"/>
                <a:ea typeface="MS Mincho"/>
                <a:cs typeface="Arial" panose="020B0604020202020204" pitchFamily="34" charset="0"/>
              </a:rPr>
              <a:t>Influencia de la morfología urbana y el microclima térmico en el consumo de energía</a:t>
            </a:r>
            <a:endParaRPr lang="es-ES" sz="2800" dirty="0">
              <a:solidFill>
                <a:prstClr val="black"/>
              </a:solidFill>
              <a:latin typeface="Arial" panose="020B0604020202020204" pitchFamily="34" charset="0"/>
              <a:cs typeface="Arial" panose="020B0604020202020204" pitchFamily="34" charset="0"/>
            </a:endParaRPr>
          </a:p>
        </p:txBody>
      </p:sp>
      <p:pic>
        <p:nvPicPr>
          <p:cNvPr id="60" name="Imagen 59">
            <a:extLst>
              <a:ext uri="{FF2B5EF4-FFF2-40B4-BE49-F238E27FC236}">
                <a16:creationId xmlns:a16="http://schemas.microsoft.com/office/drawing/2014/main" id="{55C11DF9-D709-4497-BB36-8DC5DA61C497}"/>
              </a:ext>
            </a:extLst>
          </p:cNvPr>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1323064" y="2172649"/>
            <a:ext cx="5180058" cy="3259321"/>
          </a:xfrm>
          <a:prstGeom prst="rect">
            <a:avLst/>
          </a:prstGeom>
          <a:noFill/>
        </p:spPr>
      </p:pic>
      <p:pic>
        <p:nvPicPr>
          <p:cNvPr id="61" name="Imagen 60">
            <a:extLst>
              <a:ext uri="{FF2B5EF4-FFF2-40B4-BE49-F238E27FC236}">
                <a16:creationId xmlns:a16="http://schemas.microsoft.com/office/drawing/2014/main" id="{3AE775D7-96AD-49B6-A567-FD55BE21C484}"/>
              </a:ext>
            </a:extLst>
          </p:cNvPr>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317771" y="5830057"/>
            <a:ext cx="5180058" cy="3259320"/>
          </a:xfrm>
          <a:prstGeom prst="rect">
            <a:avLst/>
          </a:prstGeom>
          <a:noFill/>
        </p:spPr>
      </p:pic>
      <p:pic>
        <p:nvPicPr>
          <p:cNvPr id="3" name="Audio 2">
            <a:hlinkClick r:id="" action="ppaction://media"/>
            <a:extLst>
              <a:ext uri="{FF2B5EF4-FFF2-40B4-BE49-F238E27FC236}">
                <a16:creationId xmlns:a16="http://schemas.microsoft.com/office/drawing/2014/main" id="{016D8F86-17F0-4F3C-B6E9-16E5905344CB}"/>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7526000" y="9525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8846"/>
    </mc:Choice>
    <mc:Fallback>
      <p:transition spd="slow" advTm="288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30266"/>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4"/>
            <a:stretch>
              <a:fillRect t="-38888" b="-38888"/>
            </a:stretch>
          </a:blipFill>
        </p:spPr>
      </p:sp>
      <p:grpSp>
        <p:nvGrpSpPr>
          <p:cNvPr id="3" name="Group 3"/>
          <p:cNvGrpSpPr/>
          <p:nvPr/>
        </p:nvGrpSpPr>
        <p:grpSpPr>
          <a:xfrm>
            <a:off x="-528002" y="0"/>
            <a:ext cx="19048322" cy="3086100"/>
            <a:chOff x="0" y="0"/>
            <a:chExt cx="5016842" cy="812800"/>
          </a:xfrm>
        </p:grpSpPr>
        <p:sp>
          <p:nvSpPr>
            <p:cNvPr id="4" name="Freeform 4"/>
            <p:cNvSpPr/>
            <p:nvPr/>
          </p:nvSpPr>
          <p:spPr>
            <a:xfrm>
              <a:off x="0" y="0"/>
              <a:ext cx="5016842" cy="812800"/>
            </a:xfrm>
            <a:custGeom>
              <a:avLst/>
              <a:gdLst/>
              <a:ahLst/>
              <a:cxnLst/>
              <a:rect l="l" t="t" r="r" b="b"/>
              <a:pathLst>
                <a:path w="5016842" h="812800">
                  <a:moveTo>
                    <a:pt x="0" y="0"/>
                  </a:moveTo>
                  <a:lnTo>
                    <a:pt x="5016842" y="0"/>
                  </a:lnTo>
                  <a:lnTo>
                    <a:pt x="5016842" y="812800"/>
                  </a:lnTo>
                  <a:lnTo>
                    <a:pt x="0" y="812800"/>
                  </a:lnTo>
                  <a:close/>
                </a:path>
              </a:pathLst>
            </a:custGeom>
            <a:solidFill>
              <a:srgbClr val="099936"/>
            </a:solidFill>
          </p:spPr>
        </p:sp>
        <p:sp>
          <p:nvSpPr>
            <p:cNvPr id="5" name="TextBox 5"/>
            <p:cNvSpPr txBox="1"/>
            <p:nvPr/>
          </p:nvSpPr>
          <p:spPr>
            <a:xfrm>
              <a:off x="0" y="-19050"/>
              <a:ext cx="5016842" cy="831850"/>
            </a:xfrm>
            <a:prstGeom prst="rect">
              <a:avLst/>
            </a:prstGeom>
          </p:spPr>
          <p:txBody>
            <a:bodyPr lIns="50800" tIns="50800" rIns="50800" bIns="50800" rtlCol="0" anchor="ctr"/>
            <a:lstStyle/>
            <a:p>
              <a:pPr marL="0" marR="0" lvl="0" indent="0" algn="ctr" defTabSz="914400" rtl="0" eaLnBrk="1" fontAlgn="auto" latinLnBrk="0" hangingPunct="1">
                <a:lnSpc>
                  <a:spcPts val="28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2209800" y="9511980"/>
            <a:ext cx="6477000" cy="636748"/>
          </a:xfrm>
          <a:custGeom>
            <a:avLst/>
            <a:gdLst/>
            <a:ahLst/>
            <a:cxnLst/>
            <a:rect l="l" t="t" r="r" b="b"/>
            <a:pathLst>
              <a:path w="1178269" h="167703">
                <a:moveTo>
                  <a:pt x="0" y="0"/>
                </a:moveTo>
                <a:lnTo>
                  <a:pt x="1178269" y="0"/>
                </a:lnTo>
                <a:lnTo>
                  <a:pt x="1178269" y="167703"/>
                </a:lnTo>
                <a:lnTo>
                  <a:pt x="0" y="167703"/>
                </a:lnTo>
                <a:close/>
              </a:path>
            </a:pathLst>
          </a:custGeom>
          <a:solidFill>
            <a:srgbClr val="099936"/>
          </a:solidFill>
        </p:spPr>
      </p:sp>
      <p:sp>
        <p:nvSpPr>
          <p:cNvPr id="12" name="Freeform 12"/>
          <p:cNvSpPr/>
          <p:nvPr/>
        </p:nvSpPr>
        <p:spPr>
          <a:xfrm>
            <a:off x="2209800" y="3256087"/>
            <a:ext cx="6477000" cy="1635797"/>
          </a:xfrm>
          <a:custGeom>
            <a:avLst/>
            <a:gdLst/>
            <a:ahLst/>
            <a:cxnLst/>
            <a:rect l="l" t="t" r="r" b="b"/>
            <a:pathLst>
              <a:path w="1178269" h="357204">
                <a:moveTo>
                  <a:pt x="0" y="0"/>
                </a:moveTo>
                <a:lnTo>
                  <a:pt x="1178269" y="0"/>
                </a:lnTo>
                <a:lnTo>
                  <a:pt x="1178269" y="357204"/>
                </a:lnTo>
                <a:lnTo>
                  <a:pt x="0" y="357204"/>
                </a:lnTo>
                <a:close/>
              </a:path>
            </a:pathLst>
          </a:custGeom>
          <a:solidFill>
            <a:srgbClr val="099936"/>
          </a:solidFill>
        </p:spPr>
      </p:sp>
      <p:sp>
        <p:nvSpPr>
          <p:cNvPr id="23" name="Freeform 23"/>
          <p:cNvSpPr/>
          <p:nvPr/>
        </p:nvSpPr>
        <p:spPr>
          <a:xfrm>
            <a:off x="9448800" y="9486900"/>
            <a:ext cx="6325731" cy="660971"/>
          </a:xfrm>
          <a:custGeom>
            <a:avLst/>
            <a:gdLst/>
            <a:ahLst/>
            <a:cxnLst/>
            <a:rect l="l" t="t" r="r" b="b"/>
            <a:pathLst>
              <a:path w="1178269" h="167703">
                <a:moveTo>
                  <a:pt x="0" y="0"/>
                </a:moveTo>
                <a:lnTo>
                  <a:pt x="1178269" y="0"/>
                </a:lnTo>
                <a:lnTo>
                  <a:pt x="1178269" y="167703"/>
                </a:lnTo>
                <a:lnTo>
                  <a:pt x="0" y="167703"/>
                </a:lnTo>
                <a:close/>
              </a:path>
            </a:pathLst>
          </a:custGeom>
          <a:solidFill>
            <a:srgbClr val="099936"/>
          </a:solidFill>
        </p:spPr>
      </p:sp>
      <p:sp>
        <p:nvSpPr>
          <p:cNvPr id="26" name="Freeform 26"/>
          <p:cNvSpPr/>
          <p:nvPr/>
        </p:nvSpPr>
        <p:spPr>
          <a:xfrm>
            <a:off x="9448802" y="3256087"/>
            <a:ext cx="6325731" cy="1599551"/>
          </a:xfrm>
          <a:custGeom>
            <a:avLst/>
            <a:gdLst/>
            <a:ahLst/>
            <a:cxnLst/>
            <a:rect l="l" t="t" r="r" b="b"/>
            <a:pathLst>
              <a:path w="1178269" h="357204">
                <a:moveTo>
                  <a:pt x="0" y="0"/>
                </a:moveTo>
                <a:lnTo>
                  <a:pt x="1178269" y="0"/>
                </a:lnTo>
                <a:lnTo>
                  <a:pt x="1178269" y="357204"/>
                </a:lnTo>
                <a:lnTo>
                  <a:pt x="0" y="357204"/>
                </a:lnTo>
                <a:close/>
              </a:path>
            </a:pathLst>
          </a:custGeom>
          <a:solidFill>
            <a:srgbClr val="099936"/>
          </a:solidFill>
        </p:spPr>
      </p:sp>
      <p:sp>
        <p:nvSpPr>
          <p:cNvPr id="28" name="Freeform 28"/>
          <p:cNvSpPr/>
          <p:nvPr/>
        </p:nvSpPr>
        <p:spPr>
          <a:xfrm>
            <a:off x="15408481" y="-2153153"/>
            <a:ext cx="4116356" cy="4116356"/>
          </a:xfrm>
          <a:custGeom>
            <a:avLst/>
            <a:gdLst/>
            <a:ahLst/>
            <a:cxnLst/>
            <a:rect l="l" t="t" r="r" b="b"/>
            <a:pathLst>
              <a:path w="4116356" h="4116356">
                <a:moveTo>
                  <a:pt x="0" y="0"/>
                </a:moveTo>
                <a:lnTo>
                  <a:pt x="4116355" y="0"/>
                </a:lnTo>
                <a:lnTo>
                  <a:pt x="4116355" y="4116356"/>
                </a:lnTo>
                <a:lnTo>
                  <a:pt x="0" y="41163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9" name="Freeform 29"/>
          <p:cNvSpPr/>
          <p:nvPr/>
        </p:nvSpPr>
        <p:spPr>
          <a:xfrm>
            <a:off x="-2602379" y="0"/>
            <a:ext cx="3256087" cy="3256087"/>
          </a:xfrm>
          <a:custGeom>
            <a:avLst/>
            <a:gdLst/>
            <a:ahLst/>
            <a:cxnLst/>
            <a:rect l="l" t="t" r="r" b="b"/>
            <a:pathLst>
              <a:path w="3256087" h="3256087">
                <a:moveTo>
                  <a:pt x="0" y="0"/>
                </a:moveTo>
                <a:lnTo>
                  <a:pt x="3256087" y="0"/>
                </a:lnTo>
                <a:lnTo>
                  <a:pt x="3256087" y="3256087"/>
                </a:lnTo>
                <a:lnTo>
                  <a:pt x="0" y="325608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6" name="Rectángulo 15">
            <a:extLst>
              <a:ext uri="{FF2B5EF4-FFF2-40B4-BE49-F238E27FC236}">
                <a16:creationId xmlns:a16="http://schemas.microsoft.com/office/drawing/2014/main" id="{51611785-7D47-4B4F-8FF1-3358BFC34FF3}"/>
              </a:ext>
            </a:extLst>
          </p:cNvPr>
          <p:cNvSpPr/>
          <p:nvPr/>
        </p:nvSpPr>
        <p:spPr>
          <a:xfrm>
            <a:off x="2286000" y="3285978"/>
            <a:ext cx="6249533"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Recomendaciones para el diseño urbano que incida en el mejoramiento de la calidad ambiental y optimización de los recursos energéticos en la ciudad                           </a:t>
            </a:r>
            <a:endParaRPr kumimoji="0" lang="es-ES" sz="2400" b="1" i="0" u="none" strike="noStrike" kern="0" cap="none" spc="0" normalizeH="0" baseline="0" noProof="0" dirty="0">
              <a:ln>
                <a:noFill/>
              </a:ln>
              <a:solidFill>
                <a:prstClr val="white"/>
              </a:solidFill>
              <a:effectLst/>
              <a:uLnTx/>
              <a:uFillTx/>
              <a:latin typeface="Calibri"/>
              <a:ea typeface="+mn-ea"/>
              <a:cs typeface="+mn-cs"/>
            </a:endParaRPr>
          </a:p>
        </p:txBody>
      </p:sp>
      <p:sp>
        <p:nvSpPr>
          <p:cNvPr id="7" name="Rectángulo 6">
            <a:extLst>
              <a:ext uri="{FF2B5EF4-FFF2-40B4-BE49-F238E27FC236}">
                <a16:creationId xmlns:a16="http://schemas.microsoft.com/office/drawing/2014/main" id="{05B356FC-1AA6-440D-8F0E-06B92C181595}"/>
              </a:ext>
            </a:extLst>
          </p:cNvPr>
          <p:cNvSpPr/>
          <p:nvPr/>
        </p:nvSpPr>
        <p:spPr>
          <a:xfrm>
            <a:off x="9448800" y="3269040"/>
            <a:ext cx="6325731"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Recomendaciones de diseño arquitectónico para el mejoramiento de la calidad ambiental y optimización de los recursos energéticos en las edificaciones</a:t>
            </a:r>
            <a:endParaRPr kumimoji="0" lang="es-ES" sz="2400" b="1" i="0" u="none" strike="noStrike" kern="0" cap="none" spc="0" normalizeH="0" baseline="0" noProof="0" dirty="0">
              <a:ln>
                <a:noFill/>
              </a:ln>
              <a:solidFill>
                <a:prstClr val="white"/>
              </a:solidFill>
              <a:effectLst/>
              <a:uLnTx/>
              <a:uFillTx/>
              <a:latin typeface="Calibri"/>
              <a:ea typeface="+mn-ea"/>
              <a:cs typeface="+mn-cs"/>
            </a:endParaRPr>
          </a:p>
        </p:txBody>
      </p:sp>
      <p:sp>
        <p:nvSpPr>
          <p:cNvPr id="9" name="Rectángulo 8">
            <a:extLst>
              <a:ext uri="{FF2B5EF4-FFF2-40B4-BE49-F238E27FC236}">
                <a16:creationId xmlns:a16="http://schemas.microsoft.com/office/drawing/2014/main" id="{6B168771-B689-4721-9CF8-D246FED91D21}"/>
              </a:ext>
            </a:extLst>
          </p:cNvPr>
          <p:cNvSpPr/>
          <p:nvPr/>
        </p:nvSpPr>
        <p:spPr>
          <a:xfrm>
            <a:off x="2209800" y="5101828"/>
            <a:ext cx="6477000" cy="4308872"/>
          </a:xfrm>
          <a:prstGeom prst="rect">
            <a:avLst/>
          </a:prstGeom>
        </p:spPr>
        <p:txBody>
          <a:bodyPr wrap="square">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es-ES"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Minimizar el efecto de la radiación sobre la superficie urbana, mediante el aumento del albedo de la ciudad y del control solar.</a:t>
            </a:r>
          </a:p>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es-ES"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Maximizar la utilización de la vegetación para aprovechar su capacidad de enfriamiento evaporativo y de protección solar. </a:t>
            </a:r>
          </a:p>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es-ES"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Empleo de superficies emisivas de gran longitud de onda, para facilitar el enfriamiento nocturno combinado con la utilización de materiales de baja capacidad de almacenamiento térmico. </a:t>
            </a:r>
          </a:p>
        </p:txBody>
      </p:sp>
      <p:pic>
        <p:nvPicPr>
          <p:cNvPr id="10" name="Imagen 9">
            <a:extLst>
              <a:ext uri="{FF2B5EF4-FFF2-40B4-BE49-F238E27FC236}">
                <a16:creationId xmlns:a16="http://schemas.microsoft.com/office/drawing/2014/main" id="{C2D32281-2AFE-4BE5-80D4-62C7F2294007}"/>
              </a:ext>
            </a:extLst>
          </p:cNvPr>
          <p:cNvPicPr>
            <a:picLocks noChangeAspect="1"/>
          </p:cNvPicPr>
          <p:nvPr/>
        </p:nvPicPr>
        <p:blipFill>
          <a:blip r:embed="rId7"/>
          <a:stretch>
            <a:fillRect/>
          </a:stretch>
        </p:blipFill>
        <p:spPr>
          <a:xfrm>
            <a:off x="415429" y="3269040"/>
            <a:ext cx="1641971" cy="1574757"/>
          </a:xfrm>
          <a:prstGeom prst="rect">
            <a:avLst/>
          </a:prstGeom>
        </p:spPr>
      </p:pic>
      <p:pic>
        <p:nvPicPr>
          <p:cNvPr id="11" name="Imagen 10">
            <a:extLst>
              <a:ext uri="{FF2B5EF4-FFF2-40B4-BE49-F238E27FC236}">
                <a16:creationId xmlns:a16="http://schemas.microsoft.com/office/drawing/2014/main" id="{BD7B2B94-AA11-43D5-9C07-0631B1C1D67D}"/>
              </a:ext>
            </a:extLst>
          </p:cNvPr>
          <p:cNvPicPr>
            <a:picLocks noChangeAspect="1"/>
          </p:cNvPicPr>
          <p:nvPr/>
        </p:nvPicPr>
        <p:blipFill>
          <a:blip r:embed="rId8"/>
          <a:stretch>
            <a:fillRect/>
          </a:stretch>
        </p:blipFill>
        <p:spPr>
          <a:xfrm>
            <a:off x="16036636" y="3256087"/>
            <a:ext cx="1641764" cy="1587760"/>
          </a:xfrm>
          <a:prstGeom prst="rect">
            <a:avLst/>
          </a:prstGeom>
        </p:spPr>
      </p:pic>
      <p:sp>
        <p:nvSpPr>
          <p:cNvPr id="13" name="Rectángulo 12">
            <a:extLst>
              <a:ext uri="{FF2B5EF4-FFF2-40B4-BE49-F238E27FC236}">
                <a16:creationId xmlns:a16="http://schemas.microsoft.com/office/drawing/2014/main" id="{E7671A69-9FEC-4612-8D80-BA035058931C}"/>
              </a:ext>
            </a:extLst>
          </p:cNvPr>
          <p:cNvSpPr/>
          <p:nvPr/>
        </p:nvSpPr>
        <p:spPr>
          <a:xfrm>
            <a:off x="9448800" y="5067300"/>
            <a:ext cx="6325731" cy="4385816"/>
          </a:xfrm>
          <a:prstGeom prst="rect">
            <a:avLst/>
          </a:prstGeom>
        </p:spPr>
        <p:txBody>
          <a:bodyPr wrap="square">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es-ES" sz="24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Control de la radiación solar a través de la protección de las aberturas con el uso de protecciones móviles o permanentes, y localización apropiada de vegetación. </a:t>
            </a:r>
          </a:p>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es-ES" sz="24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Control del calor a través de la envolvente del edificio. </a:t>
            </a:r>
          </a:p>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es-ES" sz="24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Utilización de medios naturales de enfriamiento.</a:t>
            </a:r>
          </a:p>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es-ES" sz="24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Utilización de fuentes alternas de energía como sistemas solares activos/pasivos de climatización y de calentamiento de agua</a:t>
            </a:r>
            <a:endParaRPr kumimoji="0" lang="es-ES" sz="24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2" name="CuadroTexto 21">
            <a:extLst>
              <a:ext uri="{FF2B5EF4-FFF2-40B4-BE49-F238E27FC236}">
                <a16:creationId xmlns:a16="http://schemas.microsoft.com/office/drawing/2014/main" id="{6BE2FD50-35C0-44F7-A71F-8388DC3C49E9}"/>
              </a:ext>
            </a:extLst>
          </p:cNvPr>
          <p:cNvSpPr txBox="1"/>
          <p:nvPr/>
        </p:nvSpPr>
        <p:spPr>
          <a:xfrm>
            <a:off x="4616678" y="1127551"/>
            <a:ext cx="875896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4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RESULTADOS Y DISCUSIÓN:</a:t>
            </a:r>
          </a:p>
        </p:txBody>
      </p:sp>
      <p:pic>
        <p:nvPicPr>
          <p:cNvPr id="14" name="Audio 13">
            <a:hlinkClick r:id="" action="ppaction://media"/>
            <a:extLst>
              <a:ext uri="{FF2B5EF4-FFF2-40B4-BE49-F238E27FC236}">
                <a16:creationId xmlns:a16="http://schemas.microsoft.com/office/drawing/2014/main" id="{346CCDF5-2AFD-40BA-9521-57414C1A764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7526000" y="9525000"/>
            <a:ext cx="609600" cy="609600"/>
          </a:xfrm>
          <a:prstGeom prst="rect">
            <a:avLst/>
          </a:prstGeom>
        </p:spPr>
      </p:pic>
    </p:spTree>
    <p:extLst>
      <p:ext uri="{BB962C8B-B14F-4D97-AF65-F5344CB8AC3E}">
        <p14:creationId xmlns:p14="http://schemas.microsoft.com/office/powerpoint/2010/main" val="822396970"/>
      </p:ext>
    </p:extLst>
  </p:cSld>
  <p:clrMapOvr>
    <a:masterClrMapping/>
  </p:clrMapOvr>
  <mc:AlternateContent xmlns:mc="http://schemas.openxmlformats.org/markup-compatibility/2006">
    <mc:Choice xmlns:p14="http://schemas.microsoft.com/office/powerpoint/2010/main" Requires="p14">
      <p:transition spd="slow" p14:dur="2000" advTm="32238"/>
    </mc:Choice>
    <mc:Fallback>
      <p:transition spd="slow" advTm="322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4"/>
            <a:stretch>
              <a:fillRect t="-38888" b="-38888"/>
            </a:stretch>
          </a:blipFill>
        </p:spPr>
      </p:sp>
      <p:grpSp>
        <p:nvGrpSpPr>
          <p:cNvPr id="3" name="Group 3"/>
          <p:cNvGrpSpPr/>
          <p:nvPr/>
        </p:nvGrpSpPr>
        <p:grpSpPr>
          <a:xfrm>
            <a:off x="-528002" y="0"/>
            <a:ext cx="19048322" cy="3086100"/>
            <a:chOff x="0" y="0"/>
            <a:chExt cx="5016842" cy="812800"/>
          </a:xfrm>
        </p:grpSpPr>
        <p:sp>
          <p:nvSpPr>
            <p:cNvPr id="4" name="Freeform 4"/>
            <p:cNvSpPr/>
            <p:nvPr/>
          </p:nvSpPr>
          <p:spPr>
            <a:xfrm>
              <a:off x="0" y="0"/>
              <a:ext cx="5016842" cy="812800"/>
            </a:xfrm>
            <a:custGeom>
              <a:avLst/>
              <a:gdLst/>
              <a:ahLst/>
              <a:cxnLst/>
              <a:rect l="l" t="t" r="r" b="b"/>
              <a:pathLst>
                <a:path w="5016842" h="812800">
                  <a:moveTo>
                    <a:pt x="0" y="0"/>
                  </a:moveTo>
                  <a:lnTo>
                    <a:pt x="5016842" y="0"/>
                  </a:lnTo>
                  <a:lnTo>
                    <a:pt x="5016842" y="812800"/>
                  </a:lnTo>
                  <a:lnTo>
                    <a:pt x="0" y="812800"/>
                  </a:lnTo>
                  <a:close/>
                </a:path>
              </a:pathLst>
            </a:custGeom>
            <a:solidFill>
              <a:srgbClr val="099936"/>
            </a:solidFill>
          </p:spPr>
        </p:sp>
        <p:sp>
          <p:nvSpPr>
            <p:cNvPr id="5" name="TextBox 5"/>
            <p:cNvSpPr txBox="1"/>
            <p:nvPr/>
          </p:nvSpPr>
          <p:spPr>
            <a:xfrm>
              <a:off x="0" y="-19050"/>
              <a:ext cx="5016842" cy="831850"/>
            </a:xfrm>
            <a:prstGeom prst="rect">
              <a:avLst/>
            </a:prstGeom>
          </p:spPr>
          <p:txBody>
            <a:bodyPr lIns="50800" tIns="50800" rIns="50800" bIns="50800" rtlCol="0" anchor="ctr"/>
            <a:lstStyle/>
            <a:p>
              <a:pPr marL="0" marR="0" lvl="0" indent="0" algn="ctr" defTabSz="914400" rtl="0" eaLnBrk="1" fontAlgn="auto" latinLnBrk="0" hangingPunct="1">
                <a:lnSpc>
                  <a:spcPts val="28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1929623" y="3442596"/>
            <a:ext cx="4473739" cy="636748"/>
            <a:chOff x="0" y="0"/>
            <a:chExt cx="1178269" cy="167703"/>
          </a:xfrm>
        </p:grpSpPr>
        <p:sp>
          <p:nvSpPr>
            <p:cNvPr id="8" name="Freeform 8"/>
            <p:cNvSpPr/>
            <p:nvPr/>
          </p:nvSpPr>
          <p:spPr>
            <a:xfrm>
              <a:off x="0" y="0"/>
              <a:ext cx="1178269" cy="167703"/>
            </a:xfrm>
            <a:custGeom>
              <a:avLst/>
              <a:gdLst/>
              <a:ahLst/>
              <a:cxnLst/>
              <a:rect l="l" t="t" r="r" b="b"/>
              <a:pathLst>
                <a:path w="1178269" h="167703">
                  <a:moveTo>
                    <a:pt x="0" y="0"/>
                  </a:moveTo>
                  <a:lnTo>
                    <a:pt x="1178269" y="0"/>
                  </a:lnTo>
                  <a:lnTo>
                    <a:pt x="1178269" y="167703"/>
                  </a:lnTo>
                  <a:lnTo>
                    <a:pt x="0" y="167703"/>
                  </a:lnTo>
                  <a:close/>
                </a:path>
              </a:pathLst>
            </a:custGeom>
            <a:solidFill>
              <a:srgbClr val="099936"/>
            </a:solidFill>
          </p:spPr>
        </p:sp>
        <p:sp>
          <p:nvSpPr>
            <p:cNvPr id="9" name="TextBox 9"/>
            <p:cNvSpPr txBox="1"/>
            <p:nvPr/>
          </p:nvSpPr>
          <p:spPr>
            <a:xfrm>
              <a:off x="0" y="-47625"/>
              <a:ext cx="1178269" cy="215328"/>
            </a:xfrm>
            <a:prstGeom prst="rect">
              <a:avLst/>
            </a:prstGeom>
          </p:spPr>
          <p:txBody>
            <a:bodyPr lIns="50800" tIns="50800" rIns="50800" bIns="50800" rtlCol="0" anchor="ctr"/>
            <a:lstStyle/>
            <a:p>
              <a:pPr marL="0" marR="0" lvl="0" indent="0" algn="ctr" defTabSz="914400" rtl="0" eaLnBrk="1" fontAlgn="auto" latinLnBrk="0" hangingPunct="1">
                <a:lnSpc>
                  <a:spcPts val="3424"/>
                </a:lnSpc>
                <a:spcBef>
                  <a:spcPct val="0"/>
                </a:spcBef>
                <a:spcAft>
                  <a:spcPts val="0"/>
                </a:spcAft>
                <a:buClrTx/>
                <a:buSzTx/>
                <a:buFontTx/>
                <a:buNone/>
                <a:tabLst/>
                <a:defRPr/>
              </a:pPr>
              <a:endParaRPr kumimoji="0" lang="en-US" sz="2481" b="0" i="0" u="none" strike="noStrike" kern="1200" cap="none" spc="24" normalizeH="0" baseline="0" noProof="0" dirty="0">
                <a:ln>
                  <a:noFill/>
                </a:ln>
                <a:solidFill>
                  <a:srgbClr val="FFFFFF"/>
                </a:solidFill>
                <a:effectLst/>
                <a:uLnTx/>
                <a:uFillTx/>
                <a:latin typeface="Open Sauce Italics"/>
                <a:ea typeface="+mn-ea"/>
                <a:cs typeface="+mn-cs"/>
              </a:endParaRPr>
            </a:p>
          </p:txBody>
        </p:sp>
      </p:grpSp>
      <p:grpSp>
        <p:nvGrpSpPr>
          <p:cNvPr id="11" name="Group 11"/>
          <p:cNvGrpSpPr/>
          <p:nvPr/>
        </p:nvGrpSpPr>
        <p:grpSpPr>
          <a:xfrm>
            <a:off x="1929623" y="7902043"/>
            <a:ext cx="4473739" cy="1356257"/>
            <a:chOff x="0" y="0"/>
            <a:chExt cx="1178269" cy="357204"/>
          </a:xfrm>
        </p:grpSpPr>
        <p:sp>
          <p:nvSpPr>
            <p:cNvPr id="12" name="Freeform 12"/>
            <p:cNvSpPr/>
            <p:nvPr/>
          </p:nvSpPr>
          <p:spPr>
            <a:xfrm>
              <a:off x="0" y="0"/>
              <a:ext cx="1178269" cy="357204"/>
            </a:xfrm>
            <a:custGeom>
              <a:avLst/>
              <a:gdLst/>
              <a:ahLst/>
              <a:cxnLst/>
              <a:rect l="l" t="t" r="r" b="b"/>
              <a:pathLst>
                <a:path w="1178269" h="357204">
                  <a:moveTo>
                    <a:pt x="0" y="0"/>
                  </a:moveTo>
                  <a:lnTo>
                    <a:pt x="1178269" y="0"/>
                  </a:lnTo>
                  <a:lnTo>
                    <a:pt x="1178269" y="357204"/>
                  </a:lnTo>
                  <a:lnTo>
                    <a:pt x="0" y="357204"/>
                  </a:lnTo>
                  <a:close/>
                </a:path>
              </a:pathLst>
            </a:custGeom>
            <a:solidFill>
              <a:srgbClr val="099936"/>
            </a:solidFill>
          </p:spPr>
        </p:sp>
        <p:sp>
          <p:nvSpPr>
            <p:cNvPr id="13" name="TextBox 13"/>
            <p:cNvSpPr txBox="1"/>
            <p:nvPr/>
          </p:nvSpPr>
          <p:spPr>
            <a:xfrm>
              <a:off x="0" y="-19050"/>
              <a:ext cx="1178269" cy="376254"/>
            </a:xfrm>
            <a:prstGeom prst="rect">
              <a:avLst/>
            </a:prstGeom>
          </p:spPr>
          <p:txBody>
            <a:bodyPr lIns="114300" tIns="114300" rIns="114300" bIns="114300" rtlCol="0" anchor="ctr"/>
            <a:lstStyle/>
            <a:p>
              <a:pPr marL="0" marR="0" lvl="0" indent="0" algn="ctr" defTabSz="914400" rtl="0" eaLnBrk="1" fontAlgn="auto" latinLnBrk="0" hangingPunct="1">
                <a:lnSpc>
                  <a:spcPts val="2070"/>
                </a:lnSpc>
                <a:spcBef>
                  <a:spcPct val="0"/>
                </a:spcBef>
                <a:spcAft>
                  <a:spcPts val="0"/>
                </a:spcAft>
                <a:buClrTx/>
                <a:buSzTx/>
                <a:buFontTx/>
                <a:buNone/>
                <a:tabLst/>
                <a:defRPr/>
              </a:pPr>
              <a:endParaRPr kumimoji="0" lang="en-US" sz="1500" b="0" i="0" u="none" strike="noStrike" kern="1200" cap="none" spc="15" normalizeH="0" baseline="0" noProof="0" dirty="0">
                <a:ln>
                  <a:noFill/>
                </a:ln>
                <a:solidFill>
                  <a:srgbClr val="FFFFFF"/>
                </a:solidFill>
                <a:effectLst/>
                <a:uLnTx/>
                <a:uFillTx/>
                <a:latin typeface="Open Sauce Italics"/>
                <a:ea typeface="+mn-ea"/>
                <a:cs typeface="+mn-cs"/>
              </a:endParaRPr>
            </a:p>
          </p:txBody>
        </p:sp>
      </p:grpSp>
      <p:grpSp>
        <p:nvGrpSpPr>
          <p:cNvPr id="15" name="Group 15"/>
          <p:cNvGrpSpPr/>
          <p:nvPr/>
        </p:nvGrpSpPr>
        <p:grpSpPr>
          <a:xfrm>
            <a:off x="6906074" y="3442596"/>
            <a:ext cx="4473739" cy="636748"/>
            <a:chOff x="0" y="0"/>
            <a:chExt cx="1178269" cy="167703"/>
          </a:xfrm>
        </p:grpSpPr>
        <p:sp>
          <p:nvSpPr>
            <p:cNvPr id="16" name="Freeform 16"/>
            <p:cNvSpPr/>
            <p:nvPr/>
          </p:nvSpPr>
          <p:spPr>
            <a:xfrm>
              <a:off x="0" y="0"/>
              <a:ext cx="1178269" cy="167703"/>
            </a:xfrm>
            <a:custGeom>
              <a:avLst/>
              <a:gdLst/>
              <a:ahLst/>
              <a:cxnLst/>
              <a:rect l="l" t="t" r="r" b="b"/>
              <a:pathLst>
                <a:path w="1178269" h="167703">
                  <a:moveTo>
                    <a:pt x="0" y="0"/>
                  </a:moveTo>
                  <a:lnTo>
                    <a:pt x="1178269" y="0"/>
                  </a:lnTo>
                  <a:lnTo>
                    <a:pt x="1178269" y="167703"/>
                  </a:lnTo>
                  <a:lnTo>
                    <a:pt x="0" y="167703"/>
                  </a:lnTo>
                  <a:close/>
                </a:path>
              </a:pathLst>
            </a:custGeom>
            <a:solidFill>
              <a:srgbClr val="099936"/>
            </a:solidFill>
          </p:spPr>
        </p:sp>
        <p:sp>
          <p:nvSpPr>
            <p:cNvPr id="17" name="TextBox 17"/>
            <p:cNvSpPr txBox="1"/>
            <p:nvPr/>
          </p:nvSpPr>
          <p:spPr>
            <a:xfrm>
              <a:off x="0" y="-47625"/>
              <a:ext cx="1178269" cy="215328"/>
            </a:xfrm>
            <a:prstGeom prst="rect">
              <a:avLst/>
            </a:prstGeom>
          </p:spPr>
          <p:txBody>
            <a:bodyPr lIns="50800" tIns="50800" rIns="50800" bIns="50800" rtlCol="0" anchor="ctr"/>
            <a:lstStyle/>
            <a:p>
              <a:pPr marL="0" marR="0" lvl="0" indent="0" algn="ctr" defTabSz="914400" rtl="0" eaLnBrk="1" fontAlgn="auto" latinLnBrk="0" hangingPunct="1">
                <a:lnSpc>
                  <a:spcPts val="3424"/>
                </a:lnSpc>
                <a:spcBef>
                  <a:spcPct val="0"/>
                </a:spcBef>
                <a:spcAft>
                  <a:spcPts val="0"/>
                </a:spcAft>
                <a:buClrTx/>
                <a:buSzTx/>
                <a:buFontTx/>
                <a:buNone/>
                <a:tabLst/>
                <a:defRPr/>
              </a:pPr>
              <a:endParaRPr kumimoji="0" lang="en-US" sz="2481" b="0" i="0" u="none" strike="noStrike" kern="1200" cap="none" spc="24" normalizeH="0" baseline="0" noProof="0" dirty="0">
                <a:ln>
                  <a:noFill/>
                </a:ln>
                <a:solidFill>
                  <a:srgbClr val="FFFFFF"/>
                </a:solidFill>
                <a:effectLst/>
                <a:uLnTx/>
                <a:uFillTx/>
                <a:latin typeface="Open Sauce Italics"/>
                <a:ea typeface="+mn-ea"/>
                <a:cs typeface="+mn-cs"/>
              </a:endParaRPr>
            </a:p>
          </p:txBody>
        </p:sp>
      </p:grpSp>
      <p:grpSp>
        <p:nvGrpSpPr>
          <p:cNvPr id="18" name="Group 18"/>
          <p:cNvGrpSpPr/>
          <p:nvPr/>
        </p:nvGrpSpPr>
        <p:grpSpPr>
          <a:xfrm>
            <a:off x="6906074" y="7902043"/>
            <a:ext cx="4473739" cy="1356257"/>
            <a:chOff x="0" y="0"/>
            <a:chExt cx="1178269" cy="357204"/>
          </a:xfrm>
        </p:grpSpPr>
        <p:sp>
          <p:nvSpPr>
            <p:cNvPr id="19" name="Freeform 19"/>
            <p:cNvSpPr/>
            <p:nvPr/>
          </p:nvSpPr>
          <p:spPr>
            <a:xfrm>
              <a:off x="0" y="0"/>
              <a:ext cx="1178269" cy="357204"/>
            </a:xfrm>
            <a:custGeom>
              <a:avLst/>
              <a:gdLst/>
              <a:ahLst/>
              <a:cxnLst/>
              <a:rect l="l" t="t" r="r" b="b"/>
              <a:pathLst>
                <a:path w="1178269" h="357204">
                  <a:moveTo>
                    <a:pt x="0" y="0"/>
                  </a:moveTo>
                  <a:lnTo>
                    <a:pt x="1178269" y="0"/>
                  </a:lnTo>
                  <a:lnTo>
                    <a:pt x="1178269" y="357204"/>
                  </a:lnTo>
                  <a:lnTo>
                    <a:pt x="0" y="357204"/>
                  </a:lnTo>
                  <a:close/>
                </a:path>
              </a:pathLst>
            </a:custGeom>
            <a:solidFill>
              <a:srgbClr val="099936"/>
            </a:solidFill>
          </p:spPr>
        </p:sp>
        <p:sp>
          <p:nvSpPr>
            <p:cNvPr id="20" name="TextBox 20"/>
            <p:cNvSpPr txBox="1"/>
            <p:nvPr/>
          </p:nvSpPr>
          <p:spPr>
            <a:xfrm>
              <a:off x="0" y="-19050"/>
              <a:ext cx="1178269" cy="376254"/>
            </a:xfrm>
            <a:prstGeom prst="rect">
              <a:avLst/>
            </a:prstGeom>
          </p:spPr>
          <p:txBody>
            <a:bodyPr lIns="114300" tIns="114300" rIns="114300" bIns="114300" rtlCol="0" anchor="ctr"/>
            <a:lstStyle/>
            <a:p>
              <a:pPr marL="0" marR="0" lvl="0" indent="0" algn="ctr" defTabSz="914400" rtl="0" eaLnBrk="1" fontAlgn="auto" latinLnBrk="0" hangingPunct="1">
                <a:lnSpc>
                  <a:spcPts val="2070"/>
                </a:lnSpc>
                <a:spcBef>
                  <a:spcPct val="0"/>
                </a:spcBef>
                <a:spcAft>
                  <a:spcPts val="0"/>
                </a:spcAft>
                <a:buClrTx/>
                <a:buSzTx/>
                <a:buFontTx/>
                <a:buNone/>
                <a:tabLst/>
                <a:defRPr/>
              </a:pPr>
              <a:endParaRPr kumimoji="0" lang="en-US" sz="1500" b="0" i="0" u="none" strike="noStrike" kern="1200" cap="none" spc="15" normalizeH="0" baseline="0" noProof="0" dirty="0">
                <a:ln>
                  <a:noFill/>
                </a:ln>
                <a:solidFill>
                  <a:srgbClr val="FFFFFF"/>
                </a:solidFill>
                <a:effectLst/>
                <a:uLnTx/>
                <a:uFillTx/>
                <a:latin typeface="Open Sauce Italics"/>
                <a:ea typeface="+mn-ea"/>
                <a:cs typeface="+mn-cs"/>
              </a:endParaRPr>
            </a:p>
          </p:txBody>
        </p:sp>
      </p:grpSp>
      <p:grpSp>
        <p:nvGrpSpPr>
          <p:cNvPr id="22" name="Group 22"/>
          <p:cNvGrpSpPr/>
          <p:nvPr/>
        </p:nvGrpSpPr>
        <p:grpSpPr>
          <a:xfrm>
            <a:off x="11884638" y="3442596"/>
            <a:ext cx="4473739" cy="636748"/>
            <a:chOff x="0" y="0"/>
            <a:chExt cx="1178269" cy="167703"/>
          </a:xfrm>
        </p:grpSpPr>
        <p:sp>
          <p:nvSpPr>
            <p:cNvPr id="23" name="Freeform 23"/>
            <p:cNvSpPr/>
            <p:nvPr/>
          </p:nvSpPr>
          <p:spPr>
            <a:xfrm>
              <a:off x="0" y="0"/>
              <a:ext cx="1178269" cy="167703"/>
            </a:xfrm>
            <a:custGeom>
              <a:avLst/>
              <a:gdLst/>
              <a:ahLst/>
              <a:cxnLst/>
              <a:rect l="l" t="t" r="r" b="b"/>
              <a:pathLst>
                <a:path w="1178269" h="167703">
                  <a:moveTo>
                    <a:pt x="0" y="0"/>
                  </a:moveTo>
                  <a:lnTo>
                    <a:pt x="1178269" y="0"/>
                  </a:lnTo>
                  <a:lnTo>
                    <a:pt x="1178269" y="167703"/>
                  </a:lnTo>
                  <a:lnTo>
                    <a:pt x="0" y="167703"/>
                  </a:lnTo>
                  <a:close/>
                </a:path>
              </a:pathLst>
            </a:custGeom>
            <a:solidFill>
              <a:srgbClr val="099936"/>
            </a:solidFill>
          </p:spPr>
        </p:sp>
        <p:sp>
          <p:nvSpPr>
            <p:cNvPr id="24" name="TextBox 24"/>
            <p:cNvSpPr txBox="1"/>
            <p:nvPr/>
          </p:nvSpPr>
          <p:spPr>
            <a:xfrm>
              <a:off x="0" y="-47625"/>
              <a:ext cx="1178269" cy="215328"/>
            </a:xfrm>
            <a:prstGeom prst="rect">
              <a:avLst/>
            </a:prstGeom>
          </p:spPr>
          <p:txBody>
            <a:bodyPr lIns="50800" tIns="50800" rIns="50800" bIns="50800" rtlCol="0" anchor="ctr"/>
            <a:lstStyle/>
            <a:p>
              <a:pPr marL="0" marR="0" lvl="0" indent="0" algn="ctr" defTabSz="914400" rtl="0" eaLnBrk="1" fontAlgn="auto" latinLnBrk="0" hangingPunct="1">
                <a:lnSpc>
                  <a:spcPts val="3424"/>
                </a:lnSpc>
                <a:spcBef>
                  <a:spcPct val="0"/>
                </a:spcBef>
                <a:spcAft>
                  <a:spcPts val="0"/>
                </a:spcAft>
                <a:buClrTx/>
                <a:buSzTx/>
                <a:buFontTx/>
                <a:buNone/>
                <a:tabLst/>
                <a:defRPr/>
              </a:pPr>
              <a:endParaRPr kumimoji="0" lang="en-US" sz="2481" b="0" i="0" u="none" strike="noStrike" kern="1200" cap="none" spc="24" normalizeH="0" baseline="0" noProof="0" dirty="0">
                <a:ln>
                  <a:noFill/>
                </a:ln>
                <a:solidFill>
                  <a:srgbClr val="FFFFFF"/>
                </a:solidFill>
                <a:effectLst/>
                <a:uLnTx/>
                <a:uFillTx/>
                <a:latin typeface="Open Sauce Italics"/>
                <a:ea typeface="+mn-ea"/>
                <a:cs typeface="+mn-cs"/>
              </a:endParaRPr>
            </a:p>
          </p:txBody>
        </p:sp>
      </p:grpSp>
      <p:grpSp>
        <p:nvGrpSpPr>
          <p:cNvPr id="25" name="Group 25"/>
          <p:cNvGrpSpPr/>
          <p:nvPr/>
        </p:nvGrpSpPr>
        <p:grpSpPr>
          <a:xfrm>
            <a:off x="11884638" y="7902043"/>
            <a:ext cx="4473739" cy="1356257"/>
            <a:chOff x="0" y="0"/>
            <a:chExt cx="1178269" cy="357204"/>
          </a:xfrm>
        </p:grpSpPr>
        <p:sp>
          <p:nvSpPr>
            <p:cNvPr id="26" name="Freeform 26"/>
            <p:cNvSpPr/>
            <p:nvPr/>
          </p:nvSpPr>
          <p:spPr>
            <a:xfrm>
              <a:off x="0" y="0"/>
              <a:ext cx="1178269" cy="357204"/>
            </a:xfrm>
            <a:custGeom>
              <a:avLst/>
              <a:gdLst/>
              <a:ahLst/>
              <a:cxnLst/>
              <a:rect l="l" t="t" r="r" b="b"/>
              <a:pathLst>
                <a:path w="1178269" h="357204">
                  <a:moveTo>
                    <a:pt x="0" y="0"/>
                  </a:moveTo>
                  <a:lnTo>
                    <a:pt x="1178269" y="0"/>
                  </a:lnTo>
                  <a:lnTo>
                    <a:pt x="1178269" y="357204"/>
                  </a:lnTo>
                  <a:lnTo>
                    <a:pt x="0" y="357204"/>
                  </a:lnTo>
                  <a:close/>
                </a:path>
              </a:pathLst>
            </a:custGeom>
            <a:solidFill>
              <a:srgbClr val="099936"/>
            </a:solidFill>
          </p:spPr>
        </p:sp>
        <p:sp>
          <p:nvSpPr>
            <p:cNvPr id="27" name="TextBox 27"/>
            <p:cNvSpPr txBox="1"/>
            <p:nvPr/>
          </p:nvSpPr>
          <p:spPr>
            <a:xfrm>
              <a:off x="0" y="-19050"/>
              <a:ext cx="1178269" cy="376254"/>
            </a:xfrm>
            <a:prstGeom prst="rect">
              <a:avLst/>
            </a:prstGeom>
          </p:spPr>
          <p:txBody>
            <a:bodyPr lIns="114300" tIns="114300" rIns="114300" bIns="114300" rtlCol="0" anchor="ctr"/>
            <a:lstStyle/>
            <a:p>
              <a:pPr marL="0" marR="0" lvl="0" indent="0" algn="ctr" defTabSz="914400" rtl="0" eaLnBrk="1" fontAlgn="auto" latinLnBrk="0" hangingPunct="1">
                <a:lnSpc>
                  <a:spcPts val="2070"/>
                </a:lnSpc>
                <a:spcBef>
                  <a:spcPct val="0"/>
                </a:spcBef>
                <a:spcAft>
                  <a:spcPts val="0"/>
                </a:spcAft>
                <a:buClrTx/>
                <a:buSzTx/>
                <a:buFontTx/>
                <a:buNone/>
                <a:tabLst/>
                <a:defRPr/>
              </a:pPr>
              <a:endParaRPr kumimoji="0" lang="en-US" sz="1500" b="0" i="0" u="none" strike="noStrike" kern="1200" cap="none" spc="15" normalizeH="0" baseline="0" noProof="0" dirty="0">
                <a:ln>
                  <a:noFill/>
                </a:ln>
                <a:solidFill>
                  <a:srgbClr val="FFFFFF"/>
                </a:solidFill>
                <a:effectLst/>
                <a:uLnTx/>
                <a:uFillTx/>
                <a:latin typeface="Open Sauce Italics"/>
                <a:ea typeface="+mn-ea"/>
                <a:cs typeface="+mn-cs"/>
              </a:endParaRPr>
            </a:p>
          </p:txBody>
        </p:sp>
      </p:grpSp>
      <p:sp>
        <p:nvSpPr>
          <p:cNvPr id="28" name="Freeform 28"/>
          <p:cNvSpPr/>
          <p:nvPr/>
        </p:nvSpPr>
        <p:spPr>
          <a:xfrm>
            <a:off x="15408481" y="-2153153"/>
            <a:ext cx="4116356" cy="4116356"/>
          </a:xfrm>
          <a:custGeom>
            <a:avLst/>
            <a:gdLst/>
            <a:ahLst/>
            <a:cxnLst/>
            <a:rect l="l" t="t" r="r" b="b"/>
            <a:pathLst>
              <a:path w="4116356" h="4116356">
                <a:moveTo>
                  <a:pt x="0" y="0"/>
                </a:moveTo>
                <a:lnTo>
                  <a:pt x="4116355" y="0"/>
                </a:lnTo>
                <a:lnTo>
                  <a:pt x="4116355" y="4116356"/>
                </a:lnTo>
                <a:lnTo>
                  <a:pt x="0" y="41163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9" name="Freeform 29"/>
          <p:cNvSpPr/>
          <p:nvPr/>
        </p:nvSpPr>
        <p:spPr>
          <a:xfrm>
            <a:off x="-2602379" y="0"/>
            <a:ext cx="3256087" cy="3256087"/>
          </a:xfrm>
          <a:custGeom>
            <a:avLst/>
            <a:gdLst/>
            <a:ahLst/>
            <a:cxnLst/>
            <a:rect l="l" t="t" r="r" b="b"/>
            <a:pathLst>
              <a:path w="3256087" h="3256087">
                <a:moveTo>
                  <a:pt x="0" y="0"/>
                </a:moveTo>
                <a:lnTo>
                  <a:pt x="3256087" y="0"/>
                </a:lnTo>
                <a:lnTo>
                  <a:pt x="3256087" y="3256087"/>
                </a:lnTo>
                <a:lnTo>
                  <a:pt x="0" y="325608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0" name="Rectángulo 29">
            <a:extLst>
              <a:ext uri="{FF2B5EF4-FFF2-40B4-BE49-F238E27FC236}">
                <a16:creationId xmlns:a16="http://schemas.microsoft.com/office/drawing/2014/main" id="{71D57F53-B52D-452C-801B-BC94F41FC8B0}"/>
              </a:ext>
            </a:extLst>
          </p:cNvPr>
          <p:cNvSpPr/>
          <p:nvPr/>
        </p:nvSpPr>
        <p:spPr>
          <a:xfrm>
            <a:off x="742279" y="1245960"/>
            <a:ext cx="15367777"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4800" b="1" i="0" u="none" strike="noStrike" kern="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Recomendaciones para el manejo de los elementos urbanos en el diseño y la planificación urbana</a:t>
            </a:r>
            <a:endParaRPr kumimoji="0" lang="es-ES" sz="4800" b="1" i="0" u="none" strike="noStrike" kern="0" cap="none" spc="0" normalizeH="0" baseline="0" noProof="0" dirty="0">
              <a:ln>
                <a:noFill/>
              </a:ln>
              <a:solidFill>
                <a:prstClr val="white"/>
              </a:solidFill>
              <a:effectLst/>
              <a:uLnTx/>
              <a:uFillTx/>
              <a:latin typeface="Calibri"/>
              <a:ea typeface="+mn-ea"/>
              <a:cs typeface="+mn-cs"/>
            </a:endParaRPr>
          </a:p>
        </p:txBody>
      </p:sp>
      <p:sp>
        <p:nvSpPr>
          <p:cNvPr id="31" name="Rectángulo 30">
            <a:extLst>
              <a:ext uri="{FF2B5EF4-FFF2-40B4-BE49-F238E27FC236}">
                <a16:creationId xmlns:a16="http://schemas.microsoft.com/office/drawing/2014/main" id="{AB0E65AF-F33F-4867-9647-59D8B3C7099C}"/>
              </a:ext>
            </a:extLst>
          </p:cNvPr>
          <p:cNvSpPr/>
          <p:nvPr/>
        </p:nvSpPr>
        <p:spPr>
          <a:xfrm>
            <a:off x="2150235" y="7886700"/>
            <a:ext cx="4021966" cy="138499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Recomendaciones para la vegetación en espacios públicos</a:t>
            </a:r>
            <a:endParaRPr kumimoji="0" lang="es-ES" sz="2800" b="0" i="0" u="none" strike="noStrike" kern="0" cap="none" spc="0" normalizeH="0" baseline="0" noProof="0" dirty="0">
              <a:ln>
                <a:noFill/>
              </a:ln>
              <a:solidFill>
                <a:prstClr val="white"/>
              </a:solidFill>
              <a:effectLst/>
              <a:uLnTx/>
              <a:uFillTx/>
              <a:latin typeface="Calibri"/>
              <a:ea typeface="+mn-ea"/>
              <a:cs typeface="+mn-cs"/>
            </a:endParaRPr>
          </a:p>
        </p:txBody>
      </p:sp>
      <p:sp>
        <p:nvSpPr>
          <p:cNvPr id="32" name="Rectángulo 31">
            <a:extLst>
              <a:ext uri="{FF2B5EF4-FFF2-40B4-BE49-F238E27FC236}">
                <a16:creationId xmlns:a16="http://schemas.microsoft.com/office/drawing/2014/main" id="{FA774142-1112-4517-AF40-1ACAD5F3F358}"/>
              </a:ext>
            </a:extLst>
          </p:cNvPr>
          <p:cNvSpPr/>
          <p:nvPr/>
        </p:nvSpPr>
        <p:spPr>
          <a:xfrm>
            <a:off x="7163225" y="7886700"/>
            <a:ext cx="3885775" cy="138499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Recomendaciones para la altura de las edificaciones</a:t>
            </a:r>
            <a:endParaRPr kumimoji="0" lang="es-ES" sz="2800" b="0" i="0" u="none" strike="noStrike" kern="0" cap="none" spc="0" normalizeH="0" baseline="0" noProof="0" dirty="0">
              <a:ln>
                <a:noFill/>
              </a:ln>
              <a:solidFill>
                <a:prstClr val="white"/>
              </a:solidFill>
              <a:effectLst/>
              <a:uLnTx/>
              <a:uFillTx/>
              <a:latin typeface="Calibri"/>
              <a:ea typeface="+mn-ea"/>
              <a:cs typeface="+mn-cs"/>
            </a:endParaRPr>
          </a:p>
        </p:txBody>
      </p:sp>
      <p:sp>
        <p:nvSpPr>
          <p:cNvPr id="33" name="Rectángulo 32">
            <a:extLst>
              <a:ext uri="{FF2B5EF4-FFF2-40B4-BE49-F238E27FC236}">
                <a16:creationId xmlns:a16="http://schemas.microsoft.com/office/drawing/2014/main" id="{E5E03D8B-945D-486D-92CE-D1B7709284A9}"/>
              </a:ext>
            </a:extLst>
          </p:cNvPr>
          <p:cNvSpPr/>
          <p:nvPr/>
        </p:nvSpPr>
        <p:spPr>
          <a:xfrm>
            <a:off x="12045609" y="8057805"/>
            <a:ext cx="4064448"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0" cap="none" spc="0" normalizeH="0" baseline="0" noProof="0" dirty="0">
                <a:ln>
                  <a:noFill/>
                </a:ln>
                <a:solidFill>
                  <a:prstClr val="white"/>
                </a:solidFill>
                <a:effectLst/>
                <a:uLnTx/>
                <a:uFillTx/>
                <a:latin typeface="Arial" panose="020B0604020202020204" pitchFamily="34" charset="0"/>
                <a:ea typeface="MS Mincho"/>
                <a:cs typeface="Arial" panose="020B0604020202020204" pitchFamily="34" charset="0"/>
              </a:rPr>
              <a:t>Recomendación para las vías y calles</a:t>
            </a:r>
            <a:endParaRPr kumimoji="0" lang="es-ES" sz="2800" b="0" i="0" u="none" strike="noStrike" kern="0" cap="none" spc="0" normalizeH="0" baseline="0" noProof="0" dirty="0">
              <a:ln>
                <a:noFill/>
              </a:ln>
              <a:solidFill>
                <a:prstClr val="white"/>
              </a:solidFill>
              <a:effectLst/>
              <a:uLnTx/>
              <a:uFillTx/>
              <a:latin typeface="Calibri"/>
              <a:ea typeface="+mn-ea"/>
              <a:cs typeface="+mn-cs"/>
            </a:endParaRPr>
          </a:p>
        </p:txBody>
      </p:sp>
      <p:pic>
        <p:nvPicPr>
          <p:cNvPr id="35" name="Imagen 34">
            <a:extLst>
              <a:ext uri="{FF2B5EF4-FFF2-40B4-BE49-F238E27FC236}">
                <a16:creationId xmlns:a16="http://schemas.microsoft.com/office/drawing/2014/main" id="{DF0999A2-6E54-408B-8F80-AFD94EB7830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434" r="6305"/>
          <a:stretch/>
        </p:blipFill>
        <p:spPr>
          <a:xfrm>
            <a:off x="1943477" y="4058115"/>
            <a:ext cx="4457771" cy="3745577"/>
          </a:xfrm>
          <a:prstGeom prst="rect">
            <a:avLst/>
          </a:prstGeom>
        </p:spPr>
      </p:pic>
      <p:pic>
        <p:nvPicPr>
          <p:cNvPr id="37" name="Imagen 36">
            <a:extLst>
              <a:ext uri="{FF2B5EF4-FFF2-40B4-BE49-F238E27FC236}">
                <a16:creationId xmlns:a16="http://schemas.microsoft.com/office/drawing/2014/main" id="{C159AC9F-1798-42C1-B654-B37C65DC4B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1791" r="11923"/>
          <a:stretch/>
        </p:blipFill>
        <p:spPr>
          <a:xfrm>
            <a:off x="11882525" y="4061343"/>
            <a:ext cx="4475852" cy="3798247"/>
          </a:xfrm>
          <a:prstGeom prst="rect">
            <a:avLst/>
          </a:prstGeom>
        </p:spPr>
      </p:pic>
      <p:pic>
        <p:nvPicPr>
          <p:cNvPr id="39" name="Imagen 38">
            <a:extLst>
              <a:ext uri="{FF2B5EF4-FFF2-40B4-BE49-F238E27FC236}">
                <a16:creationId xmlns:a16="http://schemas.microsoft.com/office/drawing/2014/main" id="{27496C4A-69EA-486B-974A-D6B66845EA0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0275"/>
          <a:stretch/>
        </p:blipFill>
        <p:spPr>
          <a:xfrm>
            <a:off x="6903960" y="4077484"/>
            <a:ext cx="4457771" cy="3726208"/>
          </a:xfrm>
          <a:prstGeom prst="rect">
            <a:avLst/>
          </a:prstGeom>
        </p:spPr>
      </p:pic>
      <p:pic>
        <p:nvPicPr>
          <p:cNvPr id="10" name="Audio 9">
            <a:hlinkClick r:id="" action="ppaction://media"/>
            <a:extLst>
              <a:ext uri="{FF2B5EF4-FFF2-40B4-BE49-F238E27FC236}">
                <a16:creationId xmlns:a16="http://schemas.microsoft.com/office/drawing/2014/main" id="{2B205E42-0F95-45D4-9958-AC9CF63CF2C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7526000" y="9525000"/>
            <a:ext cx="609600" cy="609600"/>
          </a:xfrm>
          <a:prstGeom prst="rect">
            <a:avLst/>
          </a:prstGeom>
        </p:spPr>
      </p:pic>
    </p:spTree>
    <p:extLst>
      <p:ext uri="{BB962C8B-B14F-4D97-AF65-F5344CB8AC3E}">
        <p14:creationId xmlns:p14="http://schemas.microsoft.com/office/powerpoint/2010/main" val="1519883776"/>
      </p:ext>
    </p:extLst>
  </p:cSld>
  <p:clrMapOvr>
    <a:masterClrMapping/>
  </p:clrMapOvr>
  <mc:AlternateContent xmlns:mc="http://schemas.openxmlformats.org/markup-compatibility/2006">
    <mc:Choice xmlns:p14="http://schemas.microsoft.com/office/powerpoint/2010/main" Requires="p14">
      <p:transition spd="slow" p14:dur="2000" advTm="14897"/>
    </mc:Choice>
    <mc:Fallback>
      <p:transition spd="slow" advTm="148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30266"/>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4"/>
            <a:stretch>
              <a:fillRect t="-38888" b="-38888"/>
            </a:stretch>
          </a:blipFill>
        </p:spPr>
      </p:sp>
      <p:grpSp>
        <p:nvGrpSpPr>
          <p:cNvPr id="3" name="Group 3"/>
          <p:cNvGrpSpPr/>
          <p:nvPr/>
        </p:nvGrpSpPr>
        <p:grpSpPr>
          <a:xfrm>
            <a:off x="-528002" y="0"/>
            <a:ext cx="19048322" cy="3086100"/>
            <a:chOff x="0" y="0"/>
            <a:chExt cx="5016842" cy="812800"/>
          </a:xfrm>
        </p:grpSpPr>
        <p:sp>
          <p:nvSpPr>
            <p:cNvPr id="4" name="Freeform 4"/>
            <p:cNvSpPr/>
            <p:nvPr/>
          </p:nvSpPr>
          <p:spPr>
            <a:xfrm>
              <a:off x="0" y="0"/>
              <a:ext cx="5016842" cy="812800"/>
            </a:xfrm>
            <a:custGeom>
              <a:avLst/>
              <a:gdLst/>
              <a:ahLst/>
              <a:cxnLst/>
              <a:rect l="l" t="t" r="r" b="b"/>
              <a:pathLst>
                <a:path w="5016842" h="812800">
                  <a:moveTo>
                    <a:pt x="0" y="0"/>
                  </a:moveTo>
                  <a:lnTo>
                    <a:pt x="5016842" y="0"/>
                  </a:lnTo>
                  <a:lnTo>
                    <a:pt x="5016842" y="812800"/>
                  </a:lnTo>
                  <a:lnTo>
                    <a:pt x="0" y="812800"/>
                  </a:lnTo>
                  <a:close/>
                </a:path>
              </a:pathLst>
            </a:custGeom>
            <a:solidFill>
              <a:srgbClr val="099936"/>
            </a:solidFill>
          </p:spPr>
        </p:sp>
        <p:sp>
          <p:nvSpPr>
            <p:cNvPr id="5" name="TextBox 5"/>
            <p:cNvSpPr txBox="1"/>
            <p:nvPr/>
          </p:nvSpPr>
          <p:spPr>
            <a:xfrm>
              <a:off x="0" y="-19050"/>
              <a:ext cx="5016842" cy="831850"/>
            </a:xfrm>
            <a:prstGeom prst="rect">
              <a:avLst/>
            </a:prstGeom>
          </p:spPr>
          <p:txBody>
            <a:bodyPr lIns="50800" tIns="50800" rIns="50800" bIns="50800" rtlCol="0" anchor="ctr"/>
            <a:lstStyle/>
            <a:p>
              <a:pPr marL="0" marR="0" lvl="0" indent="0" algn="ctr" defTabSz="914400" rtl="0" eaLnBrk="1" fontAlgn="auto" latinLnBrk="0" hangingPunct="1">
                <a:lnSpc>
                  <a:spcPts val="28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2385643" y="3291246"/>
            <a:ext cx="6477000" cy="636748"/>
          </a:xfrm>
          <a:custGeom>
            <a:avLst/>
            <a:gdLst/>
            <a:ahLst/>
            <a:cxnLst/>
            <a:rect l="l" t="t" r="r" b="b"/>
            <a:pathLst>
              <a:path w="1178269" h="167703">
                <a:moveTo>
                  <a:pt x="0" y="0"/>
                </a:moveTo>
                <a:lnTo>
                  <a:pt x="1178269" y="0"/>
                </a:lnTo>
                <a:lnTo>
                  <a:pt x="1178269" y="167703"/>
                </a:lnTo>
                <a:lnTo>
                  <a:pt x="0" y="167703"/>
                </a:lnTo>
                <a:close/>
              </a:path>
            </a:pathLst>
          </a:custGeom>
          <a:solidFill>
            <a:srgbClr val="099936"/>
          </a:solidFill>
        </p:spPr>
      </p:sp>
      <p:sp>
        <p:nvSpPr>
          <p:cNvPr id="12" name="Freeform 12"/>
          <p:cNvSpPr/>
          <p:nvPr/>
        </p:nvSpPr>
        <p:spPr>
          <a:xfrm>
            <a:off x="-439341" y="8182807"/>
            <a:ext cx="18959660" cy="1813377"/>
          </a:xfrm>
          <a:custGeom>
            <a:avLst/>
            <a:gdLst/>
            <a:ahLst/>
            <a:cxnLst/>
            <a:rect l="l" t="t" r="r" b="b"/>
            <a:pathLst>
              <a:path w="1178269" h="357204">
                <a:moveTo>
                  <a:pt x="0" y="0"/>
                </a:moveTo>
                <a:lnTo>
                  <a:pt x="1178269" y="0"/>
                </a:lnTo>
                <a:lnTo>
                  <a:pt x="1178269" y="357204"/>
                </a:lnTo>
                <a:lnTo>
                  <a:pt x="0" y="357204"/>
                </a:lnTo>
                <a:close/>
              </a:path>
            </a:pathLst>
          </a:custGeom>
          <a:solidFill>
            <a:srgbClr val="099936"/>
          </a:solidFill>
        </p:spPr>
      </p:sp>
      <p:sp>
        <p:nvSpPr>
          <p:cNvPr id="23" name="Freeform 23"/>
          <p:cNvSpPr/>
          <p:nvPr/>
        </p:nvSpPr>
        <p:spPr>
          <a:xfrm>
            <a:off x="9231479" y="3291246"/>
            <a:ext cx="6325731" cy="660971"/>
          </a:xfrm>
          <a:custGeom>
            <a:avLst/>
            <a:gdLst/>
            <a:ahLst/>
            <a:cxnLst/>
            <a:rect l="l" t="t" r="r" b="b"/>
            <a:pathLst>
              <a:path w="1178269" h="167703">
                <a:moveTo>
                  <a:pt x="0" y="0"/>
                </a:moveTo>
                <a:lnTo>
                  <a:pt x="1178269" y="0"/>
                </a:lnTo>
                <a:lnTo>
                  <a:pt x="1178269" y="167703"/>
                </a:lnTo>
                <a:lnTo>
                  <a:pt x="0" y="167703"/>
                </a:lnTo>
                <a:close/>
              </a:path>
            </a:pathLst>
          </a:custGeom>
          <a:solidFill>
            <a:srgbClr val="099936"/>
          </a:solidFill>
        </p:spPr>
      </p:sp>
      <p:sp>
        <p:nvSpPr>
          <p:cNvPr id="28" name="Freeform 28"/>
          <p:cNvSpPr/>
          <p:nvPr/>
        </p:nvSpPr>
        <p:spPr>
          <a:xfrm>
            <a:off x="15408481" y="-2153153"/>
            <a:ext cx="4116356" cy="4116356"/>
          </a:xfrm>
          <a:custGeom>
            <a:avLst/>
            <a:gdLst/>
            <a:ahLst/>
            <a:cxnLst/>
            <a:rect l="l" t="t" r="r" b="b"/>
            <a:pathLst>
              <a:path w="4116356" h="4116356">
                <a:moveTo>
                  <a:pt x="0" y="0"/>
                </a:moveTo>
                <a:lnTo>
                  <a:pt x="4116355" y="0"/>
                </a:lnTo>
                <a:lnTo>
                  <a:pt x="4116355" y="4116356"/>
                </a:lnTo>
                <a:lnTo>
                  <a:pt x="0" y="41163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9" name="Freeform 29"/>
          <p:cNvSpPr/>
          <p:nvPr/>
        </p:nvSpPr>
        <p:spPr>
          <a:xfrm>
            <a:off x="-2602379" y="0"/>
            <a:ext cx="3256087" cy="3256087"/>
          </a:xfrm>
          <a:custGeom>
            <a:avLst/>
            <a:gdLst/>
            <a:ahLst/>
            <a:cxnLst/>
            <a:rect l="l" t="t" r="r" b="b"/>
            <a:pathLst>
              <a:path w="3256087" h="3256087">
                <a:moveTo>
                  <a:pt x="0" y="0"/>
                </a:moveTo>
                <a:lnTo>
                  <a:pt x="3256087" y="0"/>
                </a:lnTo>
                <a:lnTo>
                  <a:pt x="3256087" y="3256087"/>
                </a:lnTo>
                <a:lnTo>
                  <a:pt x="0" y="325608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Rectángulo 5">
            <a:extLst>
              <a:ext uri="{FF2B5EF4-FFF2-40B4-BE49-F238E27FC236}">
                <a16:creationId xmlns:a16="http://schemas.microsoft.com/office/drawing/2014/main" id="{D4A77CAD-BAA0-4A96-AB2A-8C38CA5181CE}"/>
              </a:ext>
            </a:extLst>
          </p:cNvPr>
          <p:cNvSpPr/>
          <p:nvPr/>
        </p:nvSpPr>
        <p:spPr>
          <a:xfrm>
            <a:off x="1662315" y="954992"/>
            <a:ext cx="14667687"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800" b="0" i="0" u="none" strike="noStrike" kern="0" cap="none" spc="0" normalizeH="0" baseline="0" noProof="0" dirty="0">
                <a:ln>
                  <a:noFill/>
                </a:ln>
                <a:solidFill>
                  <a:prstClr val="white"/>
                </a:solidFill>
                <a:effectLst/>
                <a:uLnTx/>
                <a:uFillTx/>
                <a:latin typeface="Arial" panose="020B0604020202020204" pitchFamily="34" charset="0"/>
                <a:ea typeface="MS Mincho"/>
                <a:cs typeface="Arial" panose="020B0604020202020204" pitchFamily="34" charset="0"/>
              </a:rPr>
              <a:t>Recomendaciones específicas para las Zonas de mayor consumo de energía</a:t>
            </a:r>
            <a:endParaRPr kumimoji="0" lang="es-ES" sz="4800" b="0" i="0" u="none" strike="noStrike" kern="0" cap="none" spc="0" normalizeH="0" baseline="0" noProof="0" dirty="0">
              <a:ln>
                <a:noFill/>
              </a:ln>
              <a:solidFill>
                <a:prstClr val="white"/>
              </a:solidFill>
              <a:effectLst/>
              <a:uLnTx/>
              <a:uFillTx/>
              <a:latin typeface="Calibri"/>
              <a:ea typeface="+mn-ea"/>
              <a:cs typeface="+mn-cs"/>
            </a:endParaRPr>
          </a:p>
        </p:txBody>
      </p:sp>
      <p:sp>
        <p:nvSpPr>
          <p:cNvPr id="14" name="Rectángulo 13">
            <a:extLst>
              <a:ext uri="{FF2B5EF4-FFF2-40B4-BE49-F238E27FC236}">
                <a16:creationId xmlns:a16="http://schemas.microsoft.com/office/drawing/2014/main" id="{88B4D5AF-8E9F-416F-BA73-BE4D7BCF7BE8}"/>
              </a:ext>
            </a:extLst>
          </p:cNvPr>
          <p:cNvSpPr/>
          <p:nvPr/>
        </p:nvSpPr>
        <p:spPr>
          <a:xfrm>
            <a:off x="2351007" y="4002153"/>
            <a:ext cx="6511636" cy="4154984"/>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180340" algn="l"/>
              </a:tabLst>
              <a:defRPr/>
            </a:pPr>
            <a:r>
              <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rPr>
              <a:t>Estudiar con enfoque climático las áreas verdes y los espacios públicos. Fomentar en estos espacios el arbolado, así como</a:t>
            </a:r>
            <a:r>
              <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mejorar y mantener la vegetación teniendo en cuenta sus características.</a:t>
            </a:r>
          </a:p>
          <a:p>
            <a:pPr marL="0" marR="0" lvl="0" indent="0" algn="just" defTabSz="914400" rtl="0" eaLnBrk="1" fontAlgn="auto" latinLnBrk="0" hangingPunct="1">
              <a:lnSpc>
                <a:spcPct val="100000"/>
              </a:lnSpc>
              <a:spcBef>
                <a:spcPts val="0"/>
              </a:spcBef>
              <a:spcAft>
                <a:spcPts val="0"/>
              </a:spcAft>
              <a:buClrTx/>
              <a:buSzTx/>
              <a:buFontTx/>
              <a:buNone/>
              <a:tabLst>
                <a:tab pos="180340" algn="l"/>
              </a:tabLst>
              <a:defRPr/>
            </a:pPr>
            <a:r>
              <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rPr>
              <a:t>Tener en cuenta en las intervenciones que se realicen aspectos como: uso de materiales en edificaciones y pavimento que no contribuyan con el aumento de la Isla de Calor, priorizar el arbolado por encima de otras coberturas vegetales, en la medida de lo posible soterrar instalaciones eléctricas y telefónicas para eliminar los postes.</a:t>
            </a:r>
            <a:endPar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Rectángulo 14">
            <a:extLst>
              <a:ext uri="{FF2B5EF4-FFF2-40B4-BE49-F238E27FC236}">
                <a16:creationId xmlns:a16="http://schemas.microsoft.com/office/drawing/2014/main" id="{C83A62C0-8AFA-4F06-9057-FB0B51127741}"/>
              </a:ext>
            </a:extLst>
          </p:cNvPr>
          <p:cNvSpPr/>
          <p:nvPr/>
        </p:nvSpPr>
        <p:spPr>
          <a:xfrm>
            <a:off x="4626114" y="3390900"/>
            <a:ext cx="199605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0" cap="none" spc="0" normalizeH="0" baseline="0" noProof="0" dirty="0">
                <a:ln>
                  <a:noFill/>
                </a:ln>
                <a:solidFill>
                  <a:prstClr val="white"/>
                </a:solidFill>
                <a:effectLst/>
                <a:uLnTx/>
                <a:uFillTx/>
                <a:latin typeface="Arial" panose="020B0604020202020204" pitchFamily="34" charset="0"/>
                <a:ea typeface="MS Mincho"/>
                <a:cs typeface="Arial" panose="020B0604020202020204" pitchFamily="34" charset="0"/>
              </a:rPr>
              <a:t>Zona Centro</a:t>
            </a:r>
            <a:endParaRPr kumimoji="0" lang="es-ES" sz="2400" b="1" i="0" u="none" strike="noStrike" kern="0" cap="none" spc="0" normalizeH="0" baseline="0" noProof="0" dirty="0">
              <a:ln>
                <a:noFill/>
              </a:ln>
              <a:solidFill>
                <a:prstClr val="white"/>
              </a:solidFill>
              <a:effectLst/>
              <a:uLnTx/>
              <a:uFillTx/>
              <a:latin typeface="Calibri"/>
              <a:ea typeface="+mn-ea"/>
              <a:cs typeface="+mn-cs"/>
            </a:endParaRPr>
          </a:p>
        </p:txBody>
      </p:sp>
      <p:sp>
        <p:nvSpPr>
          <p:cNvPr id="17" name="Rectángulo 16">
            <a:extLst>
              <a:ext uri="{FF2B5EF4-FFF2-40B4-BE49-F238E27FC236}">
                <a16:creationId xmlns:a16="http://schemas.microsoft.com/office/drawing/2014/main" id="{C555DF36-46FD-4DED-BCF5-EB14BF447F58}"/>
              </a:ext>
            </a:extLst>
          </p:cNvPr>
          <p:cNvSpPr/>
          <p:nvPr/>
        </p:nvSpPr>
        <p:spPr>
          <a:xfrm>
            <a:off x="838200" y="8298240"/>
            <a:ext cx="16659150" cy="156966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180340" algn="l"/>
              </a:tabLst>
              <a:defRPr/>
            </a:pPr>
            <a:r>
              <a:rPr kumimoji="0" lang="es-ES" sz="2400" b="0" i="0" u="none" strike="noStrike" kern="1200" cap="none" spc="0" normalizeH="0" baseline="0" noProof="0" dirty="0">
                <a:ln>
                  <a:noFill/>
                </a:ln>
                <a:solidFill>
                  <a:prstClr val="white"/>
                </a:solidFill>
                <a:effectLst/>
                <a:uLnTx/>
                <a:uFillTx/>
                <a:latin typeface="Arial" panose="020B0604020202020204" pitchFamily="34" charset="0"/>
                <a:ea typeface="MS Mincho"/>
                <a:cs typeface="Arial" panose="020B0604020202020204" pitchFamily="34" charset="0"/>
              </a:rPr>
              <a:t>Desde el punto de vista energético priorizar el uso de lámparas LED tanto en el alumbrado público como en las edificaciones, sobre todo en el sector residencial.</a:t>
            </a:r>
            <a:endParaRPr kumimoji="0" lang="es-E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tab pos="180340" algn="l"/>
              </a:tabLst>
              <a:defRPr/>
            </a:pPr>
            <a:r>
              <a:rPr kumimoji="0" lang="es-ES" sz="2400" b="0" i="0" u="none" strike="noStrike" kern="1200" cap="none" spc="0" normalizeH="0" baseline="0" noProof="0" dirty="0">
                <a:ln>
                  <a:noFill/>
                </a:ln>
                <a:solidFill>
                  <a:prstClr val="white"/>
                </a:solidFill>
                <a:effectLst/>
                <a:uLnTx/>
                <a:uFillTx/>
                <a:latin typeface="Arial" panose="020B0604020202020204" pitchFamily="34" charset="0"/>
                <a:ea typeface="MS Mincho"/>
                <a:cs typeface="Arial" panose="020B0604020202020204" pitchFamily="34" charset="0"/>
              </a:rPr>
              <a:t>Crear Islas energéticas con el uso de paneles fotovoltaicos ubicado en zonas propicias (techos de edificaciones) que en caso de emergencia brinden servicio.</a:t>
            </a:r>
            <a:endParaRPr kumimoji="0" lang="es-E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 name="Rectángulo 17">
            <a:extLst>
              <a:ext uri="{FF2B5EF4-FFF2-40B4-BE49-F238E27FC236}">
                <a16:creationId xmlns:a16="http://schemas.microsoft.com/office/drawing/2014/main" id="{577D2476-69E6-437E-B4E8-A7327BB77183}"/>
              </a:ext>
            </a:extLst>
          </p:cNvPr>
          <p:cNvSpPr/>
          <p:nvPr/>
        </p:nvSpPr>
        <p:spPr>
          <a:xfrm>
            <a:off x="11248286" y="3390900"/>
            <a:ext cx="2648482"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Zona Escambray</a:t>
            </a:r>
            <a:endParaRPr kumimoji="0" lang="es-ES" sz="2400" b="1" i="0" u="none" strike="noStrike" kern="0" cap="none" spc="0" normalizeH="0" baseline="0" noProof="0" dirty="0">
              <a:ln>
                <a:noFill/>
              </a:ln>
              <a:solidFill>
                <a:prstClr val="white"/>
              </a:solidFill>
              <a:effectLst/>
              <a:uLnTx/>
              <a:uFillTx/>
              <a:latin typeface="Calibri"/>
              <a:ea typeface="+mn-ea"/>
              <a:cs typeface="+mn-cs"/>
            </a:endParaRPr>
          </a:p>
        </p:txBody>
      </p:sp>
      <p:sp>
        <p:nvSpPr>
          <p:cNvPr id="19" name="Rectángulo 18">
            <a:extLst>
              <a:ext uri="{FF2B5EF4-FFF2-40B4-BE49-F238E27FC236}">
                <a16:creationId xmlns:a16="http://schemas.microsoft.com/office/drawing/2014/main" id="{AEBD30F6-1BD2-42BA-AE5F-CEC4413F6ADF}"/>
              </a:ext>
            </a:extLst>
          </p:cNvPr>
          <p:cNvSpPr/>
          <p:nvPr/>
        </p:nvSpPr>
        <p:spPr>
          <a:xfrm>
            <a:off x="9158189" y="4000500"/>
            <a:ext cx="6399021" cy="38164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Sembrar árboles en los parterres y diseñar las áreas comunes entre los edificios, al igual que los jardines frente a los mismos. Esto propicia el sombreado de las superficies urbanizadas y la disminución del calor por incidencia directa del sol. </a:t>
            </a:r>
            <a:endPar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Emplear colores en las fachadas de los edificios que reflejen las radiaciones, sin llegar al deslumbramiento y materiales para el pavimento que absorban poca radiación solar (con valores mayores de albedo). </a:t>
            </a:r>
            <a:endParaRPr kumimoji="0" lang="es-E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1" name="Imagen 20">
            <a:extLst>
              <a:ext uri="{FF2B5EF4-FFF2-40B4-BE49-F238E27FC236}">
                <a16:creationId xmlns:a16="http://schemas.microsoft.com/office/drawing/2014/main" id="{D8103D8D-9C86-4D82-BA8F-B93C2E0B841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26" r="60885" b="13346"/>
          <a:stretch/>
        </p:blipFill>
        <p:spPr>
          <a:xfrm>
            <a:off x="15694136" y="3291246"/>
            <a:ext cx="2826183" cy="4763277"/>
          </a:xfrm>
          <a:prstGeom prst="rect">
            <a:avLst/>
          </a:prstGeom>
        </p:spPr>
      </p:pic>
      <p:pic>
        <p:nvPicPr>
          <p:cNvPr id="25" name="Imagen 24">
            <a:extLst>
              <a:ext uri="{FF2B5EF4-FFF2-40B4-BE49-F238E27FC236}">
                <a16:creationId xmlns:a16="http://schemas.microsoft.com/office/drawing/2014/main" id="{3713C7DD-7888-4407-B357-E79BFE6EFEC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4658" t="9284" r="33333" b="15185"/>
          <a:stretch/>
        </p:blipFill>
        <p:spPr>
          <a:xfrm>
            <a:off x="-439341" y="3265221"/>
            <a:ext cx="2682569" cy="4747599"/>
          </a:xfrm>
          <a:prstGeom prst="rect">
            <a:avLst/>
          </a:prstGeom>
        </p:spPr>
      </p:pic>
      <p:pic>
        <p:nvPicPr>
          <p:cNvPr id="9" name="Audio 8">
            <a:hlinkClick r:id="" action="ppaction://media"/>
            <a:extLst>
              <a:ext uri="{FF2B5EF4-FFF2-40B4-BE49-F238E27FC236}">
                <a16:creationId xmlns:a16="http://schemas.microsoft.com/office/drawing/2014/main" id="{EF4688F7-3046-44BD-BA0D-8359D1BE8CB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7526000" y="9525000"/>
            <a:ext cx="609600" cy="609600"/>
          </a:xfrm>
          <a:prstGeom prst="rect">
            <a:avLst/>
          </a:prstGeom>
        </p:spPr>
      </p:pic>
    </p:spTree>
    <p:extLst>
      <p:ext uri="{BB962C8B-B14F-4D97-AF65-F5344CB8AC3E}">
        <p14:creationId xmlns:p14="http://schemas.microsoft.com/office/powerpoint/2010/main" val="844529152"/>
      </p:ext>
    </p:extLst>
  </p:cSld>
  <p:clrMapOvr>
    <a:masterClrMapping/>
  </p:clrMapOvr>
  <mc:AlternateContent xmlns:mc="http://schemas.openxmlformats.org/markup-compatibility/2006">
    <mc:Choice xmlns:p14="http://schemas.microsoft.com/office/powerpoint/2010/main" Requires="p14">
      <p:transition spd="slow" p14:dur="2000" advTm="10669"/>
    </mc:Choice>
    <mc:Fallback>
      <p:transition spd="slow" advTm="10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9222" b="-9222"/>
            </a:stretch>
          </a:blipFill>
        </p:spPr>
      </p:sp>
      <p:sp>
        <p:nvSpPr>
          <p:cNvPr id="5" name="Freeform 5"/>
          <p:cNvSpPr/>
          <p:nvPr/>
        </p:nvSpPr>
        <p:spPr>
          <a:xfrm flipH="1" flipV="1">
            <a:off x="-3801253" y="0"/>
            <a:ext cx="7602505" cy="6745495"/>
          </a:xfrm>
          <a:custGeom>
            <a:avLst/>
            <a:gdLst/>
            <a:ahLst/>
            <a:cxnLst/>
            <a:rect l="l" t="t" r="r" b="b"/>
            <a:pathLst>
              <a:path w="7602505" h="6745495">
                <a:moveTo>
                  <a:pt x="7602506" y="6745495"/>
                </a:moveTo>
                <a:lnTo>
                  <a:pt x="0" y="6745495"/>
                </a:lnTo>
                <a:lnTo>
                  <a:pt x="0" y="0"/>
                </a:lnTo>
                <a:lnTo>
                  <a:pt x="7602506" y="0"/>
                </a:lnTo>
                <a:lnTo>
                  <a:pt x="7602506" y="6745495"/>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flipH="1">
            <a:off x="14486747" y="3541505"/>
            <a:ext cx="7602505" cy="6745495"/>
          </a:xfrm>
          <a:custGeom>
            <a:avLst/>
            <a:gdLst/>
            <a:ahLst/>
            <a:cxnLst/>
            <a:rect l="l" t="t" r="r" b="b"/>
            <a:pathLst>
              <a:path w="7602505" h="6745495">
                <a:moveTo>
                  <a:pt x="7602506" y="0"/>
                </a:moveTo>
                <a:lnTo>
                  <a:pt x="0" y="0"/>
                </a:lnTo>
                <a:lnTo>
                  <a:pt x="0" y="6745495"/>
                </a:lnTo>
                <a:lnTo>
                  <a:pt x="7602506" y="6745495"/>
                </a:lnTo>
                <a:lnTo>
                  <a:pt x="7602506"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Rectángulo 6">
            <a:extLst>
              <a:ext uri="{FF2B5EF4-FFF2-40B4-BE49-F238E27FC236}">
                <a16:creationId xmlns:a16="http://schemas.microsoft.com/office/drawing/2014/main" id="{F7A7613F-91E9-48CA-B3A2-BD4D2F0237B9}"/>
              </a:ext>
            </a:extLst>
          </p:cNvPr>
          <p:cNvSpPr/>
          <p:nvPr/>
        </p:nvSpPr>
        <p:spPr>
          <a:xfrm>
            <a:off x="1905000" y="1486976"/>
            <a:ext cx="14020800" cy="8079135"/>
          </a:xfrm>
          <a:prstGeom prst="rect">
            <a:avLst/>
          </a:prstGeom>
        </p:spPr>
        <p:txBody>
          <a:bodyPr wrap="square">
            <a:spAutoFit/>
          </a:bodyPr>
          <a:lstStyle/>
          <a:p>
            <a:pPr algn="just">
              <a:spcBef>
                <a:spcPts val="600"/>
              </a:spcBef>
            </a:pPr>
            <a:r>
              <a:rPr lang="es-ES" sz="2800" dirty="0">
                <a:solidFill>
                  <a:schemeClr val="bg1"/>
                </a:solidFill>
                <a:latin typeface="Arial" panose="020B0604020202020204" pitchFamily="34" charset="0"/>
                <a:ea typeface="Calibri" panose="020F0502020204030204" pitchFamily="34" charset="0"/>
                <a:cs typeface="Arial" panose="020B0604020202020204" pitchFamily="34" charset="0"/>
              </a:rPr>
              <a:t>En la zona Centro se registraron los mayores valores de diferencia de temperatura en ambos horarios y en la mayoría de los puntos de medición, seguidos por las plazas Sandino y Revolución. En el Reparto Escambray se presentaron los valores de diferencia de temperatura más bajos de todas las zonas estudiadas.</a:t>
            </a:r>
          </a:p>
          <a:p>
            <a:pPr algn="just">
              <a:spcBef>
                <a:spcPts val="600"/>
              </a:spcBef>
            </a:pPr>
            <a:r>
              <a:rPr lang="es-ES" sz="2800" dirty="0">
                <a:solidFill>
                  <a:schemeClr val="bg1"/>
                </a:solidFill>
                <a:latin typeface="Arial" panose="020B0604020202020204" pitchFamily="34" charset="0"/>
                <a:ea typeface="Calibri" panose="020F0502020204030204" pitchFamily="34" charset="0"/>
                <a:cs typeface="Arial" panose="020B0604020202020204" pitchFamily="34" charset="0"/>
              </a:rPr>
              <a:t>Los mayores contrastes en cuanto a los valores de diferencia de temperatura registrados son en las zonas Centro y Escambray las cuales difieren totalmente en sus características tipológico-formales, en cambio las Plazas demuestran una similitud en los valores de diferencia de temperatura.</a:t>
            </a:r>
          </a:p>
          <a:p>
            <a:pPr algn="just">
              <a:spcBef>
                <a:spcPts val="600"/>
              </a:spcBef>
            </a:pPr>
            <a:r>
              <a:rPr lang="es-ES" sz="2800" dirty="0">
                <a:solidFill>
                  <a:schemeClr val="bg1"/>
                </a:solidFill>
                <a:latin typeface="Arial" panose="020B0604020202020204" pitchFamily="34" charset="0"/>
                <a:ea typeface="Times New Roman" panose="02020603050405020304" pitchFamily="18" charset="0"/>
                <a:cs typeface="Arial" panose="020B0604020202020204" pitchFamily="34" charset="0"/>
              </a:rPr>
              <a:t>Se corrobora la influencia que las zonas tipológico formales tienen no solo en el comportamiento del microclima térmico sino en el consumo eléctrico al identificar la Zona Centro como la de mayor consumo y la Plaza de la Revolución como la de menor consumo de energía. También, se evidencia un contraste entre la Zona Centro (compacta en su conformación) y la Zona del Escambray (caracterizada por Edificios Multifamiliares), así como las semejanzas entre ambas Plazas.</a:t>
            </a:r>
            <a:endParaRPr lang="es-ES" sz="280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algn="just">
              <a:spcBef>
                <a:spcPts val="600"/>
              </a:spcBef>
            </a:pPr>
            <a:r>
              <a:rPr lang="es-ES" sz="2800" dirty="0">
                <a:solidFill>
                  <a:schemeClr val="bg1"/>
                </a:solidFill>
                <a:latin typeface="Arial" panose="020B0604020202020204" pitchFamily="34" charset="0"/>
                <a:ea typeface="Calibri" panose="020F0502020204030204" pitchFamily="34" charset="0"/>
                <a:cs typeface="Arial" panose="020B0604020202020204" pitchFamily="34" charset="0"/>
              </a:rPr>
              <a:t>Las propuestas de recomendaciones fueron dirigidas: al diseño arquitectónico para el mejoramiento de la calidad ambiental y optimización de los recursos energéticos en las edificaciones, para el manejo de los elementos urbanos en el diseño y la planificación urbana y para </a:t>
            </a:r>
            <a:r>
              <a:rPr lang="es-ES" sz="2800" dirty="0">
                <a:solidFill>
                  <a:schemeClr val="bg1"/>
                </a:solidFill>
                <a:latin typeface="Arial" panose="020B0604020202020204" pitchFamily="34" charset="0"/>
                <a:ea typeface="MS Mincho"/>
                <a:cs typeface="Arial" panose="020B0604020202020204" pitchFamily="34" charset="0"/>
              </a:rPr>
              <a:t>las Zonas de mayor consumo de energía específicamente.</a:t>
            </a:r>
            <a:r>
              <a:rPr lang="es-ES" sz="2800" dirty="0">
                <a:solidFill>
                  <a:schemeClr val="bg1"/>
                </a:solidFill>
                <a:latin typeface="Arial" panose="020B0604020202020204" pitchFamily="34" charset="0"/>
                <a:ea typeface="Calibri" panose="020F0502020204030204" pitchFamily="34" charset="0"/>
                <a:cs typeface="Arial" panose="020B0604020202020204" pitchFamily="34" charset="0"/>
              </a:rPr>
              <a:t> </a:t>
            </a:r>
          </a:p>
        </p:txBody>
      </p:sp>
      <p:sp>
        <p:nvSpPr>
          <p:cNvPr id="8" name="CuadroTexto 7">
            <a:extLst>
              <a:ext uri="{FF2B5EF4-FFF2-40B4-BE49-F238E27FC236}">
                <a16:creationId xmlns:a16="http://schemas.microsoft.com/office/drawing/2014/main" id="{0C266D08-D9FB-43B7-9679-3467BB96CC95}"/>
              </a:ext>
            </a:extLst>
          </p:cNvPr>
          <p:cNvSpPr txBox="1"/>
          <p:nvPr/>
        </p:nvSpPr>
        <p:spPr>
          <a:xfrm>
            <a:off x="2819400" y="248005"/>
            <a:ext cx="5136331"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MX" sz="4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rPr>
              <a:t>CONCLUSIONES:</a:t>
            </a:r>
          </a:p>
        </p:txBody>
      </p:sp>
      <p:pic>
        <p:nvPicPr>
          <p:cNvPr id="4" name="Audio 3">
            <a:hlinkClick r:id="" action="ppaction://media"/>
            <a:extLst>
              <a:ext uri="{FF2B5EF4-FFF2-40B4-BE49-F238E27FC236}">
                <a16:creationId xmlns:a16="http://schemas.microsoft.com/office/drawing/2014/main" id="{4A9153D4-1D65-45A0-8F32-A7D4FEF47CD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526000" y="9525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6879"/>
    </mc:Choice>
    <mc:Fallback>
      <p:transition spd="slow" advTm="868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TotalTime>
  <Words>1151</Words>
  <Application>Microsoft Office PowerPoint</Application>
  <PresentationFormat>Personalizado</PresentationFormat>
  <Paragraphs>78</Paragraphs>
  <Slides>10</Slides>
  <Notes>0</Notes>
  <HiddenSlides>0</HiddenSlides>
  <MMClips>10</MMClips>
  <ScaleCrop>false</ScaleCrop>
  <HeadingPairs>
    <vt:vector size="8" baseType="variant">
      <vt:variant>
        <vt:lpstr>Fuentes usadas</vt:lpstr>
      </vt:variant>
      <vt:variant>
        <vt:i4>5</vt:i4>
      </vt:variant>
      <vt:variant>
        <vt:lpstr>Tema</vt:lpstr>
      </vt:variant>
      <vt:variant>
        <vt:i4>1</vt:i4>
      </vt:variant>
      <vt:variant>
        <vt:lpstr>Servidores OLE incrustados</vt:lpstr>
      </vt:variant>
      <vt:variant>
        <vt:i4>1</vt:i4>
      </vt:variant>
      <vt:variant>
        <vt:lpstr>Títulos de diapositiva</vt:lpstr>
      </vt:variant>
      <vt:variant>
        <vt:i4>10</vt:i4>
      </vt:variant>
    </vt:vector>
  </HeadingPairs>
  <TitlesOfParts>
    <vt:vector size="17" baseType="lpstr">
      <vt:lpstr>Calibri</vt:lpstr>
      <vt:lpstr>Open Sauce Italics</vt:lpstr>
      <vt:lpstr>Arial</vt:lpstr>
      <vt:lpstr>Times New Roman</vt:lpstr>
      <vt:lpstr>MS Mincho</vt:lpstr>
      <vt:lpstr>Office Theme</vt:lpstr>
      <vt:lpstr>Document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Proyecto de construcción inmobilaria</dc:title>
  <dc:creator>Yami&amp;Karla</dc:creator>
  <cp:lastModifiedBy>Yami&amp;Karla</cp:lastModifiedBy>
  <cp:revision>10</cp:revision>
  <dcterms:created xsi:type="dcterms:W3CDTF">2006-08-16T00:00:00Z</dcterms:created>
  <dcterms:modified xsi:type="dcterms:W3CDTF">2023-11-07T03:09:06Z</dcterms:modified>
  <dc:identifier>DAFyL5LKaVw</dc:identifier>
</cp:coreProperties>
</file>