
<file path=[Content_Types].xml><?xml version="1.0" encoding="utf-8"?>
<Types xmlns="http://schemas.openxmlformats.org/package/2006/content-types">
  <Default Extension="png" ContentType="image/png"/>
  <Default Extension="svg" ContentType="image/svg+xml"/>
  <Default Extension="m4a" ContentType="audio/mp4"/>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57" r:id="rId4"/>
    <p:sldId id="259" r:id="rId5"/>
    <p:sldId id="260" r:id="rId6"/>
    <p:sldId id="272" r:id="rId7"/>
    <p:sldId id="270" r:id="rId8"/>
    <p:sldId id="273" r:id="rId9"/>
    <p:sldId id="262" r:id="rId10"/>
    <p:sldId id="274" r:id="rId11"/>
  </p:sldIdLst>
  <p:sldSz cx="18288000" cy="10287000"/>
  <p:notesSz cx="6858000" cy="9144000"/>
  <p:embeddedFontLst>
    <p:embeddedFont>
      <p:font typeface="Calibri" panose="020F0502020204030204" pitchFamily="34" charset="0"/>
      <p:regular r:id="rId12"/>
      <p:bold r:id="rId13"/>
      <p:italic r:id="rId14"/>
      <p:boldItalic r:id="rId15"/>
    </p:embeddedFont>
    <p:embeddedFont>
      <p:font typeface="Open Sauce Italics"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99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6" d="100"/>
          <a:sy n="46" d="100"/>
        </p:scale>
        <p:origin x="83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sv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svg"/><Relationship Id="rId10" Type="http://schemas.openxmlformats.org/officeDocument/2006/relationships/image" Target="../media/image7.jpeg"/><Relationship Id="rId4" Type="http://schemas.openxmlformats.org/officeDocument/2006/relationships/image" Target="../media/image1.png"/><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7.xml"/><Relationship Id="rId7" Type="http://schemas.openxmlformats.org/officeDocument/2006/relationships/image" Target="../media/image9.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png"/><Relationship Id="rId5" Type="http://schemas.openxmlformats.org/officeDocument/2006/relationships/image" Target="../media/image2.svg"/><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audio" Target="../media/media4.m4a"/><Relationship Id="rId7" Type="http://schemas.openxmlformats.org/officeDocument/2006/relationships/package" Target="../embeddings/Microsoft_Word_Document.docx"/><Relationship Id="rId2" Type="http://schemas.microsoft.com/office/2007/relationships/media" Target="../media/media4.m4a"/><Relationship Id="rId1" Type="http://schemas.openxmlformats.org/officeDocument/2006/relationships/vmlDrawing" Target="../drawings/vmlDrawing1.v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8.png"/><Relationship Id="rId3" Type="http://schemas.openxmlformats.org/officeDocument/2006/relationships/slideLayout" Target="../slideLayouts/slideLayout7.xml"/><Relationship Id="rId7" Type="http://schemas.openxmlformats.org/officeDocument/2006/relationships/image" Target="../media/image18.sv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audio" Target="../media/media5.m4a"/><Relationship Id="rId16" Type="http://schemas.openxmlformats.org/officeDocument/2006/relationships/image" Target="../media/image27.png"/><Relationship Id="rId1" Type="http://schemas.microsoft.com/office/2007/relationships/media" Target="../media/media5.m4a"/><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 Id="rId1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7.xml"/><Relationship Id="rId7" Type="http://schemas.openxmlformats.org/officeDocument/2006/relationships/image" Target="../media/image3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slideLayout" Target="../slideLayouts/slideLayout7.xml"/><Relationship Id="rId7" Type="http://schemas.openxmlformats.org/officeDocument/2006/relationships/image" Target="../media/image34.jpe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8.png"/><Relationship Id="rId4" Type="http://schemas.openxmlformats.org/officeDocument/2006/relationships/image" Target="../media/image29.png"/><Relationship Id="rId9" Type="http://schemas.openxmlformats.org/officeDocument/2006/relationships/image" Target="../media/image36.jpeg"/></Relationships>
</file>

<file path=ppt/slides/_rels/slide8.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slideLayout" Target="../slideLayouts/slideLayout7.xml"/><Relationship Id="rId7" Type="http://schemas.openxmlformats.org/officeDocument/2006/relationships/image" Target="../media/image37.jpe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39.jpe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sv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svg"/><Relationship Id="rId10" Type="http://schemas.openxmlformats.org/officeDocument/2006/relationships/image" Target="../media/image7.jpeg"/><Relationship Id="rId4" Type="http://schemas.openxmlformats.org/officeDocument/2006/relationships/image" Target="../media/image1.png"/><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p:nvPr/>
        </p:nvGrpSpPr>
        <p:grpSpPr>
          <a:xfrm>
            <a:off x="12974764" y="-207071"/>
            <a:ext cx="3086100" cy="11299900"/>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099936"/>
            </a:solidFill>
          </p:spPr>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5" name="Freeform 5"/>
          <p:cNvSpPr/>
          <p:nvPr/>
        </p:nvSpPr>
        <p:spPr>
          <a:xfrm>
            <a:off x="16384715" y="9009597"/>
            <a:ext cx="3806571" cy="2083232"/>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6" name="Group 6"/>
          <p:cNvGrpSpPr/>
          <p:nvPr/>
        </p:nvGrpSpPr>
        <p:grpSpPr>
          <a:xfrm>
            <a:off x="-1543050" y="-558218"/>
            <a:ext cx="3086100" cy="11299900"/>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099936"/>
            </a:solidFill>
          </p:spPr>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227773" y="4568419"/>
            <a:ext cx="110236" cy="2818996"/>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12" name="Freeform 12"/>
          <p:cNvSpPr/>
          <p:nvPr/>
        </p:nvSpPr>
        <p:spPr>
          <a:xfrm>
            <a:off x="-2777871" y="-207071"/>
            <a:ext cx="3806571" cy="2083232"/>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12199492" y="710602"/>
            <a:ext cx="4636646" cy="8762260"/>
          </a:xfrm>
          <a:custGeom>
            <a:avLst/>
            <a:gdLst/>
            <a:ahLst/>
            <a:cxnLst/>
            <a:rect l="l" t="t" r="r" b="b"/>
            <a:pathLst>
              <a:path w="4636646" h="8762260">
                <a:moveTo>
                  <a:pt x="0" y="0"/>
                </a:moveTo>
                <a:lnTo>
                  <a:pt x="4636645" y="0"/>
                </a:lnTo>
                <a:lnTo>
                  <a:pt x="4636645" y="8762261"/>
                </a:lnTo>
                <a:lnTo>
                  <a:pt x="0" y="8762261"/>
                </a:lnTo>
                <a:lnTo>
                  <a:pt x="0" y="0"/>
                </a:lnTo>
                <a:close/>
              </a:path>
            </a:pathLst>
          </a:custGeom>
          <a:blipFill>
            <a:blip r:embed="rId8"/>
            <a:stretch>
              <a:fillRect t="-3709" b="-3709"/>
            </a:stretch>
          </a:blipFill>
        </p:spPr>
      </p:sp>
      <p:sp>
        <p:nvSpPr>
          <p:cNvPr id="17" name="Rectángulo 16">
            <a:extLst>
              <a:ext uri="{FF2B5EF4-FFF2-40B4-BE49-F238E27FC236}">
                <a16:creationId xmlns:a16="http://schemas.microsoft.com/office/drawing/2014/main" id="{9987A786-CF82-41CE-9B49-D3A6950B8C86}"/>
              </a:ext>
            </a:extLst>
          </p:cNvPr>
          <p:cNvSpPr/>
          <p:nvPr/>
        </p:nvSpPr>
        <p:spPr>
          <a:xfrm>
            <a:off x="1377882" y="118116"/>
            <a:ext cx="10794399" cy="1758045"/>
          </a:xfrm>
          <a:prstGeom prst="rect">
            <a:avLst/>
          </a:prstGeom>
        </p:spPr>
        <p:txBody>
          <a:bodyPr wrap="square">
            <a:spAutoFit/>
          </a:bodyPr>
          <a:lstStyle/>
          <a:p>
            <a:pPr algn="ctr">
              <a:lnSpc>
                <a:spcPct val="115000"/>
              </a:lnSpc>
            </a:pPr>
            <a:r>
              <a:rPr lang="es-ES" sz="3200" b="1" cap="all" dirty="0">
                <a:solidFill>
                  <a:srgbClr val="099936"/>
                </a:solidFill>
                <a:ea typeface="Calibri" panose="020F0502020204030204" pitchFamily="34" charset="0"/>
                <a:cs typeface="Calibri" panose="020F0502020204030204" pitchFamily="34" charset="0"/>
              </a:rPr>
              <a:t>III Conferencia Internacional de Desarrollo Energético Sostenible</a:t>
            </a:r>
            <a:endParaRPr lang="es-ES" sz="3200" b="1" dirty="0">
              <a:solidFill>
                <a:srgbClr val="099936"/>
              </a:solidFill>
              <a:ea typeface="Calibri" panose="020F0502020204030204" pitchFamily="34" charset="0"/>
              <a:cs typeface="Calibri" panose="020F0502020204030204" pitchFamily="34" charset="0"/>
            </a:endParaRPr>
          </a:p>
          <a:p>
            <a:pPr algn="ctr">
              <a:lnSpc>
                <a:spcPct val="115000"/>
              </a:lnSpc>
            </a:pPr>
            <a:endParaRPr lang="es-ES" sz="3200" b="1" dirty="0">
              <a:solidFill>
                <a:srgbClr val="099936"/>
              </a:solidFill>
              <a:ea typeface="Calibri" panose="020F0502020204030204" pitchFamily="34" charset="0"/>
              <a:cs typeface="Calibri" panose="020F0502020204030204" pitchFamily="34" charset="0"/>
            </a:endParaRPr>
          </a:p>
        </p:txBody>
      </p:sp>
      <p:sp>
        <p:nvSpPr>
          <p:cNvPr id="18" name="Rectángulo 17">
            <a:extLst>
              <a:ext uri="{FF2B5EF4-FFF2-40B4-BE49-F238E27FC236}">
                <a16:creationId xmlns:a16="http://schemas.microsoft.com/office/drawing/2014/main" id="{71B709CE-0331-431F-9CED-ADD285A72A92}"/>
              </a:ext>
            </a:extLst>
          </p:cNvPr>
          <p:cNvSpPr/>
          <p:nvPr/>
        </p:nvSpPr>
        <p:spPr>
          <a:xfrm>
            <a:off x="1755718" y="4526333"/>
            <a:ext cx="10694880" cy="2903167"/>
          </a:xfrm>
          <a:prstGeom prst="rect">
            <a:avLst/>
          </a:prstGeom>
        </p:spPr>
        <p:txBody>
          <a:bodyPr wrap="square">
            <a:spAutoFit/>
          </a:bodyPr>
          <a:lstStyle/>
          <a:p>
            <a:pPr>
              <a:lnSpc>
                <a:spcPct val="115000"/>
              </a:lnSpc>
            </a:pPr>
            <a:r>
              <a:rPr lang="es-ES" sz="5400" b="1" cap="all" dirty="0">
                <a:solidFill>
                  <a:srgbClr val="099936"/>
                </a:solidFill>
                <a:ea typeface="Calibri" panose="020F0502020204030204" pitchFamily="34" charset="0"/>
                <a:cs typeface="Calibri" panose="020F0502020204030204" pitchFamily="34" charset="0"/>
              </a:rPr>
              <a:t>Gestión energética a partir del estudio del microclima urbano y la forma de la ciudad</a:t>
            </a:r>
          </a:p>
        </p:txBody>
      </p:sp>
      <p:sp>
        <p:nvSpPr>
          <p:cNvPr id="19" name="Rectángulo 18">
            <a:extLst>
              <a:ext uri="{FF2B5EF4-FFF2-40B4-BE49-F238E27FC236}">
                <a16:creationId xmlns:a16="http://schemas.microsoft.com/office/drawing/2014/main" id="{02CB5234-A14F-4C2D-B2A0-4C47B5601773}"/>
              </a:ext>
            </a:extLst>
          </p:cNvPr>
          <p:cNvSpPr/>
          <p:nvPr/>
        </p:nvSpPr>
        <p:spPr>
          <a:xfrm>
            <a:off x="1890152" y="7628987"/>
            <a:ext cx="10438861" cy="2045303"/>
          </a:xfrm>
          <a:prstGeom prst="rect">
            <a:avLst/>
          </a:prstGeom>
        </p:spPr>
        <p:txBody>
          <a:bodyPr wrap="square">
            <a:spAutoFit/>
          </a:bodyPr>
          <a:lstStyle/>
          <a:p>
            <a:pPr algn="ctr">
              <a:lnSpc>
                <a:spcPct val="115000"/>
              </a:lnSpc>
              <a:spcAft>
                <a:spcPts val="1000"/>
              </a:spcAft>
            </a:pPr>
            <a:r>
              <a:rPr lang="es-MX" sz="2800" dirty="0">
                <a:solidFill>
                  <a:srgbClr val="099936"/>
                </a:solidFill>
                <a:ea typeface="Calibri" panose="020F0502020204030204" pitchFamily="34" charset="0"/>
                <a:cs typeface="Calibri" panose="020F0502020204030204" pitchFamily="34" charset="0"/>
              </a:rPr>
              <a:t>Autores: Yamí Castro Conrado, Meylin Otero Martín, Lomberto Gómez Camacho, </a:t>
            </a:r>
            <a:r>
              <a:rPr lang="es-ES" sz="2800" dirty="0">
                <a:solidFill>
                  <a:srgbClr val="099936"/>
                </a:solidFill>
                <a:ea typeface="Calibri" panose="020F0502020204030204" pitchFamily="34" charset="0"/>
                <a:cs typeface="Calibri" panose="020F0502020204030204" pitchFamily="34" charset="0"/>
              </a:rPr>
              <a:t>Ricardo Osés Rodríguez, </a:t>
            </a:r>
            <a:r>
              <a:rPr lang="es-ES" sz="2800" dirty="0" err="1">
                <a:solidFill>
                  <a:srgbClr val="099936"/>
                </a:solidFill>
                <a:ea typeface="Calibri" panose="020F0502020204030204" pitchFamily="34" charset="0"/>
                <a:cs typeface="Calibri" panose="020F0502020204030204" pitchFamily="34" charset="0"/>
              </a:rPr>
              <a:t>Hariam</a:t>
            </a:r>
            <a:r>
              <a:rPr lang="es-ES" sz="2800" dirty="0">
                <a:solidFill>
                  <a:srgbClr val="099936"/>
                </a:solidFill>
                <a:ea typeface="Calibri" panose="020F0502020204030204" pitchFamily="34" charset="0"/>
                <a:cs typeface="Calibri" panose="020F0502020204030204" pitchFamily="34" charset="0"/>
              </a:rPr>
              <a:t> Martin Suarez, Guillermo Saura González, William Hernández Viera, Julia Socarrás Padrón, Nancy Ruiz Cabrera, María Isabel Agüero Andrés</a:t>
            </a:r>
          </a:p>
        </p:txBody>
      </p:sp>
      <p:pic>
        <p:nvPicPr>
          <p:cNvPr id="20" name="Imagen 19">
            <a:extLst>
              <a:ext uri="{FF2B5EF4-FFF2-40B4-BE49-F238E27FC236}">
                <a16:creationId xmlns:a16="http://schemas.microsoft.com/office/drawing/2014/main" id="{6B75C678-A598-4367-BBE2-F995D406991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09583" y="1688007"/>
            <a:ext cx="4374742" cy="2464893"/>
          </a:xfrm>
          <a:prstGeom prst="rect">
            <a:avLst/>
          </a:prstGeom>
        </p:spPr>
      </p:pic>
      <p:pic>
        <p:nvPicPr>
          <p:cNvPr id="21" name="Imagen 20">
            <a:extLst>
              <a:ext uri="{FF2B5EF4-FFF2-40B4-BE49-F238E27FC236}">
                <a16:creationId xmlns:a16="http://schemas.microsoft.com/office/drawing/2014/main" id="{0000DD5E-A59C-4BF5-B27F-9616A49C5E4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00340" y="1686746"/>
            <a:ext cx="4374742" cy="2466154"/>
          </a:xfrm>
          <a:prstGeom prst="rect">
            <a:avLst/>
          </a:prstGeom>
        </p:spPr>
      </p:pic>
      <p:pic>
        <p:nvPicPr>
          <p:cNvPr id="15" name="Audio 14">
            <a:hlinkClick r:id="" action="ppaction://media"/>
            <a:extLst>
              <a:ext uri="{FF2B5EF4-FFF2-40B4-BE49-F238E27FC236}">
                <a16:creationId xmlns:a16="http://schemas.microsoft.com/office/drawing/2014/main" id="{BD330B08-5986-4F56-B1DB-F3F0F270F2D9}"/>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7526000" y="9525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5202"/>
    </mc:Choice>
    <mc:Fallback>
      <p:transition spd="slow" advTm="152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p:nvPr/>
        </p:nvGrpSpPr>
        <p:grpSpPr>
          <a:xfrm>
            <a:off x="-1543050" y="-558218"/>
            <a:ext cx="3086100" cy="11299900"/>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099936"/>
            </a:solidFill>
          </p:spPr>
        </p:sp>
        <p:sp>
          <p:nvSpPr>
            <p:cNvPr id="4" name="TextBox 4"/>
            <p:cNvSpPr txBox="1"/>
            <p:nvPr/>
          </p:nvSpPr>
          <p:spPr>
            <a:xfrm>
              <a:off x="0" y="-19050"/>
              <a:ext cx="812800" cy="2995155"/>
            </a:xfrm>
            <a:prstGeom prst="rect">
              <a:avLst/>
            </a:prstGeom>
          </p:spPr>
          <p:txBody>
            <a:bodyPr lIns="50800" tIns="50800" rIns="50800" bIns="50800" rtlCol="0" anchor="ctr"/>
            <a:lstStyle/>
            <a:p>
              <a:pPr marL="0" marR="0" lvl="0" indent="0" algn="ctr" defTabSz="914400" rtl="0" eaLnBrk="1" fontAlgn="auto" latinLnBrk="0" hangingPunct="1">
                <a:lnSpc>
                  <a:spcPts val="28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p:cNvSpPr/>
          <p:nvPr/>
        </p:nvSpPr>
        <p:spPr>
          <a:xfrm>
            <a:off x="15168017" y="8906711"/>
            <a:ext cx="3994568" cy="2186118"/>
          </a:xfrm>
          <a:custGeom>
            <a:avLst/>
            <a:gdLst/>
            <a:ahLst/>
            <a:cxnLst/>
            <a:rect l="l" t="t" r="r" b="b"/>
            <a:pathLst>
              <a:path w="3994568" h="2186118">
                <a:moveTo>
                  <a:pt x="0" y="0"/>
                </a:moveTo>
                <a:lnTo>
                  <a:pt x="3994568" y="0"/>
                </a:lnTo>
                <a:lnTo>
                  <a:pt x="3994568" y="2186118"/>
                </a:lnTo>
                <a:lnTo>
                  <a:pt x="0" y="21861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14249400" y="1028700"/>
            <a:ext cx="3846669" cy="7288665"/>
          </a:xfrm>
          <a:custGeom>
            <a:avLst/>
            <a:gdLst/>
            <a:ahLst/>
            <a:cxnLst/>
            <a:rect l="l" t="t" r="r" b="b"/>
            <a:pathLst>
              <a:path w="3846669" h="7288665">
                <a:moveTo>
                  <a:pt x="0" y="0"/>
                </a:moveTo>
                <a:lnTo>
                  <a:pt x="3846669" y="0"/>
                </a:lnTo>
                <a:lnTo>
                  <a:pt x="3846669" y="7288665"/>
                </a:lnTo>
                <a:lnTo>
                  <a:pt x="0" y="7288665"/>
                </a:lnTo>
                <a:lnTo>
                  <a:pt x="0" y="0"/>
                </a:lnTo>
                <a:close/>
              </a:path>
            </a:pathLst>
          </a:custGeom>
          <a:blipFill>
            <a:blip r:embed="rId6"/>
            <a:stretch>
              <a:fillRect l="-519" t="-3846" b="-3846"/>
            </a:stretch>
          </a:blipFill>
        </p:spPr>
      </p:sp>
      <p:sp>
        <p:nvSpPr>
          <p:cNvPr id="16" name="Rectángulo 15">
            <a:extLst>
              <a:ext uri="{FF2B5EF4-FFF2-40B4-BE49-F238E27FC236}">
                <a16:creationId xmlns:a16="http://schemas.microsoft.com/office/drawing/2014/main" id="{5B04E0E0-0816-4BF3-A298-A1F9C61F86CF}"/>
              </a:ext>
            </a:extLst>
          </p:cNvPr>
          <p:cNvSpPr/>
          <p:nvPr/>
        </p:nvSpPr>
        <p:spPr>
          <a:xfrm>
            <a:off x="1817093" y="7734300"/>
            <a:ext cx="12158261" cy="377026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Proponer </a:t>
            </a:r>
            <a:r>
              <a:rPr kumimoji="0" lang="es-ES" sz="2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recomendaciones para el planeamiento y el diseño urbano de algunas zonas de la ciudad de Santa Clara para reducir el consumo de energía eléctrica, tomando en consideración la influencia de la forma urbana y el microclima térmico y con vista a mejorar las condiciones climáticas ambientales del entorno construido.</a:t>
            </a:r>
          </a:p>
          <a:p>
            <a:pPr marL="0" marR="0" lvl="0" indent="0" algn="just" defTabSz="914400" rtl="0" eaLnBrk="1" fontAlgn="auto" latinLnBrk="0" hangingPunct="1">
              <a:lnSpc>
                <a:spcPct val="100000"/>
              </a:lnSpc>
              <a:spcBef>
                <a:spcPts val="600"/>
              </a:spcBef>
              <a:spcAft>
                <a:spcPts val="0"/>
              </a:spcAft>
              <a:buClrTx/>
              <a:buSzTx/>
              <a:buFontTx/>
              <a:buNone/>
              <a:tabLst/>
              <a:defRPr/>
            </a:pPr>
            <a:endParaRPr kumimoji="0" lang="es-ES" sz="2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00000"/>
              </a:lnSpc>
              <a:spcBef>
                <a:spcPts val="600"/>
              </a:spcBef>
              <a:spcAft>
                <a:spcPts val="0"/>
              </a:spcAft>
              <a:buClrTx/>
              <a:buSzTx/>
              <a:buFontTx/>
              <a:buNone/>
              <a:tabLst/>
              <a:defRPr/>
            </a:pPr>
            <a:endParaRPr kumimoji="0" lang="es-ES" sz="2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00000"/>
              </a:lnSpc>
              <a:spcBef>
                <a:spcPts val="600"/>
              </a:spcBef>
              <a:spcAft>
                <a:spcPts val="0"/>
              </a:spcAft>
              <a:buClrTx/>
              <a:buSzTx/>
              <a:buFontTx/>
              <a:buNone/>
              <a:tabLst/>
              <a:defRPr/>
            </a:pPr>
            <a:endParaRPr kumimoji="0" lang="es-ES" sz="2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7" name="CuadroTexto 16">
            <a:extLst>
              <a:ext uri="{FF2B5EF4-FFF2-40B4-BE49-F238E27FC236}">
                <a16:creationId xmlns:a16="http://schemas.microsoft.com/office/drawing/2014/main" id="{5C0035EB-C1CF-4D54-81CB-79B990A678EC}"/>
              </a:ext>
            </a:extLst>
          </p:cNvPr>
          <p:cNvSpPr txBox="1"/>
          <p:nvPr/>
        </p:nvSpPr>
        <p:spPr>
          <a:xfrm>
            <a:off x="1817093" y="7211080"/>
            <a:ext cx="301752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OBJETIVO:</a:t>
            </a:r>
          </a:p>
        </p:txBody>
      </p:sp>
      <p:sp>
        <p:nvSpPr>
          <p:cNvPr id="18" name="Rectángulo 17">
            <a:extLst>
              <a:ext uri="{FF2B5EF4-FFF2-40B4-BE49-F238E27FC236}">
                <a16:creationId xmlns:a16="http://schemas.microsoft.com/office/drawing/2014/main" id="{FF0F32BE-36B6-4568-83B4-7CAC2066D19A}"/>
              </a:ext>
            </a:extLst>
          </p:cNvPr>
          <p:cNvSpPr/>
          <p:nvPr/>
        </p:nvSpPr>
        <p:spPr>
          <a:xfrm>
            <a:off x="1817094" y="266700"/>
            <a:ext cx="12158261" cy="483209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Estudios consultados demuestran la relación que tienen los elementos urbanos que conforman la ciudad (edificaciones, espacios públicos, materiales, calles y vías, etc.) en el consumo de energía eléctrica. Siendo la ciudad </a:t>
            </a:r>
            <a:r>
              <a:rPr kumimoji="0" lang="es-MX" sz="2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la forma más radical de transformación del paisaje natural, pues su impacto no se limita a cambiar la morfología del terreno, sino que además modifica las condiciones climáticas y ambientales del mismo. </a:t>
            </a:r>
          </a:p>
          <a:p>
            <a:pPr marL="0" marR="0" lvl="0" indent="0" algn="just" defTabSz="914400" rtl="0" eaLnBrk="1" fontAlgn="auto" latinLnBrk="0" hangingPunct="1">
              <a:lnSpc>
                <a:spcPct val="100000"/>
              </a:lnSpc>
              <a:spcBef>
                <a:spcPts val="0"/>
              </a:spcBef>
              <a:spcAft>
                <a:spcPts val="0"/>
              </a:spcAft>
              <a:buClrTx/>
              <a:buSzTx/>
              <a:buFontTx/>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defRPr/>
            </a:pPr>
            <a:r>
              <a:rPr kumimoji="0" lang="es-ES" sz="2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La necesidad de consumo de energía para lograr el confort ambiental apropiado no solo se debe a un problema debido a las condiciones climáticas, sino a la incomodidad generada por una organización espacial urbana y arquitectónica no compatible con el medio.</a:t>
            </a:r>
            <a:endParaRPr kumimoji="0" lang="es-ES" sz="2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21" name="Imagen 20">
            <a:extLst>
              <a:ext uri="{FF2B5EF4-FFF2-40B4-BE49-F238E27FC236}">
                <a16:creationId xmlns:a16="http://schemas.microsoft.com/office/drawing/2014/main" id="{34B2D4AA-C0F3-4D6F-A648-A47F94868BF0}"/>
              </a:ext>
            </a:extLst>
          </p:cNvPr>
          <p:cNvPicPr>
            <a:picLocks noChangeAspect="1"/>
          </p:cNvPicPr>
          <p:nvPr/>
        </p:nvPicPr>
        <p:blipFill rotWithShape="1">
          <a:blip r:embed="rId7"/>
          <a:srcRect b="3813"/>
          <a:stretch/>
        </p:blipFill>
        <p:spPr>
          <a:xfrm>
            <a:off x="2396471" y="4639042"/>
            <a:ext cx="3702450" cy="2538048"/>
          </a:xfrm>
          <a:prstGeom prst="rect">
            <a:avLst/>
          </a:prstGeom>
        </p:spPr>
      </p:pic>
      <p:pic>
        <p:nvPicPr>
          <p:cNvPr id="13" name="Imagen 12">
            <a:extLst>
              <a:ext uri="{FF2B5EF4-FFF2-40B4-BE49-F238E27FC236}">
                <a16:creationId xmlns:a16="http://schemas.microsoft.com/office/drawing/2014/main" id="{B6A84A5A-29AC-413D-94A8-D09B1AA06F0D}"/>
              </a:ext>
            </a:extLst>
          </p:cNvPr>
          <p:cNvPicPr>
            <a:picLocks noChangeAspect="1"/>
          </p:cNvPicPr>
          <p:nvPr/>
        </p:nvPicPr>
        <p:blipFill>
          <a:blip r:embed="rId8"/>
          <a:stretch>
            <a:fillRect/>
          </a:stretch>
        </p:blipFill>
        <p:spPr>
          <a:xfrm>
            <a:off x="6421341" y="4677142"/>
            <a:ext cx="3435744" cy="2499948"/>
          </a:xfrm>
          <a:prstGeom prst="rect">
            <a:avLst/>
          </a:prstGeom>
        </p:spPr>
      </p:pic>
      <p:pic>
        <p:nvPicPr>
          <p:cNvPr id="14" name="Imagen 13">
            <a:extLst>
              <a:ext uri="{FF2B5EF4-FFF2-40B4-BE49-F238E27FC236}">
                <a16:creationId xmlns:a16="http://schemas.microsoft.com/office/drawing/2014/main" id="{B35296D3-7E31-48BA-BF2C-C5C3E2431FC5}"/>
              </a:ext>
            </a:extLst>
          </p:cNvPr>
          <p:cNvPicPr>
            <a:picLocks noChangeAspect="1"/>
          </p:cNvPicPr>
          <p:nvPr/>
        </p:nvPicPr>
        <p:blipFill>
          <a:blip r:embed="rId9"/>
          <a:stretch>
            <a:fillRect/>
          </a:stretch>
        </p:blipFill>
        <p:spPr>
          <a:xfrm>
            <a:off x="10179505" y="4673032"/>
            <a:ext cx="3435744" cy="2538048"/>
          </a:xfrm>
          <a:prstGeom prst="rect">
            <a:avLst/>
          </a:prstGeom>
        </p:spPr>
      </p:pic>
      <p:pic>
        <p:nvPicPr>
          <p:cNvPr id="8" name="Audio 7">
            <a:hlinkClick r:id="" action="ppaction://media"/>
            <a:extLst>
              <a:ext uri="{FF2B5EF4-FFF2-40B4-BE49-F238E27FC236}">
                <a16:creationId xmlns:a16="http://schemas.microsoft.com/office/drawing/2014/main" id="{308B9646-5BBA-44FE-A5C1-5ADC8816269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7526000" y="9525000"/>
            <a:ext cx="609600" cy="609600"/>
          </a:xfrm>
          <a:prstGeom prst="rect">
            <a:avLst/>
          </a:prstGeom>
        </p:spPr>
      </p:pic>
    </p:spTree>
    <p:extLst>
      <p:ext uri="{BB962C8B-B14F-4D97-AF65-F5344CB8AC3E}">
        <p14:creationId xmlns:p14="http://schemas.microsoft.com/office/powerpoint/2010/main" val="3181566997"/>
      </p:ext>
    </p:extLst>
  </p:cSld>
  <p:clrMapOvr>
    <a:masterClrMapping/>
  </p:clrMapOvr>
  <mc:AlternateContent xmlns:mc="http://schemas.openxmlformats.org/markup-compatibility/2006">
    <mc:Choice xmlns:p14="http://schemas.microsoft.com/office/powerpoint/2010/main" Requires="p14">
      <p:transition spd="slow" p14:dur="2000" advTm="61904"/>
    </mc:Choice>
    <mc:Fallback>
      <p:transition spd="slow" advTm="619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5" name="Group 5"/>
          <p:cNvGrpSpPr/>
          <p:nvPr/>
        </p:nvGrpSpPr>
        <p:grpSpPr>
          <a:xfrm>
            <a:off x="-1543050" y="-558218"/>
            <a:ext cx="3086100" cy="11299900"/>
            <a:chOff x="0" y="0"/>
            <a:chExt cx="812800" cy="2976105"/>
          </a:xfrm>
        </p:grpSpPr>
        <p:sp>
          <p:nvSpPr>
            <p:cNvPr id="6" name="Freeform 6"/>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099936"/>
            </a:solidFill>
          </p:spPr>
        </p:sp>
        <p:sp>
          <p:nvSpPr>
            <p:cNvPr id="7" name="TextBox 7"/>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8" name="Freeform 8"/>
          <p:cNvSpPr/>
          <p:nvPr/>
        </p:nvSpPr>
        <p:spPr>
          <a:xfrm>
            <a:off x="15168017" y="8906711"/>
            <a:ext cx="3994568" cy="2186118"/>
          </a:xfrm>
          <a:custGeom>
            <a:avLst/>
            <a:gdLst/>
            <a:ahLst/>
            <a:cxnLst/>
            <a:rect l="l" t="t" r="r" b="b"/>
            <a:pathLst>
              <a:path w="3994568" h="2186118">
                <a:moveTo>
                  <a:pt x="0" y="0"/>
                </a:moveTo>
                <a:lnTo>
                  <a:pt x="3994568" y="0"/>
                </a:lnTo>
                <a:lnTo>
                  <a:pt x="3994568" y="2186118"/>
                </a:lnTo>
                <a:lnTo>
                  <a:pt x="0" y="21861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a:off x="14249400" y="1028700"/>
            <a:ext cx="3846669" cy="7288665"/>
          </a:xfrm>
          <a:custGeom>
            <a:avLst/>
            <a:gdLst/>
            <a:ahLst/>
            <a:cxnLst/>
            <a:rect l="l" t="t" r="r" b="b"/>
            <a:pathLst>
              <a:path w="3846669" h="7288665">
                <a:moveTo>
                  <a:pt x="0" y="0"/>
                </a:moveTo>
                <a:lnTo>
                  <a:pt x="3846669" y="0"/>
                </a:lnTo>
                <a:lnTo>
                  <a:pt x="3846669" y="7288665"/>
                </a:lnTo>
                <a:lnTo>
                  <a:pt x="0" y="7288665"/>
                </a:lnTo>
                <a:lnTo>
                  <a:pt x="0" y="0"/>
                </a:lnTo>
                <a:close/>
              </a:path>
            </a:pathLst>
          </a:custGeom>
          <a:blipFill>
            <a:blip r:embed="rId6"/>
            <a:stretch>
              <a:fillRect l="-519" t="-3846" b="-3846"/>
            </a:stretch>
          </a:blipFill>
        </p:spPr>
      </p:sp>
      <p:sp>
        <p:nvSpPr>
          <p:cNvPr id="25" name="CuadroTexto 24">
            <a:extLst>
              <a:ext uri="{FF2B5EF4-FFF2-40B4-BE49-F238E27FC236}">
                <a16:creationId xmlns:a16="http://schemas.microsoft.com/office/drawing/2014/main" id="{AA0EF412-E501-4BA1-A9B0-5E12CF50E51A}"/>
              </a:ext>
            </a:extLst>
          </p:cNvPr>
          <p:cNvSpPr txBox="1"/>
          <p:nvPr/>
        </p:nvSpPr>
        <p:spPr>
          <a:xfrm>
            <a:off x="1905000" y="502503"/>
            <a:ext cx="7338088"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4800" b="0" i="0" u="none" strike="noStrike" kern="0" cap="none" spc="0" normalizeH="0" baseline="0" noProof="0" dirty="0">
                <a:ln>
                  <a:noFill/>
                </a:ln>
                <a:solidFill>
                  <a:srgbClr val="099936"/>
                </a:solidFill>
                <a:effectLst>
                  <a:outerShdw blurRad="38100" dist="38100" dir="2700000" algn="tl">
                    <a:srgbClr val="000000">
                      <a:alpha val="43137"/>
                    </a:srgbClr>
                  </a:outerShdw>
                </a:effectLst>
                <a:uLnTx/>
                <a:uFillTx/>
              </a:rPr>
              <a:t>MATERIALES Y MÉTODOS:</a:t>
            </a:r>
          </a:p>
        </p:txBody>
      </p:sp>
      <p:sp>
        <p:nvSpPr>
          <p:cNvPr id="26" name="Rectángulo 25">
            <a:extLst>
              <a:ext uri="{FF2B5EF4-FFF2-40B4-BE49-F238E27FC236}">
                <a16:creationId xmlns:a16="http://schemas.microsoft.com/office/drawing/2014/main" id="{7DB1606D-9992-4D16-A403-E7C6A7EA23D8}"/>
              </a:ext>
            </a:extLst>
          </p:cNvPr>
          <p:cNvSpPr/>
          <p:nvPr/>
        </p:nvSpPr>
        <p:spPr>
          <a:xfrm>
            <a:off x="1828800" y="1786724"/>
            <a:ext cx="11963400" cy="1815882"/>
          </a:xfrm>
          <a:prstGeom prst="rect">
            <a:avLst/>
          </a:prstGeom>
        </p:spPr>
        <p:txBody>
          <a:bodyPr wrap="square">
            <a:spAutoFit/>
          </a:bodyPr>
          <a:lstStyle/>
          <a:p>
            <a:pPr algn="just">
              <a:spcAft>
                <a:spcPts val="600"/>
              </a:spcAft>
            </a:pPr>
            <a:r>
              <a:rPr lang="es-ES" sz="2800" dirty="0">
                <a:solidFill>
                  <a:srgbClr val="000000"/>
                </a:solidFill>
                <a:latin typeface="Arial" panose="020B0604020202020204" pitchFamily="34" charset="0"/>
                <a:ea typeface="Times New Roman" panose="02020603050405020304" pitchFamily="18" charset="0"/>
                <a:cs typeface="Arial" panose="020B0604020202020204" pitchFamily="34" charset="0"/>
              </a:rPr>
              <a:t>Se emplea el procedimiento propuesto por </a:t>
            </a:r>
            <a:r>
              <a:rPr lang="es-ES" sz="2800" cap="all" dirty="0">
                <a:solidFill>
                  <a:srgbClr val="000000"/>
                </a:solidFill>
                <a:latin typeface="Arial" panose="020B0604020202020204" pitchFamily="34" charset="0"/>
                <a:ea typeface="Times New Roman" panose="02020603050405020304" pitchFamily="18" charset="0"/>
                <a:cs typeface="Arial" panose="020B0604020202020204" pitchFamily="34" charset="0"/>
              </a:rPr>
              <a:t>Castro</a:t>
            </a:r>
            <a:r>
              <a:rPr lang="es-ES" sz="2800" dirty="0">
                <a:solidFill>
                  <a:srgbClr val="000000"/>
                </a:solidFill>
                <a:latin typeface="Arial" panose="020B0604020202020204" pitchFamily="34" charset="0"/>
                <a:ea typeface="Times New Roman" panose="02020603050405020304" pitchFamily="18" charset="0"/>
                <a:cs typeface="Arial" panose="020B0604020202020204" pitchFamily="34" charset="0"/>
              </a:rPr>
              <a:t>, 2016 el cual consta de seis etapas, cada una de las cuales con objetivos bien definidos. E</a:t>
            </a:r>
            <a:r>
              <a:rPr lang="es-ES" sz="2800" dirty="0">
                <a:solidFill>
                  <a:prstClr val="black"/>
                </a:solidFill>
                <a:latin typeface="Arial" panose="020B0604020202020204" pitchFamily="34" charset="0"/>
                <a:ea typeface="Calibri" panose="020F0502020204030204" pitchFamily="34" charset="0"/>
                <a:cs typeface="Arial" panose="020B0604020202020204" pitchFamily="34" charset="0"/>
              </a:rPr>
              <a:t>l procedimiento responde al análisis de variables geográficas, meteorológicas y urbanas para el estudio de la ciudad. </a:t>
            </a:r>
          </a:p>
        </p:txBody>
      </p:sp>
      <p:sp>
        <p:nvSpPr>
          <p:cNvPr id="27" name="Rectángulo 26">
            <a:extLst>
              <a:ext uri="{FF2B5EF4-FFF2-40B4-BE49-F238E27FC236}">
                <a16:creationId xmlns:a16="http://schemas.microsoft.com/office/drawing/2014/main" id="{F100CFBF-7728-46C0-8097-0732DD158B4B}"/>
              </a:ext>
            </a:extLst>
          </p:cNvPr>
          <p:cNvSpPr/>
          <p:nvPr/>
        </p:nvSpPr>
        <p:spPr>
          <a:xfrm>
            <a:off x="1828800" y="4141262"/>
            <a:ext cx="11963400" cy="4355038"/>
          </a:xfrm>
          <a:prstGeom prst="rect">
            <a:avLst/>
          </a:prstGeom>
        </p:spPr>
        <p:txBody>
          <a:bodyPr wrap="square">
            <a:spAutoFit/>
          </a:bodyPr>
          <a:lstStyle/>
          <a:p>
            <a:pPr algn="just">
              <a:spcAft>
                <a:spcPts val="600"/>
              </a:spcAft>
            </a:pPr>
            <a:r>
              <a:rPr lang="es-ES" sz="2800" dirty="0">
                <a:solidFill>
                  <a:prstClr val="black"/>
                </a:solidFill>
                <a:latin typeface="Arial" panose="020B0604020202020204" pitchFamily="34" charset="0"/>
                <a:ea typeface="Calibri" panose="020F0502020204030204" pitchFamily="34" charset="0"/>
                <a:cs typeface="Arial" panose="020B0604020202020204" pitchFamily="34" charset="0"/>
              </a:rPr>
              <a:t>- Información de partida a escala de ciudad</a:t>
            </a:r>
          </a:p>
          <a:p>
            <a:pPr algn="just">
              <a:spcAft>
                <a:spcPts val="600"/>
              </a:spcAft>
            </a:pPr>
            <a:r>
              <a:rPr lang="es-ES" sz="2800" dirty="0">
                <a:solidFill>
                  <a:prstClr val="black"/>
                </a:solidFill>
                <a:latin typeface="Arial" panose="020B0604020202020204" pitchFamily="34" charset="0"/>
                <a:ea typeface="Calibri" panose="020F0502020204030204" pitchFamily="34" charset="0"/>
                <a:cs typeface="Arial" panose="020B0604020202020204" pitchFamily="34" charset="0"/>
              </a:rPr>
              <a:t>- Identificación de las zonas tipológico-formales </a:t>
            </a:r>
          </a:p>
          <a:p>
            <a:pPr algn="just">
              <a:spcAft>
                <a:spcPts val="600"/>
              </a:spcAft>
            </a:pPr>
            <a:r>
              <a:rPr lang="es-ES" sz="2800" dirty="0">
                <a:solidFill>
                  <a:prstClr val="black"/>
                </a:solidFill>
                <a:latin typeface="Arial" panose="020B0604020202020204" pitchFamily="34" charset="0"/>
                <a:ea typeface="Calibri" panose="020F0502020204030204" pitchFamily="34" charset="0"/>
                <a:cs typeface="Arial" panose="020B0604020202020204" pitchFamily="34" charset="0"/>
              </a:rPr>
              <a:t>- Trabajo de campo (monitoreo de las variables de T y HR)</a:t>
            </a:r>
          </a:p>
          <a:p>
            <a:pPr algn="just">
              <a:spcAft>
                <a:spcPts val="600"/>
              </a:spcAft>
            </a:pPr>
            <a:r>
              <a:rPr lang="es-ES" sz="2800" dirty="0">
                <a:solidFill>
                  <a:prstClr val="black"/>
                </a:solidFill>
                <a:latin typeface="Arial" panose="020B0604020202020204" pitchFamily="34" charset="0"/>
                <a:ea typeface="Calibri" panose="020F0502020204030204" pitchFamily="34" charset="0"/>
                <a:cs typeface="Arial" panose="020B0604020202020204" pitchFamily="34" charset="0"/>
              </a:rPr>
              <a:t>- Análisis de los resultados de las mediciones </a:t>
            </a:r>
          </a:p>
          <a:p>
            <a:pPr algn="just">
              <a:spcAft>
                <a:spcPts val="600"/>
              </a:spcAft>
            </a:pPr>
            <a:r>
              <a:rPr lang="es-ES" sz="2800" dirty="0">
                <a:solidFill>
                  <a:prstClr val="black"/>
                </a:solidFill>
                <a:latin typeface="Arial" panose="020B0604020202020204" pitchFamily="34" charset="0"/>
                <a:ea typeface="Calibri" panose="020F0502020204030204" pitchFamily="34" charset="0"/>
                <a:cs typeface="Arial" panose="020B0604020202020204" pitchFamily="34" charset="0"/>
              </a:rPr>
              <a:t>- Interrelacionar las variables registradas (clima y consumo)</a:t>
            </a:r>
          </a:p>
          <a:p>
            <a:pPr algn="just">
              <a:spcAft>
                <a:spcPts val="600"/>
              </a:spcAft>
              <a:buSzPts val="1200"/>
            </a:pPr>
            <a:r>
              <a:rPr lang="es-ES" sz="2800" dirty="0">
                <a:solidFill>
                  <a:prstClr val="black"/>
                </a:solidFill>
                <a:latin typeface="Arial" panose="020B0604020202020204" pitchFamily="34" charset="0"/>
                <a:ea typeface="Calibri" panose="020F0502020204030204" pitchFamily="34" charset="0"/>
                <a:cs typeface="Arial" panose="020B0604020202020204" pitchFamily="34" charset="0"/>
              </a:rPr>
              <a:t>- Recomendaciones de diseño tendientes a mejorar las condiciones climáticas ambientales y disminuir el consumo de energía, de manera tal que puedan integrarse al planeamiento, el diseño urbano y la rehabilitación.</a:t>
            </a:r>
          </a:p>
        </p:txBody>
      </p:sp>
      <p:pic>
        <p:nvPicPr>
          <p:cNvPr id="3" name="Audio 2">
            <a:hlinkClick r:id="" action="ppaction://media"/>
            <a:extLst>
              <a:ext uri="{FF2B5EF4-FFF2-40B4-BE49-F238E27FC236}">
                <a16:creationId xmlns:a16="http://schemas.microsoft.com/office/drawing/2014/main" id="{83840D1B-73B7-43D8-B7DA-9DF1B032ED2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7526000" y="9525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8126"/>
    </mc:Choice>
    <mc:Fallback>
      <p:transition spd="slow" advTm="281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4592495" y="7573922"/>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3" name="Group 3"/>
          <p:cNvGrpSpPr/>
          <p:nvPr/>
        </p:nvGrpSpPr>
        <p:grpSpPr>
          <a:xfrm>
            <a:off x="16887962" y="5985119"/>
            <a:ext cx="2085109" cy="208510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5" name="TextBox 5"/>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6" name="Freeform 6"/>
          <p:cNvSpPr/>
          <p:nvPr/>
        </p:nvSpPr>
        <p:spPr>
          <a:xfrm>
            <a:off x="-1449381" y="853038"/>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7" name="Group 7"/>
          <p:cNvGrpSpPr/>
          <p:nvPr/>
        </p:nvGrpSpPr>
        <p:grpSpPr>
          <a:xfrm>
            <a:off x="-2120947" y="-4497776"/>
            <a:ext cx="8637895" cy="863789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9" name="TextBox 9"/>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graphicFrame>
        <p:nvGraphicFramePr>
          <p:cNvPr id="48" name="Objeto 47">
            <a:extLst>
              <a:ext uri="{FF2B5EF4-FFF2-40B4-BE49-F238E27FC236}">
                <a16:creationId xmlns:a16="http://schemas.microsoft.com/office/drawing/2014/main" id="{A033FF25-77E8-453B-845C-038609576A8B}"/>
              </a:ext>
            </a:extLst>
          </p:cNvPr>
          <p:cNvGraphicFramePr>
            <a:graphicFrameLocks noChangeAspect="1"/>
          </p:cNvGraphicFramePr>
          <p:nvPr>
            <p:extLst>
              <p:ext uri="{D42A27DB-BD31-4B8C-83A1-F6EECF244321}">
                <p14:modId xmlns:p14="http://schemas.microsoft.com/office/powerpoint/2010/main" val="97541945"/>
              </p:ext>
            </p:extLst>
          </p:nvPr>
        </p:nvGraphicFramePr>
        <p:xfrm>
          <a:off x="1541736" y="1125799"/>
          <a:ext cx="15401346" cy="9718640"/>
        </p:xfrm>
        <a:graphic>
          <a:graphicData uri="http://schemas.openxmlformats.org/presentationml/2006/ole">
            <mc:AlternateContent xmlns:mc="http://schemas.openxmlformats.org/markup-compatibility/2006">
              <mc:Choice xmlns:v="urn:schemas-microsoft-com:vml" Requires="v">
                <p:oleObj spid="_x0000_s1032" name="Document" r:id="rId7" imgW="9056116" imgH="5715205" progId="Word.Document.12">
                  <p:embed/>
                </p:oleObj>
              </mc:Choice>
              <mc:Fallback>
                <p:oleObj name="Document" r:id="rId7" imgW="9056116" imgH="5715205" progId="Word.Document.12">
                  <p:embed/>
                  <p:pic>
                    <p:nvPicPr>
                      <p:cNvPr id="5" name="Objeto 4">
                        <a:extLst>
                          <a:ext uri="{FF2B5EF4-FFF2-40B4-BE49-F238E27FC236}">
                            <a16:creationId xmlns:a16="http://schemas.microsoft.com/office/drawing/2014/main" id="{02C4AE12-90A8-4794-AAE9-8078989CBF18}"/>
                          </a:ext>
                        </a:extLst>
                      </p:cNvPr>
                      <p:cNvPicPr/>
                      <p:nvPr/>
                    </p:nvPicPr>
                    <p:blipFill>
                      <a:blip r:embed="rId8"/>
                      <a:stretch>
                        <a:fillRect/>
                      </a:stretch>
                    </p:blipFill>
                    <p:spPr>
                      <a:xfrm>
                        <a:off x="1541736" y="1125799"/>
                        <a:ext cx="15401346" cy="9718640"/>
                      </a:xfrm>
                      <a:prstGeom prst="rect">
                        <a:avLst/>
                      </a:prstGeom>
                    </p:spPr>
                  </p:pic>
                </p:oleObj>
              </mc:Fallback>
            </mc:AlternateContent>
          </a:graphicData>
        </a:graphic>
      </p:graphicFrame>
      <p:sp>
        <p:nvSpPr>
          <p:cNvPr id="49" name="CuadroTexto 48">
            <a:extLst>
              <a:ext uri="{FF2B5EF4-FFF2-40B4-BE49-F238E27FC236}">
                <a16:creationId xmlns:a16="http://schemas.microsoft.com/office/drawing/2014/main" id="{CC49EB2C-E94C-4CF5-BA82-151C94B9A221}"/>
              </a:ext>
            </a:extLst>
          </p:cNvPr>
          <p:cNvSpPr txBox="1"/>
          <p:nvPr/>
        </p:nvSpPr>
        <p:spPr>
          <a:xfrm>
            <a:off x="6655185" y="158421"/>
            <a:ext cx="7937310"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4800" b="0" i="0" u="none" strike="noStrike" kern="0" cap="none" spc="0" normalizeH="0" baseline="0" noProof="0" dirty="0">
                <a:ln>
                  <a:noFill/>
                </a:ln>
                <a:solidFill>
                  <a:srgbClr val="099936"/>
                </a:solidFill>
                <a:effectLst>
                  <a:outerShdw blurRad="38100" dist="38100" dir="2700000" algn="tl">
                    <a:srgbClr val="000000">
                      <a:alpha val="43137"/>
                    </a:srgbClr>
                  </a:outerShdw>
                </a:effectLst>
                <a:uLnTx/>
                <a:uFillTx/>
              </a:rPr>
              <a:t>RESULTADOS Y DISCUSIÓN:</a:t>
            </a:r>
          </a:p>
        </p:txBody>
      </p:sp>
      <p:pic>
        <p:nvPicPr>
          <p:cNvPr id="11" name="Audio 10">
            <a:hlinkClick r:id="" action="ppaction://media"/>
            <a:extLst>
              <a:ext uri="{FF2B5EF4-FFF2-40B4-BE49-F238E27FC236}">
                <a16:creationId xmlns:a16="http://schemas.microsoft.com/office/drawing/2014/main" id="{8E5A1317-7998-4C31-B2CA-9B5B360A5242}"/>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7526000" y="9525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2977"/>
    </mc:Choice>
    <mc:Fallback>
      <p:transition spd="slow" advTm="229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1" name="Freeform 21"/>
          <p:cNvSpPr/>
          <p:nvPr/>
        </p:nvSpPr>
        <p:spPr>
          <a:xfrm>
            <a:off x="15398008" y="2676676"/>
            <a:ext cx="1498866" cy="1205944"/>
          </a:xfrm>
          <a:custGeom>
            <a:avLst/>
            <a:gdLst/>
            <a:ahLst/>
            <a:cxnLst/>
            <a:rect l="l" t="t" r="r" b="b"/>
            <a:pathLst>
              <a:path w="1498866" h="1205944">
                <a:moveTo>
                  <a:pt x="0" y="0"/>
                </a:moveTo>
                <a:lnTo>
                  <a:pt x="1498866" y="0"/>
                </a:lnTo>
                <a:lnTo>
                  <a:pt x="1498866" y="1205944"/>
                </a:lnTo>
                <a:lnTo>
                  <a:pt x="0" y="12059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2" name="Freeform 22"/>
          <p:cNvSpPr/>
          <p:nvPr/>
        </p:nvSpPr>
        <p:spPr>
          <a:xfrm>
            <a:off x="6987774" y="2605605"/>
            <a:ext cx="1408888" cy="1280807"/>
          </a:xfrm>
          <a:custGeom>
            <a:avLst/>
            <a:gdLst/>
            <a:ahLst/>
            <a:cxnLst/>
            <a:rect l="l" t="t" r="r" b="b"/>
            <a:pathLst>
              <a:path w="1408888" h="1280807">
                <a:moveTo>
                  <a:pt x="0" y="0"/>
                </a:moveTo>
                <a:lnTo>
                  <a:pt x="1408888" y="0"/>
                </a:lnTo>
                <a:lnTo>
                  <a:pt x="1408888" y="1280807"/>
                </a:lnTo>
                <a:lnTo>
                  <a:pt x="0" y="128080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3" name="Freeform 23"/>
          <p:cNvSpPr/>
          <p:nvPr/>
        </p:nvSpPr>
        <p:spPr>
          <a:xfrm>
            <a:off x="6927575" y="7587964"/>
            <a:ext cx="1469087" cy="1268924"/>
          </a:xfrm>
          <a:custGeom>
            <a:avLst/>
            <a:gdLst/>
            <a:ahLst/>
            <a:cxnLst/>
            <a:rect l="l" t="t" r="r" b="b"/>
            <a:pathLst>
              <a:path w="1469087" h="1268924">
                <a:moveTo>
                  <a:pt x="0" y="0"/>
                </a:moveTo>
                <a:lnTo>
                  <a:pt x="1469087" y="0"/>
                </a:lnTo>
                <a:lnTo>
                  <a:pt x="1469087" y="1268924"/>
                </a:lnTo>
                <a:lnTo>
                  <a:pt x="0" y="126892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51" name="Freeform 51"/>
          <p:cNvSpPr/>
          <p:nvPr/>
        </p:nvSpPr>
        <p:spPr>
          <a:xfrm>
            <a:off x="16322124" y="7754894"/>
            <a:ext cx="4118443" cy="3654183"/>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52" name="Freeform 52"/>
          <p:cNvSpPr/>
          <p:nvPr/>
        </p:nvSpPr>
        <p:spPr>
          <a:xfrm flipH="1" flipV="1">
            <a:off x="-2059222" y="-798391"/>
            <a:ext cx="4118443" cy="3654183"/>
          </a:xfrm>
          <a:custGeom>
            <a:avLst/>
            <a:gdLst/>
            <a:ahLst/>
            <a:cxnLst/>
            <a:rect l="l" t="t" r="r" b="b"/>
            <a:pathLst>
              <a:path w="4118443" h="3654183">
                <a:moveTo>
                  <a:pt x="4118444" y="3654182"/>
                </a:moveTo>
                <a:lnTo>
                  <a:pt x="0" y="3654182"/>
                </a:lnTo>
                <a:lnTo>
                  <a:pt x="0" y="0"/>
                </a:lnTo>
                <a:lnTo>
                  <a:pt x="4118444" y="0"/>
                </a:lnTo>
                <a:lnTo>
                  <a:pt x="4118444" y="3654182"/>
                </a:lnTo>
                <a:close/>
              </a:path>
            </a:pathLst>
          </a:custGeom>
          <a:blipFill>
            <a:blip r:embed="rId10">
              <a:extLst>
                <a:ext uri="{96DAC541-7B7A-43D3-8B79-37D633B846F1}">
                  <asvg:svgBlip xmlns:asvg="http://schemas.microsoft.com/office/drawing/2016/SVG/main" r:embed="rId11"/>
                </a:ext>
              </a:extLst>
            </a:blip>
            <a:stretch>
              <a:fillRect/>
            </a:stretch>
          </a:blipFill>
        </p:spPr>
      </p:sp>
      <p:pic>
        <p:nvPicPr>
          <p:cNvPr id="53" name="Imagen 52">
            <a:extLst>
              <a:ext uri="{FF2B5EF4-FFF2-40B4-BE49-F238E27FC236}">
                <a16:creationId xmlns:a16="http://schemas.microsoft.com/office/drawing/2014/main" id="{8A48751C-73B8-4F7C-ABA3-14F62ADC8D65}"/>
              </a:ext>
            </a:extLst>
          </p:cNvPr>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284355" y="4000074"/>
            <a:ext cx="4596015" cy="2795529"/>
          </a:xfrm>
          <a:prstGeom prst="rect">
            <a:avLst/>
          </a:prstGeom>
          <a:noFill/>
        </p:spPr>
      </p:pic>
      <p:graphicFrame>
        <p:nvGraphicFramePr>
          <p:cNvPr id="54" name="Tabla 53">
            <a:extLst>
              <a:ext uri="{FF2B5EF4-FFF2-40B4-BE49-F238E27FC236}">
                <a16:creationId xmlns:a16="http://schemas.microsoft.com/office/drawing/2014/main" id="{948380F2-3905-443E-8FB5-AF22A76FBFFC}"/>
              </a:ext>
            </a:extLst>
          </p:cNvPr>
          <p:cNvGraphicFramePr>
            <a:graphicFrameLocks noGrp="1"/>
          </p:cNvGraphicFramePr>
          <p:nvPr>
            <p:extLst>
              <p:ext uri="{D42A27DB-BD31-4B8C-83A1-F6EECF244321}">
                <p14:modId xmlns:p14="http://schemas.microsoft.com/office/powerpoint/2010/main" val="2897617147"/>
              </p:ext>
            </p:extLst>
          </p:nvPr>
        </p:nvGraphicFramePr>
        <p:xfrm>
          <a:off x="1351845" y="7043187"/>
          <a:ext cx="7528554" cy="2978598"/>
        </p:xfrm>
        <a:graphic>
          <a:graphicData uri="http://schemas.openxmlformats.org/drawingml/2006/table">
            <a:tbl>
              <a:tblPr firstRow="1" firstCol="1" bandRow="1"/>
              <a:tblGrid>
                <a:gridCol w="3599128">
                  <a:extLst>
                    <a:ext uri="{9D8B030D-6E8A-4147-A177-3AD203B41FA5}">
                      <a16:colId xmlns:a16="http://schemas.microsoft.com/office/drawing/2014/main" val="721065141"/>
                    </a:ext>
                  </a:extLst>
                </a:gridCol>
                <a:gridCol w="1082249">
                  <a:extLst>
                    <a:ext uri="{9D8B030D-6E8A-4147-A177-3AD203B41FA5}">
                      <a16:colId xmlns:a16="http://schemas.microsoft.com/office/drawing/2014/main" val="2368964688"/>
                    </a:ext>
                  </a:extLst>
                </a:gridCol>
                <a:gridCol w="996914">
                  <a:extLst>
                    <a:ext uri="{9D8B030D-6E8A-4147-A177-3AD203B41FA5}">
                      <a16:colId xmlns:a16="http://schemas.microsoft.com/office/drawing/2014/main" val="1888010092"/>
                    </a:ext>
                  </a:extLst>
                </a:gridCol>
                <a:gridCol w="996914">
                  <a:extLst>
                    <a:ext uri="{9D8B030D-6E8A-4147-A177-3AD203B41FA5}">
                      <a16:colId xmlns:a16="http://schemas.microsoft.com/office/drawing/2014/main" val="3002834752"/>
                    </a:ext>
                  </a:extLst>
                </a:gridCol>
                <a:gridCol w="853349">
                  <a:extLst>
                    <a:ext uri="{9D8B030D-6E8A-4147-A177-3AD203B41FA5}">
                      <a16:colId xmlns:a16="http://schemas.microsoft.com/office/drawing/2014/main" val="1842459217"/>
                    </a:ext>
                  </a:extLst>
                </a:gridCol>
              </a:tblGrid>
              <a:tr h="0">
                <a:tc gridSpan="5">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dirty="0">
                          <a:effectLst/>
                          <a:latin typeface="Arial" panose="020B0604020202020204" pitchFamily="34" charset="0"/>
                          <a:ea typeface="Calibri" panose="020F0502020204030204" pitchFamily="34" charset="0"/>
                          <a:cs typeface="Arial" panose="020B0604020202020204" pitchFamily="34" charset="0"/>
                        </a:rPr>
                        <a:t>Valores promedios de diferencia de temperatura y humedad en cada zona</a:t>
                      </a: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492075220"/>
                  </a:ext>
                </a:extLst>
              </a:tr>
              <a:tr h="374513">
                <a:tc rowSpan="2">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dirty="0">
                          <a:effectLst/>
                          <a:latin typeface="Arial" panose="020B0604020202020204" pitchFamily="34" charset="0"/>
                          <a:ea typeface="Calibri" panose="020F0502020204030204" pitchFamily="34" charset="0"/>
                          <a:cs typeface="Arial" panose="020B0604020202020204" pitchFamily="34" charset="0"/>
                        </a:rPr>
                        <a:t>Zonas de estudio</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dirty="0">
                          <a:effectLst/>
                          <a:latin typeface="Arial" panose="020B0604020202020204" pitchFamily="34" charset="0"/>
                          <a:ea typeface="Calibri" panose="020F0502020204030204" pitchFamily="34" charset="0"/>
                          <a:cs typeface="Arial" panose="020B0604020202020204" pitchFamily="34" charset="0"/>
                        </a:rPr>
                        <a:t>Febrero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
                    </a:p>
                  </a:txBody>
                  <a:tcPr/>
                </a:tc>
                <a:tc gridSpan="2">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Junio</a:t>
                      </a: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
                    </a:p>
                  </a:txBody>
                  <a:tcPr/>
                </a:tc>
                <a:extLst>
                  <a:ext uri="{0D108BD9-81ED-4DB2-BD59-A6C34878D82A}">
                    <a16:rowId xmlns:a16="http://schemas.microsoft.com/office/drawing/2014/main" val="1221778177"/>
                  </a:ext>
                </a:extLst>
              </a:tr>
              <a:tr h="374513">
                <a:tc vMerge="1">
                  <a:txBody>
                    <a:bodyPr/>
                    <a:lstStyle/>
                    <a:p>
                      <a:endParaRPr lang="es-ES"/>
                    </a:p>
                  </a:txBody>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Temp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dirty="0">
                          <a:effectLst/>
                          <a:latin typeface="Arial" panose="020B0604020202020204" pitchFamily="34" charset="0"/>
                          <a:ea typeface="Calibri" panose="020F0502020204030204" pitchFamily="34" charset="0"/>
                          <a:cs typeface="Arial" panose="020B0604020202020204" pitchFamily="34" charset="0"/>
                        </a:rPr>
                        <a:t>HR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Temp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HR</a:t>
                      </a: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6147379"/>
                  </a:ext>
                </a:extLst>
              </a:tr>
              <a:tr h="374513">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Consejo Centro</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dirty="0">
                          <a:effectLst/>
                          <a:latin typeface="Arial" panose="020B0604020202020204" pitchFamily="34" charset="0"/>
                          <a:ea typeface="Calibri" panose="020F0502020204030204" pitchFamily="34" charset="0"/>
                          <a:cs typeface="Arial" panose="020B0604020202020204" pitchFamily="34" charset="0"/>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-9</a:t>
                      </a: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96594731"/>
                  </a:ext>
                </a:extLst>
              </a:tr>
              <a:tr h="374513">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Escambray</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dirty="0">
                          <a:effectLst/>
                          <a:latin typeface="Arial" panose="020B0604020202020204" pitchFamily="34" charset="0"/>
                          <a:ea typeface="Calibri" panose="020F0502020204030204" pitchFamily="34" charset="0"/>
                          <a:cs typeface="Arial" panose="020B0604020202020204" pitchFamily="34" charset="0"/>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dirty="0">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987243"/>
                  </a:ext>
                </a:extLst>
              </a:tr>
              <a:tr h="374513">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Plaza Sandino</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dirty="0">
                          <a:effectLst/>
                          <a:latin typeface="Arial" panose="020B0604020202020204" pitchFamily="34" charset="0"/>
                          <a:ea typeface="Calibri" panose="020F0502020204030204" pitchFamily="34" charset="0"/>
                          <a:cs typeface="Arial" panose="020B0604020202020204" pitchFamily="34" charset="0"/>
                        </a:rPr>
                        <a:t>-1</a:t>
                      </a: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411674"/>
                  </a:ext>
                </a:extLst>
              </a:tr>
              <a:tr h="374513">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Plaza de la Revolución</a:t>
                      </a: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a:effectLst/>
                          <a:latin typeface="Arial" panose="020B0604020202020204" pitchFamily="34" charset="0"/>
                          <a:ea typeface="Calibri" panose="020F0502020204030204" pitchFamily="34" charset="0"/>
                          <a:cs typeface="Arial" panose="020B0604020202020204" pitchFamily="34" charset="0"/>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w Cen MT" panose="020B0602020104020603"/>
                        </a:defRPr>
                      </a:lvl1pPr>
                      <a:lvl2pPr marL="457200" algn="l" defTabSz="914400" rtl="0" eaLnBrk="1" latinLnBrk="0" hangingPunct="1">
                        <a:defRPr sz="1800" kern="1200">
                          <a:solidFill>
                            <a:schemeClr val="tx1"/>
                          </a:solidFill>
                          <a:latin typeface="Tw Cen MT" panose="020B0602020104020603"/>
                        </a:defRPr>
                      </a:lvl2pPr>
                      <a:lvl3pPr marL="914400" algn="l" defTabSz="914400" rtl="0" eaLnBrk="1" latinLnBrk="0" hangingPunct="1">
                        <a:defRPr sz="1800" kern="1200">
                          <a:solidFill>
                            <a:schemeClr val="tx1"/>
                          </a:solidFill>
                          <a:latin typeface="Tw Cen MT" panose="020B0602020104020603"/>
                        </a:defRPr>
                      </a:lvl3pPr>
                      <a:lvl4pPr marL="1371600" algn="l" defTabSz="914400" rtl="0" eaLnBrk="1" latinLnBrk="0" hangingPunct="1">
                        <a:defRPr sz="1800" kern="1200">
                          <a:solidFill>
                            <a:schemeClr val="tx1"/>
                          </a:solidFill>
                          <a:latin typeface="Tw Cen MT" panose="020B0602020104020603"/>
                        </a:defRPr>
                      </a:lvl4pPr>
                      <a:lvl5pPr marL="1828800" algn="l" defTabSz="914400" rtl="0" eaLnBrk="1" latinLnBrk="0" hangingPunct="1">
                        <a:defRPr sz="1800" kern="1200">
                          <a:solidFill>
                            <a:schemeClr val="tx1"/>
                          </a:solidFill>
                          <a:latin typeface="Tw Cen MT" panose="020B0602020104020603"/>
                        </a:defRPr>
                      </a:lvl5pPr>
                      <a:lvl6pPr marL="2286000" algn="l" defTabSz="914400" rtl="0" eaLnBrk="1" latinLnBrk="0" hangingPunct="1">
                        <a:defRPr sz="1800" kern="1200">
                          <a:solidFill>
                            <a:schemeClr val="tx1"/>
                          </a:solidFill>
                          <a:latin typeface="Tw Cen MT" panose="020B0602020104020603"/>
                        </a:defRPr>
                      </a:lvl6pPr>
                      <a:lvl7pPr marL="2743200" algn="l" defTabSz="914400" rtl="0" eaLnBrk="1" latinLnBrk="0" hangingPunct="1">
                        <a:defRPr sz="1800" kern="1200">
                          <a:solidFill>
                            <a:schemeClr val="tx1"/>
                          </a:solidFill>
                          <a:latin typeface="Tw Cen MT" panose="020B0602020104020603"/>
                        </a:defRPr>
                      </a:lvl7pPr>
                      <a:lvl8pPr marL="3200400" algn="l" defTabSz="914400" rtl="0" eaLnBrk="1" latinLnBrk="0" hangingPunct="1">
                        <a:defRPr sz="1800" kern="1200">
                          <a:solidFill>
                            <a:schemeClr val="tx1"/>
                          </a:solidFill>
                          <a:latin typeface="Tw Cen MT" panose="020B0602020104020603"/>
                        </a:defRPr>
                      </a:lvl8pPr>
                      <a:lvl9pPr marL="3657600" algn="l" defTabSz="914400" rtl="0" eaLnBrk="1" latinLnBrk="0" hangingPunct="1">
                        <a:defRPr sz="1800" kern="1200">
                          <a:solidFill>
                            <a:schemeClr val="tx1"/>
                          </a:solidFill>
                          <a:latin typeface="Tw Cen MT" panose="020B0602020104020603"/>
                        </a:defRPr>
                      </a:lvl9pPr>
                    </a:lstStyle>
                    <a:p>
                      <a:pPr algn="ctr">
                        <a:lnSpc>
                          <a:spcPct val="100000"/>
                        </a:lnSpc>
                        <a:spcBef>
                          <a:spcPts val="0"/>
                        </a:spcBef>
                        <a:spcAft>
                          <a:spcPts val="0"/>
                        </a:spcAft>
                      </a:pPr>
                      <a:r>
                        <a:rPr lang="es-ES" sz="2400" dirty="0">
                          <a:effectLst/>
                          <a:latin typeface="Arial" panose="020B0604020202020204" pitchFamily="34" charset="0"/>
                          <a:ea typeface="Calibri" panose="020F0502020204030204" pitchFamily="34" charset="0"/>
                          <a:cs typeface="Arial" panose="020B0604020202020204" pitchFamily="34" charset="0"/>
                        </a:rPr>
                        <a:t>-8</a:t>
                      </a: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7338379"/>
                  </a:ext>
                </a:extLst>
              </a:tr>
            </a:tbl>
          </a:graphicData>
        </a:graphic>
      </p:graphicFrame>
      <p:sp>
        <p:nvSpPr>
          <p:cNvPr id="55" name="Rectángulo 54">
            <a:extLst>
              <a:ext uri="{FF2B5EF4-FFF2-40B4-BE49-F238E27FC236}">
                <a16:creationId xmlns:a16="http://schemas.microsoft.com/office/drawing/2014/main" id="{8D9EB19A-7111-4822-9702-F2B93819C5C0}"/>
              </a:ext>
            </a:extLst>
          </p:cNvPr>
          <p:cNvSpPr/>
          <p:nvPr/>
        </p:nvSpPr>
        <p:spPr>
          <a:xfrm>
            <a:off x="4558450" y="190500"/>
            <a:ext cx="9171100" cy="707886"/>
          </a:xfrm>
          <a:prstGeom prst="rect">
            <a:avLst/>
          </a:prstGeom>
        </p:spPr>
        <p:txBody>
          <a:bodyPr wrap="none">
            <a:spAutoFit/>
          </a:bodyPr>
          <a:lstStyle/>
          <a:p>
            <a:r>
              <a:rPr lang="es-CU" sz="4000" dirty="0">
                <a:solidFill>
                  <a:prstClr val="black"/>
                </a:solidFill>
                <a:latin typeface="Arial" panose="020B0604020202020204" pitchFamily="34" charset="0"/>
                <a:ea typeface="Calibri" panose="020F0502020204030204" pitchFamily="34" charset="0"/>
                <a:cs typeface="Arial" panose="020B0604020202020204" pitchFamily="34" charset="0"/>
              </a:rPr>
              <a:t>Morfología urbana y Microclima térmico</a:t>
            </a:r>
            <a:endParaRPr lang="es-ES" sz="4000" dirty="0">
              <a:solidFill>
                <a:prstClr val="black"/>
              </a:solidFill>
              <a:latin typeface="Arial" panose="020B0604020202020204" pitchFamily="34" charset="0"/>
              <a:cs typeface="Arial" panose="020B0604020202020204" pitchFamily="34" charset="0"/>
            </a:endParaRPr>
          </a:p>
        </p:txBody>
      </p:sp>
      <p:pic>
        <p:nvPicPr>
          <p:cNvPr id="56" name="Imagen 55">
            <a:extLst>
              <a:ext uri="{FF2B5EF4-FFF2-40B4-BE49-F238E27FC236}">
                <a16:creationId xmlns:a16="http://schemas.microsoft.com/office/drawing/2014/main" id="{5434A5BF-D68C-48A5-BDBD-A40CFBB1555E}"/>
              </a:ext>
            </a:extLst>
          </p:cNvPr>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20108" y="1087091"/>
            <a:ext cx="4596014" cy="2795529"/>
          </a:xfrm>
          <a:prstGeom prst="rect">
            <a:avLst/>
          </a:prstGeom>
          <a:noFill/>
        </p:spPr>
      </p:pic>
      <p:pic>
        <p:nvPicPr>
          <p:cNvPr id="57" name="Imagen 56">
            <a:extLst>
              <a:ext uri="{FF2B5EF4-FFF2-40B4-BE49-F238E27FC236}">
                <a16:creationId xmlns:a16="http://schemas.microsoft.com/office/drawing/2014/main" id="{2BBC13FF-FF7A-4E7A-A079-4A68DD15B5CF}"/>
              </a:ext>
            </a:extLst>
          </p:cNvPr>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272491" y="1087091"/>
            <a:ext cx="4618849" cy="2795529"/>
          </a:xfrm>
          <a:prstGeom prst="rect">
            <a:avLst/>
          </a:prstGeom>
          <a:noFill/>
        </p:spPr>
      </p:pic>
      <p:pic>
        <p:nvPicPr>
          <p:cNvPr id="58" name="Imagen 57">
            <a:extLst>
              <a:ext uri="{FF2B5EF4-FFF2-40B4-BE49-F238E27FC236}">
                <a16:creationId xmlns:a16="http://schemas.microsoft.com/office/drawing/2014/main" id="{7EE8514B-1CB7-4B2A-981E-BA7FAFB2BB86}"/>
              </a:ext>
            </a:extLst>
          </p:cNvPr>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27874" y="4000074"/>
            <a:ext cx="4596015" cy="2795529"/>
          </a:xfrm>
          <a:prstGeom prst="rect">
            <a:avLst/>
          </a:prstGeom>
          <a:noFill/>
        </p:spPr>
      </p:pic>
      <p:sp>
        <p:nvSpPr>
          <p:cNvPr id="59" name="Rectángulo 58">
            <a:extLst>
              <a:ext uri="{FF2B5EF4-FFF2-40B4-BE49-F238E27FC236}">
                <a16:creationId xmlns:a16="http://schemas.microsoft.com/office/drawing/2014/main" id="{5CCE5B5D-CD52-4DA1-841F-52DEEE714DCE}"/>
              </a:ext>
            </a:extLst>
          </p:cNvPr>
          <p:cNvSpPr/>
          <p:nvPr/>
        </p:nvSpPr>
        <p:spPr>
          <a:xfrm>
            <a:off x="10047709" y="1074128"/>
            <a:ext cx="7720183" cy="954107"/>
          </a:xfrm>
          <a:prstGeom prst="rect">
            <a:avLst/>
          </a:prstGeom>
        </p:spPr>
        <p:txBody>
          <a:bodyPr wrap="square">
            <a:spAutoFit/>
          </a:bodyPr>
          <a:lstStyle/>
          <a:p>
            <a:pPr algn="ctr"/>
            <a:r>
              <a:rPr lang="es-ES" sz="2800" dirty="0">
                <a:solidFill>
                  <a:prstClr val="black"/>
                </a:solidFill>
                <a:latin typeface="Arial" panose="020B0604020202020204" pitchFamily="34" charset="0"/>
                <a:ea typeface="MS Mincho"/>
                <a:cs typeface="Arial" panose="020B0604020202020204" pitchFamily="34" charset="0"/>
              </a:rPr>
              <a:t>Influencia de la morfología urbana y el microclima térmico en el consumo de energía</a:t>
            </a:r>
            <a:endParaRPr lang="es-ES" sz="2800" dirty="0">
              <a:solidFill>
                <a:prstClr val="black"/>
              </a:solidFill>
              <a:latin typeface="Arial" panose="020B0604020202020204" pitchFamily="34" charset="0"/>
              <a:cs typeface="Arial" panose="020B0604020202020204" pitchFamily="34" charset="0"/>
            </a:endParaRPr>
          </a:p>
        </p:txBody>
      </p:sp>
      <p:pic>
        <p:nvPicPr>
          <p:cNvPr id="60" name="Imagen 59">
            <a:extLst>
              <a:ext uri="{FF2B5EF4-FFF2-40B4-BE49-F238E27FC236}">
                <a16:creationId xmlns:a16="http://schemas.microsoft.com/office/drawing/2014/main" id="{55C11DF9-D709-4497-BB36-8DC5DA61C497}"/>
              </a:ext>
            </a:extLst>
          </p:cNvPr>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1323064" y="2172649"/>
            <a:ext cx="5180058" cy="3259321"/>
          </a:xfrm>
          <a:prstGeom prst="rect">
            <a:avLst/>
          </a:prstGeom>
          <a:noFill/>
        </p:spPr>
      </p:pic>
      <p:pic>
        <p:nvPicPr>
          <p:cNvPr id="61" name="Imagen 60">
            <a:extLst>
              <a:ext uri="{FF2B5EF4-FFF2-40B4-BE49-F238E27FC236}">
                <a16:creationId xmlns:a16="http://schemas.microsoft.com/office/drawing/2014/main" id="{3AE775D7-96AD-49B6-A567-FD55BE21C484}"/>
              </a:ext>
            </a:extLst>
          </p:cNvPr>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1317771" y="5830057"/>
            <a:ext cx="5180058" cy="3259320"/>
          </a:xfrm>
          <a:prstGeom prst="rect">
            <a:avLst/>
          </a:prstGeom>
          <a:noFill/>
        </p:spPr>
      </p:pic>
      <p:pic>
        <p:nvPicPr>
          <p:cNvPr id="3" name="Audio 2">
            <a:hlinkClick r:id="" action="ppaction://media"/>
            <a:extLst>
              <a:ext uri="{FF2B5EF4-FFF2-40B4-BE49-F238E27FC236}">
                <a16:creationId xmlns:a16="http://schemas.microsoft.com/office/drawing/2014/main" id="{016D8F86-17F0-4F3C-B6E9-16E5905344CB}"/>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7526000" y="9525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8846"/>
    </mc:Choice>
    <mc:Fallback>
      <p:transition spd="slow" advTm="288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30266"/>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4"/>
            <a:stretch>
              <a:fillRect t="-38888" b="-38888"/>
            </a:stretch>
          </a:blipFill>
        </p:spPr>
      </p:sp>
      <p:grpSp>
        <p:nvGrpSpPr>
          <p:cNvPr id="3" name="Group 3"/>
          <p:cNvGrpSpPr/>
          <p:nvPr/>
        </p:nvGrpSpPr>
        <p:grpSpPr>
          <a:xfrm>
            <a:off x="-528002" y="0"/>
            <a:ext cx="19048322" cy="3086100"/>
            <a:chOff x="0" y="0"/>
            <a:chExt cx="5016842" cy="812800"/>
          </a:xfrm>
        </p:grpSpPr>
        <p:sp>
          <p:nvSpPr>
            <p:cNvPr id="4" name="Freeform 4"/>
            <p:cNvSpPr/>
            <p:nvPr/>
          </p:nvSpPr>
          <p:spPr>
            <a:xfrm>
              <a:off x="0" y="0"/>
              <a:ext cx="5016842" cy="812800"/>
            </a:xfrm>
            <a:custGeom>
              <a:avLst/>
              <a:gdLst/>
              <a:ahLst/>
              <a:cxnLst/>
              <a:rect l="l" t="t" r="r" b="b"/>
              <a:pathLst>
                <a:path w="5016842" h="812800">
                  <a:moveTo>
                    <a:pt x="0" y="0"/>
                  </a:moveTo>
                  <a:lnTo>
                    <a:pt x="5016842" y="0"/>
                  </a:lnTo>
                  <a:lnTo>
                    <a:pt x="5016842" y="812800"/>
                  </a:lnTo>
                  <a:lnTo>
                    <a:pt x="0" y="812800"/>
                  </a:lnTo>
                  <a:close/>
                </a:path>
              </a:pathLst>
            </a:custGeom>
            <a:solidFill>
              <a:srgbClr val="099936"/>
            </a:solidFill>
          </p:spPr>
        </p:sp>
        <p:sp>
          <p:nvSpPr>
            <p:cNvPr id="5" name="TextBox 5"/>
            <p:cNvSpPr txBox="1"/>
            <p:nvPr/>
          </p:nvSpPr>
          <p:spPr>
            <a:xfrm>
              <a:off x="0" y="-19050"/>
              <a:ext cx="5016842" cy="831850"/>
            </a:xfrm>
            <a:prstGeom prst="rect">
              <a:avLst/>
            </a:prstGeom>
          </p:spPr>
          <p:txBody>
            <a:bodyPr lIns="50800" tIns="50800" rIns="50800" bIns="50800" rtlCol="0" anchor="ctr"/>
            <a:lstStyle/>
            <a:p>
              <a:pPr marL="0" marR="0" lvl="0" indent="0" algn="ctr" defTabSz="914400" rtl="0" eaLnBrk="1" fontAlgn="auto" latinLnBrk="0" hangingPunct="1">
                <a:lnSpc>
                  <a:spcPts val="28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p:cNvSpPr/>
          <p:nvPr/>
        </p:nvSpPr>
        <p:spPr>
          <a:xfrm>
            <a:off x="2209800" y="9511980"/>
            <a:ext cx="6477000" cy="636748"/>
          </a:xfrm>
          <a:custGeom>
            <a:avLst/>
            <a:gdLst/>
            <a:ahLst/>
            <a:cxnLst/>
            <a:rect l="l" t="t" r="r" b="b"/>
            <a:pathLst>
              <a:path w="1178269" h="167703">
                <a:moveTo>
                  <a:pt x="0" y="0"/>
                </a:moveTo>
                <a:lnTo>
                  <a:pt x="1178269" y="0"/>
                </a:lnTo>
                <a:lnTo>
                  <a:pt x="1178269" y="167703"/>
                </a:lnTo>
                <a:lnTo>
                  <a:pt x="0" y="167703"/>
                </a:lnTo>
                <a:close/>
              </a:path>
            </a:pathLst>
          </a:custGeom>
          <a:solidFill>
            <a:srgbClr val="099936"/>
          </a:solidFill>
        </p:spPr>
      </p:sp>
      <p:sp>
        <p:nvSpPr>
          <p:cNvPr id="12" name="Freeform 12"/>
          <p:cNvSpPr/>
          <p:nvPr/>
        </p:nvSpPr>
        <p:spPr>
          <a:xfrm>
            <a:off x="2209800" y="3256087"/>
            <a:ext cx="6477000" cy="1635797"/>
          </a:xfrm>
          <a:custGeom>
            <a:avLst/>
            <a:gdLst/>
            <a:ahLst/>
            <a:cxnLst/>
            <a:rect l="l" t="t" r="r" b="b"/>
            <a:pathLst>
              <a:path w="1178269" h="357204">
                <a:moveTo>
                  <a:pt x="0" y="0"/>
                </a:moveTo>
                <a:lnTo>
                  <a:pt x="1178269" y="0"/>
                </a:lnTo>
                <a:lnTo>
                  <a:pt x="1178269" y="357204"/>
                </a:lnTo>
                <a:lnTo>
                  <a:pt x="0" y="357204"/>
                </a:lnTo>
                <a:close/>
              </a:path>
            </a:pathLst>
          </a:custGeom>
          <a:solidFill>
            <a:srgbClr val="099936"/>
          </a:solidFill>
        </p:spPr>
      </p:sp>
      <p:sp>
        <p:nvSpPr>
          <p:cNvPr id="23" name="Freeform 23"/>
          <p:cNvSpPr/>
          <p:nvPr/>
        </p:nvSpPr>
        <p:spPr>
          <a:xfrm>
            <a:off x="9448800" y="9486900"/>
            <a:ext cx="6325731" cy="660971"/>
          </a:xfrm>
          <a:custGeom>
            <a:avLst/>
            <a:gdLst/>
            <a:ahLst/>
            <a:cxnLst/>
            <a:rect l="l" t="t" r="r" b="b"/>
            <a:pathLst>
              <a:path w="1178269" h="167703">
                <a:moveTo>
                  <a:pt x="0" y="0"/>
                </a:moveTo>
                <a:lnTo>
                  <a:pt x="1178269" y="0"/>
                </a:lnTo>
                <a:lnTo>
                  <a:pt x="1178269" y="167703"/>
                </a:lnTo>
                <a:lnTo>
                  <a:pt x="0" y="167703"/>
                </a:lnTo>
                <a:close/>
              </a:path>
            </a:pathLst>
          </a:custGeom>
          <a:solidFill>
            <a:srgbClr val="099936"/>
          </a:solidFill>
        </p:spPr>
      </p:sp>
      <p:sp>
        <p:nvSpPr>
          <p:cNvPr id="26" name="Freeform 26"/>
          <p:cNvSpPr/>
          <p:nvPr/>
        </p:nvSpPr>
        <p:spPr>
          <a:xfrm>
            <a:off x="9448802" y="3256087"/>
            <a:ext cx="6325731" cy="1599551"/>
          </a:xfrm>
          <a:custGeom>
            <a:avLst/>
            <a:gdLst/>
            <a:ahLst/>
            <a:cxnLst/>
            <a:rect l="l" t="t" r="r" b="b"/>
            <a:pathLst>
              <a:path w="1178269" h="357204">
                <a:moveTo>
                  <a:pt x="0" y="0"/>
                </a:moveTo>
                <a:lnTo>
                  <a:pt x="1178269" y="0"/>
                </a:lnTo>
                <a:lnTo>
                  <a:pt x="1178269" y="357204"/>
                </a:lnTo>
                <a:lnTo>
                  <a:pt x="0" y="357204"/>
                </a:lnTo>
                <a:close/>
              </a:path>
            </a:pathLst>
          </a:custGeom>
          <a:solidFill>
            <a:srgbClr val="099936"/>
          </a:solidFill>
        </p:spPr>
      </p:sp>
      <p:sp>
        <p:nvSpPr>
          <p:cNvPr id="28" name="Freeform 28"/>
          <p:cNvSpPr/>
          <p:nvPr/>
        </p:nvSpPr>
        <p:spPr>
          <a:xfrm>
            <a:off x="15408481" y="-2153153"/>
            <a:ext cx="4116356" cy="4116356"/>
          </a:xfrm>
          <a:custGeom>
            <a:avLst/>
            <a:gdLst/>
            <a:ahLst/>
            <a:cxnLst/>
            <a:rect l="l" t="t" r="r" b="b"/>
            <a:pathLst>
              <a:path w="4116356" h="4116356">
                <a:moveTo>
                  <a:pt x="0" y="0"/>
                </a:moveTo>
                <a:lnTo>
                  <a:pt x="4116355" y="0"/>
                </a:lnTo>
                <a:lnTo>
                  <a:pt x="4116355" y="4116356"/>
                </a:lnTo>
                <a:lnTo>
                  <a:pt x="0" y="41163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9" name="Freeform 29"/>
          <p:cNvSpPr/>
          <p:nvPr/>
        </p:nvSpPr>
        <p:spPr>
          <a:xfrm>
            <a:off x="-2602379" y="0"/>
            <a:ext cx="3256087" cy="3256087"/>
          </a:xfrm>
          <a:custGeom>
            <a:avLst/>
            <a:gdLst/>
            <a:ahLst/>
            <a:cxnLst/>
            <a:rect l="l" t="t" r="r" b="b"/>
            <a:pathLst>
              <a:path w="3256087" h="3256087">
                <a:moveTo>
                  <a:pt x="0" y="0"/>
                </a:moveTo>
                <a:lnTo>
                  <a:pt x="3256087" y="0"/>
                </a:lnTo>
                <a:lnTo>
                  <a:pt x="3256087" y="3256087"/>
                </a:lnTo>
                <a:lnTo>
                  <a:pt x="0" y="325608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6" name="Rectángulo 15">
            <a:extLst>
              <a:ext uri="{FF2B5EF4-FFF2-40B4-BE49-F238E27FC236}">
                <a16:creationId xmlns:a16="http://schemas.microsoft.com/office/drawing/2014/main" id="{51611785-7D47-4B4F-8FF1-3358BFC34FF3}"/>
              </a:ext>
            </a:extLst>
          </p:cNvPr>
          <p:cNvSpPr/>
          <p:nvPr/>
        </p:nvSpPr>
        <p:spPr>
          <a:xfrm>
            <a:off x="2286000" y="3285978"/>
            <a:ext cx="6249533"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Recomendaciones para el diseño urbano que incida en el mejoramiento de la calidad ambiental y optimización de los recursos energéticos en la ciudad                           </a:t>
            </a:r>
            <a:endParaRPr kumimoji="0" lang="es-ES"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7" name="Rectángulo 6">
            <a:extLst>
              <a:ext uri="{FF2B5EF4-FFF2-40B4-BE49-F238E27FC236}">
                <a16:creationId xmlns:a16="http://schemas.microsoft.com/office/drawing/2014/main" id="{05B356FC-1AA6-440D-8F0E-06B92C181595}"/>
              </a:ext>
            </a:extLst>
          </p:cNvPr>
          <p:cNvSpPr/>
          <p:nvPr/>
        </p:nvSpPr>
        <p:spPr>
          <a:xfrm>
            <a:off x="9448800" y="3269040"/>
            <a:ext cx="6325731"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Recomendaciones de diseño arquitectónico para el mejoramiento de la calidad ambiental y optimización de los recursos energéticos en las edificaciones</a:t>
            </a:r>
            <a:endParaRPr kumimoji="0" lang="es-ES"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9" name="Rectángulo 8">
            <a:extLst>
              <a:ext uri="{FF2B5EF4-FFF2-40B4-BE49-F238E27FC236}">
                <a16:creationId xmlns:a16="http://schemas.microsoft.com/office/drawing/2014/main" id="{6B168771-B689-4721-9CF8-D246FED91D21}"/>
              </a:ext>
            </a:extLst>
          </p:cNvPr>
          <p:cNvSpPr/>
          <p:nvPr/>
        </p:nvSpPr>
        <p:spPr>
          <a:xfrm>
            <a:off x="2209800" y="5101828"/>
            <a:ext cx="6477000" cy="4308872"/>
          </a:xfrm>
          <a:prstGeom prst="rect">
            <a:avLst/>
          </a:prstGeom>
        </p:spPr>
        <p:txBody>
          <a:bodyPr wrap="square">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Minimizar el efecto de la radiación sobre la superficie urbana, mediante el aumento del albedo de la ciudad y del control solar.</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Maximizar la utilización de la vegetación para aprovechar su capacidad de enfriamiento evaporativo y de protección solar. </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Empleo de superficies emisivas de gran longitud de onda, para facilitar el enfriamiento nocturno combinado con la utilización de materiales de baja capacidad de almacenamiento térmico. </a:t>
            </a:r>
          </a:p>
        </p:txBody>
      </p:sp>
      <p:pic>
        <p:nvPicPr>
          <p:cNvPr id="10" name="Imagen 9">
            <a:extLst>
              <a:ext uri="{FF2B5EF4-FFF2-40B4-BE49-F238E27FC236}">
                <a16:creationId xmlns:a16="http://schemas.microsoft.com/office/drawing/2014/main" id="{C2D32281-2AFE-4BE5-80D4-62C7F2294007}"/>
              </a:ext>
            </a:extLst>
          </p:cNvPr>
          <p:cNvPicPr>
            <a:picLocks noChangeAspect="1"/>
          </p:cNvPicPr>
          <p:nvPr/>
        </p:nvPicPr>
        <p:blipFill>
          <a:blip r:embed="rId7"/>
          <a:stretch>
            <a:fillRect/>
          </a:stretch>
        </p:blipFill>
        <p:spPr>
          <a:xfrm>
            <a:off x="415429" y="3269040"/>
            <a:ext cx="1641971" cy="1574757"/>
          </a:xfrm>
          <a:prstGeom prst="rect">
            <a:avLst/>
          </a:prstGeom>
        </p:spPr>
      </p:pic>
      <p:pic>
        <p:nvPicPr>
          <p:cNvPr id="11" name="Imagen 10">
            <a:extLst>
              <a:ext uri="{FF2B5EF4-FFF2-40B4-BE49-F238E27FC236}">
                <a16:creationId xmlns:a16="http://schemas.microsoft.com/office/drawing/2014/main" id="{BD7B2B94-AA11-43D5-9C07-0631B1C1D67D}"/>
              </a:ext>
            </a:extLst>
          </p:cNvPr>
          <p:cNvPicPr>
            <a:picLocks noChangeAspect="1"/>
          </p:cNvPicPr>
          <p:nvPr/>
        </p:nvPicPr>
        <p:blipFill>
          <a:blip r:embed="rId8"/>
          <a:stretch>
            <a:fillRect/>
          </a:stretch>
        </p:blipFill>
        <p:spPr>
          <a:xfrm>
            <a:off x="16036636" y="3256087"/>
            <a:ext cx="1641764" cy="1587760"/>
          </a:xfrm>
          <a:prstGeom prst="rect">
            <a:avLst/>
          </a:prstGeom>
        </p:spPr>
      </p:pic>
      <p:sp>
        <p:nvSpPr>
          <p:cNvPr id="13" name="Rectángulo 12">
            <a:extLst>
              <a:ext uri="{FF2B5EF4-FFF2-40B4-BE49-F238E27FC236}">
                <a16:creationId xmlns:a16="http://schemas.microsoft.com/office/drawing/2014/main" id="{E7671A69-9FEC-4612-8D80-BA035058931C}"/>
              </a:ext>
            </a:extLst>
          </p:cNvPr>
          <p:cNvSpPr/>
          <p:nvPr/>
        </p:nvSpPr>
        <p:spPr>
          <a:xfrm>
            <a:off x="9448800" y="5067300"/>
            <a:ext cx="6325731" cy="4385816"/>
          </a:xfrm>
          <a:prstGeom prst="rect">
            <a:avLst/>
          </a:prstGeom>
        </p:spPr>
        <p:txBody>
          <a:bodyPr wrap="square">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s-ES" sz="2400" b="0" i="0" u="none" strike="noStrike" kern="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Control de la radiación solar a través de la protección de las aberturas con el uso de protecciones móviles o permanentes, y localización apropiada de vegetación. </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s-ES" sz="2400" b="0" i="0" u="none" strike="noStrike" kern="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Control del calor a través de la envolvente del edificio. </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s-ES" sz="2400" b="0" i="0" u="none" strike="noStrike" kern="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Utilización de medios naturales de enfriamiento.</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s-ES" sz="2400" b="0" i="0" u="none" strike="noStrike" kern="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Utilización de fuentes alternas de energía como sistemas solares activos/pasivos de climatización y de calentamiento de agua</a:t>
            </a:r>
            <a:endParaRPr kumimoji="0" lang="es-ES" sz="2400" b="0"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22" name="CuadroTexto 21">
            <a:extLst>
              <a:ext uri="{FF2B5EF4-FFF2-40B4-BE49-F238E27FC236}">
                <a16:creationId xmlns:a16="http://schemas.microsoft.com/office/drawing/2014/main" id="{6BE2FD50-35C0-44F7-A71F-8388DC3C49E9}"/>
              </a:ext>
            </a:extLst>
          </p:cNvPr>
          <p:cNvSpPr txBox="1"/>
          <p:nvPr/>
        </p:nvSpPr>
        <p:spPr>
          <a:xfrm>
            <a:off x="4616678" y="1127551"/>
            <a:ext cx="875896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RESULTADOS Y DISCUSIÓN:</a:t>
            </a:r>
          </a:p>
        </p:txBody>
      </p:sp>
      <p:pic>
        <p:nvPicPr>
          <p:cNvPr id="14" name="Audio 13">
            <a:hlinkClick r:id="" action="ppaction://media"/>
            <a:extLst>
              <a:ext uri="{FF2B5EF4-FFF2-40B4-BE49-F238E27FC236}">
                <a16:creationId xmlns:a16="http://schemas.microsoft.com/office/drawing/2014/main" id="{346CCDF5-2AFD-40BA-9521-57414C1A764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7526000" y="9525000"/>
            <a:ext cx="609600" cy="609600"/>
          </a:xfrm>
          <a:prstGeom prst="rect">
            <a:avLst/>
          </a:prstGeom>
        </p:spPr>
      </p:pic>
    </p:spTree>
    <p:extLst>
      <p:ext uri="{BB962C8B-B14F-4D97-AF65-F5344CB8AC3E}">
        <p14:creationId xmlns:p14="http://schemas.microsoft.com/office/powerpoint/2010/main" val="822396970"/>
      </p:ext>
    </p:extLst>
  </p:cSld>
  <p:clrMapOvr>
    <a:masterClrMapping/>
  </p:clrMapOvr>
  <mc:AlternateContent xmlns:mc="http://schemas.openxmlformats.org/markup-compatibility/2006">
    <mc:Choice xmlns:p14="http://schemas.microsoft.com/office/powerpoint/2010/main" Requires="p14">
      <p:transition spd="slow" p14:dur="2000" advTm="32238"/>
    </mc:Choice>
    <mc:Fallback>
      <p:transition spd="slow" advTm="322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4"/>
            <a:stretch>
              <a:fillRect t="-38888" b="-38888"/>
            </a:stretch>
          </a:blipFill>
        </p:spPr>
      </p:sp>
      <p:grpSp>
        <p:nvGrpSpPr>
          <p:cNvPr id="3" name="Group 3"/>
          <p:cNvGrpSpPr/>
          <p:nvPr/>
        </p:nvGrpSpPr>
        <p:grpSpPr>
          <a:xfrm>
            <a:off x="-528002" y="0"/>
            <a:ext cx="19048322" cy="3086100"/>
            <a:chOff x="0" y="0"/>
            <a:chExt cx="5016842" cy="812800"/>
          </a:xfrm>
        </p:grpSpPr>
        <p:sp>
          <p:nvSpPr>
            <p:cNvPr id="4" name="Freeform 4"/>
            <p:cNvSpPr/>
            <p:nvPr/>
          </p:nvSpPr>
          <p:spPr>
            <a:xfrm>
              <a:off x="0" y="0"/>
              <a:ext cx="5016842" cy="812800"/>
            </a:xfrm>
            <a:custGeom>
              <a:avLst/>
              <a:gdLst/>
              <a:ahLst/>
              <a:cxnLst/>
              <a:rect l="l" t="t" r="r" b="b"/>
              <a:pathLst>
                <a:path w="5016842" h="812800">
                  <a:moveTo>
                    <a:pt x="0" y="0"/>
                  </a:moveTo>
                  <a:lnTo>
                    <a:pt x="5016842" y="0"/>
                  </a:lnTo>
                  <a:lnTo>
                    <a:pt x="5016842" y="812800"/>
                  </a:lnTo>
                  <a:lnTo>
                    <a:pt x="0" y="812800"/>
                  </a:lnTo>
                  <a:close/>
                </a:path>
              </a:pathLst>
            </a:custGeom>
            <a:solidFill>
              <a:srgbClr val="099936"/>
            </a:solidFill>
          </p:spPr>
        </p:sp>
        <p:sp>
          <p:nvSpPr>
            <p:cNvPr id="5" name="TextBox 5"/>
            <p:cNvSpPr txBox="1"/>
            <p:nvPr/>
          </p:nvSpPr>
          <p:spPr>
            <a:xfrm>
              <a:off x="0" y="-19050"/>
              <a:ext cx="5016842" cy="831850"/>
            </a:xfrm>
            <a:prstGeom prst="rect">
              <a:avLst/>
            </a:prstGeom>
          </p:spPr>
          <p:txBody>
            <a:bodyPr lIns="50800" tIns="50800" rIns="50800" bIns="50800" rtlCol="0" anchor="ctr"/>
            <a:lstStyle/>
            <a:p>
              <a:pPr marL="0" marR="0" lvl="0" indent="0" algn="ctr" defTabSz="914400" rtl="0" eaLnBrk="1" fontAlgn="auto" latinLnBrk="0" hangingPunct="1">
                <a:lnSpc>
                  <a:spcPts val="28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1929623" y="3442596"/>
            <a:ext cx="4473739" cy="636748"/>
            <a:chOff x="0" y="0"/>
            <a:chExt cx="1178269" cy="167703"/>
          </a:xfrm>
        </p:grpSpPr>
        <p:sp>
          <p:nvSpPr>
            <p:cNvPr id="8" name="Freeform 8"/>
            <p:cNvSpPr/>
            <p:nvPr/>
          </p:nvSpPr>
          <p:spPr>
            <a:xfrm>
              <a:off x="0" y="0"/>
              <a:ext cx="1178269" cy="167703"/>
            </a:xfrm>
            <a:custGeom>
              <a:avLst/>
              <a:gdLst/>
              <a:ahLst/>
              <a:cxnLst/>
              <a:rect l="l" t="t" r="r" b="b"/>
              <a:pathLst>
                <a:path w="1178269" h="167703">
                  <a:moveTo>
                    <a:pt x="0" y="0"/>
                  </a:moveTo>
                  <a:lnTo>
                    <a:pt x="1178269" y="0"/>
                  </a:lnTo>
                  <a:lnTo>
                    <a:pt x="1178269" y="167703"/>
                  </a:lnTo>
                  <a:lnTo>
                    <a:pt x="0" y="167703"/>
                  </a:lnTo>
                  <a:close/>
                </a:path>
              </a:pathLst>
            </a:custGeom>
            <a:solidFill>
              <a:srgbClr val="099936"/>
            </a:solidFill>
          </p:spPr>
        </p:sp>
        <p:sp>
          <p:nvSpPr>
            <p:cNvPr id="9" name="TextBox 9"/>
            <p:cNvSpPr txBox="1"/>
            <p:nvPr/>
          </p:nvSpPr>
          <p:spPr>
            <a:xfrm>
              <a:off x="0" y="-47625"/>
              <a:ext cx="1178269" cy="215328"/>
            </a:xfrm>
            <a:prstGeom prst="rect">
              <a:avLst/>
            </a:prstGeom>
          </p:spPr>
          <p:txBody>
            <a:bodyPr lIns="50800" tIns="50800" rIns="50800" bIns="50800" rtlCol="0" anchor="ctr"/>
            <a:lstStyle/>
            <a:p>
              <a:pPr marL="0" marR="0" lvl="0" indent="0" algn="ctr" defTabSz="914400" rtl="0" eaLnBrk="1" fontAlgn="auto" latinLnBrk="0" hangingPunct="1">
                <a:lnSpc>
                  <a:spcPts val="3424"/>
                </a:lnSpc>
                <a:spcBef>
                  <a:spcPct val="0"/>
                </a:spcBef>
                <a:spcAft>
                  <a:spcPts val="0"/>
                </a:spcAft>
                <a:buClrTx/>
                <a:buSzTx/>
                <a:buFontTx/>
                <a:buNone/>
                <a:tabLst/>
                <a:defRPr/>
              </a:pPr>
              <a:endParaRPr kumimoji="0" lang="en-US" sz="2481" b="0" i="0" u="none" strike="noStrike" kern="1200" cap="none" spc="24" normalizeH="0" baseline="0" noProof="0" dirty="0">
                <a:ln>
                  <a:noFill/>
                </a:ln>
                <a:solidFill>
                  <a:srgbClr val="FFFFFF"/>
                </a:solidFill>
                <a:effectLst/>
                <a:uLnTx/>
                <a:uFillTx/>
                <a:latin typeface="Open Sauce Italics"/>
                <a:ea typeface="+mn-ea"/>
                <a:cs typeface="+mn-cs"/>
              </a:endParaRPr>
            </a:p>
          </p:txBody>
        </p:sp>
      </p:grpSp>
      <p:grpSp>
        <p:nvGrpSpPr>
          <p:cNvPr id="11" name="Group 11"/>
          <p:cNvGrpSpPr/>
          <p:nvPr/>
        </p:nvGrpSpPr>
        <p:grpSpPr>
          <a:xfrm>
            <a:off x="1929623" y="7902043"/>
            <a:ext cx="4473739" cy="1356257"/>
            <a:chOff x="0" y="0"/>
            <a:chExt cx="1178269" cy="357204"/>
          </a:xfrm>
        </p:grpSpPr>
        <p:sp>
          <p:nvSpPr>
            <p:cNvPr id="12" name="Freeform 12"/>
            <p:cNvSpPr/>
            <p:nvPr/>
          </p:nvSpPr>
          <p:spPr>
            <a:xfrm>
              <a:off x="0" y="0"/>
              <a:ext cx="1178269" cy="357204"/>
            </a:xfrm>
            <a:custGeom>
              <a:avLst/>
              <a:gdLst/>
              <a:ahLst/>
              <a:cxnLst/>
              <a:rect l="l" t="t" r="r" b="b"/>
              <a:pathLst>
                <a:path w="1178269" h="357204">
                  <a:moveTo>
                    <a:pt x="0" y="0"/>
                  </a:moveTo>
                  <a:lnTo>
                    <a:pt x="1178269" y="0"/>
                  </a:lnTo>
                  <a:lnTo>
                    <a:pt x="1178269" y="357204"/>
                  </a:lnTo>
                  <a:lnTo>
                    <a:pt x="0" y="357204"/>
                  </a:lnTo>
                  <a:close/>
                </a:path>
              </a:pathLst>
            </a:custGeom>
            <a:solidFill>
              <a:srgbClr val="099936"/>
            </a:solidFill>
          </p:spPr>
        </p:sp>
        <p:sp>
          <p:nvSpPr>
            <p:cNvPr id="13" name="TextBox 13"/>
            <p:cNvSpPr txBox="1"/>
            <p:nvPr/>
          </p:nvSpPr>
          <p:spPr>
            <a:xfrm>
              <a:off x="0" y="-19050"/>
              <a:ext cx="1178269" cy="376254"/>
            </a:xfrm>
            <a:prstGeom prst="rect">
              <a:avLst/>
            </a:prstGeom>
          </p:spPr>
          <p:txBody>
            <a:bodyPr lIns="114300" tIns="114300" rIns="114300" bIns="114300" rtlCol="0" anchor="ctr"/>
            <a:lstStyle/>
            <a:p>
              <a:pPr marL="0" marR="0" lvl="0" indent="0" algn="ctr" defTabSz="914400" rtl="0" eaLnBrk="1" fontAlgn="auto" latinLnBrk="0" hangingPunct="1">
                <a:lnSpc>
                  <a:spcPts val="2070"/>
                </a:lnSpc>
                <a:spcBef>
                  <a:spcPct val="0"/>
                </a:spcBef>
                <a:spcAft>
                  <a:spcPts val="0"/>
                </a:spcAft>
                <a:buClrTx/>
                <a:buSzTx/>
                <a:buFontTx/>
                <a:buNone/>
                <a:tabLst/>
                <a:defRPr/>
              </a:pPr>
              <a:endParaRPr kumimoji="0" lang="en-US" sz="1500" b="0" i="0" u="none" strike="noStrike" kern="1200" cap="none" spc="15" normalizeH="0" baseline="0" noProof="0" dirty="0">
                <a:ln>
                  <a:noFill/>
                </a:ln>
                <a:solidFill>
                  <a:srgbClr val="FFFFFF"/>
                </a:solidFill>
                <a:effectLst/>
                <a:uLnTx/>
                <a:uFillTx/>
                <a:latin typeface="Open Sauce Italics"/>
                <a:ea typeface="+mn-ea"/>
                <a:cs typeface="+mn-cs"/>
              </a:endParaRPr>
            </a:p>
          </p:txBody>
        </p:sp>
      </p:grpSp>
      <p:grpSp>
        <p:nvGrpSpPr>
          <p:cNvPr id="15" name="Group 15"/>
          <p:cNvGrpSpPr/>
          <p:nvPr/>
        </p:nvGrpSpPr>
        <p:grpSpPr>
          <a:xfrm>
            <a:off x="6906074" y="3442596"/>
            <a:ext cx="4473739" cy="636748"/>
            <a:chOff x="0" y="0"/>
            <a:chExt cx="1178269" cy="167703"/>
          </a:xfrm>
        </p:grpSpPr>
        <p:sp>
          <p:nvSpPr>
            <p:cNvPr id="16" name="Freeform 16"/>
            <p:cNvSpPr/>
            <p:nvPr/>
          </p:nvSpPr>
          <p:spPr>
            <a:xfrm>
              <a:off x="0" y="0"/>
              <a:ext cx="1178269" cy="167703"/>
            </a:xfrm>
            <a:custGeom>
              <a:avLst/>
              <a:gdLst/>
              <a:ahLst/>
              <a:cxnLst/>
              <a:rect l="l" t="t" r="r" b="b"/>
              <a:pathLst>
                <a:path w="1178269" h="167703">
                  <a:moveTo>
                    <a:pt x="0" y="0"/>
                  </a:moveTo>
                  <a:lnTo>
                    <a:pt x="1178269" y="0"/>
                  </a:lnTo>
                  <a:lnTo>
                    <a:pt x="1178269" y="167703"/>
                  </a:lnTo>
                  <a:lnTo>
                    <a:pt x="0" y="167703"/>
                  </a:lnTo>
                  <a:close/>
                </a:path>
              </a:pathLst>
            </a:custGeom>
            <a:solidFill>
              <a:srgbClr val="099936"/>
            </a:solidFill>
          </p:spPr>
        </p:sp>
        <p:sp>
          <p:nvSpPr>
            <p:cNvPr id="17" name="TextBox 17"/>
            <p:cNvSpPr txBox="1"/>
            <p:nvPr/>
          </p:nvSpPr>
          <p:spPr>
            <a:xfrm>
              <a:off x="0" y="-47625"/>
              <a:ext cx="1178269" cy="215328"/>
            </a:xfrm>
            <a:prstGeom prst="rect">
              <a:avLst/>
            </a:prstGeom>
          </p:spPr>
          <p:txBody>
            <a:bodyPr lIns="50800" tIns="50800" rIns="50800" bIns="50800" rtlCol="0" anchor="ctr"/>
            <a:lstStyle/>
            <a:p>
              <a:pPr marL="0" marR="0" lvl="0" indent="0" algn="ctr" defTabSz="914400" rtl="0" eaLnBrk="1" fontAlgn="auto" latinLnBrk="0" hangingPunct="1">
                <a:lnSpc>
                  <a:spcPts val="3424"/>
                </a:lnSpc>
                <a:spcBef>
                  <a:spcPct val="0"/>
                </a:spcBef>
                <a:spcAft>
                  <a:spcPts val="0"/>
                </a:spcAft>
                <a:buClrTx/>
                <a:buSzTx/>
                <a:buFontTx/>
                <a:buNone/>
                <a:tabLst/>
                <a:defRPr/>
              </a:pPr>
              <a:endParaRPr kumimoji="0" lang="en-US" sz="2481" b="0" i="0" u="none" strike="noStrike" kern="1200" cap="none" spc="24" normalizeH="0" baseline="0" noProof="0" dirty="0">
                <a:ln>
                  <a:noFill/>
                </a:ln>
                <a:solidFill>
                  <a:srgbClr val="FFFFFF"/>
                </a:solidFill>
                <a:effectLst/>
                <a:uLnTx/>
                <a:uFillTx/>
                <a:latin typeface="Open Sauce Italics"/>
                <a:ea typeface="+mn-ea"/>
                <a:cs typeface="+mn-cs"/>
              </a:endParaRPr>
            </a:p>
          </p:txBody>
        </p:sp>
      </p:grpSp>
      <p:grpSp>
        <p:nvGrpSpPr>
          <p:cNvPr id="18" name="Group 18"/>
          <p:cNvGrpSpPr/>
          <p:nvPr/>
        </p:nvGrpSpPr>
        <p:grpSpPr>
          <a:xfrm>
            <a:off x="6906074" y="7902043"/>
            <a:ext cx="4473739" cy="1356257"/>
            <a:chOff x="0" y="0"/>
            <a:chExt cx="1178269" cy="357204"/>
          </a:xfrm>
        </p:grpSpPr>
        <p:sp>
          <p:nvSpPr>
            <p:cNvPr id="19" name="Freeform 19"/>
            <p:cNvSpPr/>
            <p:nvPr/>
          </p:nvSpPr>
          <p:spPr>
            <a:xfrm>
              <a:off x="0" y="0"/>
              <a:ext cx="1178269" cy="357204"/>
            </a:xfrm>
            <a:custGeom>
              <a:avLst/>
              <a:gdLst/>
              <a:ahLst/>
              <a:cxnLst/>
              <a:rect l="l" t="t" r="r" b="b"/>
              <a:pathLst>
                <a:path w="1178269" h="357204">
                  <a:moveTo>
                    <a:pt x="0" y="0"/>
                  </a:moveTo>
                  <a:lnTo>
                    <a:pt x="1178269" y="0"/>
                  </a:lnTo>
                  <a:lnTo>
                    <a:pt x="1178269" y="357204"/>
                  </a:lnTo>
                  <a:lnTo>
                    <a:pt x="0" y="357204"/>
                  </a:lnTo>
                  <a:close/>
                </a:path>
              </a:pathLst>
            </a:custGeom>
            <a:solidFill>
              <a:srgbClr val="099936"/>
            </a:solidFill>
          </p:spPr>
        </p:sp>
        <p:sp>
          <p:nvSpPr>
            <p:cNvPr id="20" name="TextBox 20"/>
            <p:cNvSpPr txBox="1"/>
            <p:nvPr/>
          </p:nvSpPr>
          <p:spPr>
            <a:xfrm>
              <a:off x="0" y="-19050"/>
              <a:ext cx="1178269" cy="376254"/>
            </a:xfrm>
            <a:prstGeom prst="rect">
              <a:avLst/>
            </a:prstGeom>
          </p:spPr>
          <p:txBody>
            <a:bodyPr lIns="114300" tIns="114300" rIns="114300" bIns="114300" rtlCol="0" anchor="ctr"/>
            <a:lstStyle/>
            <a:p>
              <a:pPr marL="0" marR="0" lvl="0" indent="0" algn="ctr" defTabSz="914400" rtl="0" eaLnBrk="1" fontAlgn="auto" latinLnBrk="0" hangingPunct="1">
                <a:lnSpc>
                  <a:spcPts val="2070"/>
                </a:lnSpc>
                <a:spcBef>
                  <a:spcPct val="0"/>
                </a:spcBef>
                <a:spcAft>
                  <a:spcPts val="0"/>
                </a:spcAft>
                <a:buClrTx/>
                <a:buSzTx/>
                <a:buFontTx/>
                <a:buNone/>
                <a:tabLst/>
                <a:defRPr/>
              </a:pPr>
              <a:endParaRPr kumimoji="0" lang="en-US" sz="1500" b="0" i="0" u="none" strike="noStrike" kern="1200" cap="none" spc="15" normalizeH="0" baseline="0" noProof="0" dirty="0">
                <a:ln>
                  <a:noFill/>
                </a:ln>
                <a:solidFill>
                  <a:srgbClr val="FFFFFF"/>
                </a:solidFill>
                <a:effectLst/>
                <a:uLnTx/>
                <a:uFillTx/>
                <a:latin typeface="Open Sauce Italics"/>
                <a:ea typeface="+mn-ea"/>
                <a:cs typeface="+mn-cs"/>
              </a:endParaRPr>
            </a:p>
          </p:txBody>
        </p:sp>
      </p:grpSp>
      <p:grpSp>
        <p:nvGrpSpPr>
          <p:cNvPr id="22" name="Group 22"/>
          <p:cNvGrpSpPr/>
          <p:nvPr/>
        </p:nvGrpSpPr>
        <p:grpSpPr>
          <a:xfrm>
            <a:off x="11884638" y="3442596"/>
            <a:ext cx="4473739" cy="636748"/>
            <a:chOff x="0" y="0"/>
            <a:chExt cx="1178269" cy="167703"/>
          </a:xfrm>
        </p:grpSpPr>
        <p:sp>
          <p:nvSpPr>
            <p:cNvPr id="23" name="Freeform 23"/>
            <p:cNvSpPr/>
            <p:nvPr/>
          </p:nvSpPr>
          <p:spPr>
            <a:xfrm>
              <a:off x="0" y="0"/>
              <a:ext cx="1178269" cy="167703"/>
            </a:xfrm>
            <a:custGeom>
              <a:avLst/>
              <a:gdLst/>
              <a:ahLst/>
              <a:cxnLst/>
              <a:rect l="l" t="t" r="r" b="b"/>
              <a:pathLst>
                <a:path w="1178269" h="167703">
                  <a:moveTo>
                    <a:pt x="0" y="0"/>
                  </a:moveTo>
                  <a:lnTo>
                    <a:pt x="1178269" y="0"/>
                  </a:lnTo>
                  <a:lnTo>
                    <a:pt x="1178269" y="167703"/>
                  </a:lnTo>
                  <a:lnTo>
                    <a:pt x="0" y="167703"/>
                  </a:lnTo>
                  <a:close/>
                </a:path>
              </a:pathLst>
            </a:custGeom>
            <a:solidFill>
              <a:srgbClr val="099936"/>
            </a:solidFill>
          </p:spPr>
        </p:sp>
        <p:sp>
          <p:nvSpPr>
            <p:cNvPr id="24" name="TextBox 24"/>
            <p:cNvSpPr txBox="1"/>
            <p:nvPr/>
          </p:nvSpPr>
          <p:spPr>
            <a:xfrm>
              <a:off x="0" y="-47625"/>
              <a:ext cx="1178269" cy="215328"/>
            </a:xfrm>
            <a:prstGeom prst="rect">
              <a:avLst/>
            </a:prstGeom>
          </p:spPr>
          <p:txBody>
            <a:bodyPr lIns="50800" tIns="50800" rIns="50800" bIns="50800" rtlCol="0" anchor="ctr"/>
            <a:lstStyle/>
            <a:p>
              <a:pPr marL="0" marR="0" lvl="0" indent="0" algn="ctr" defTabSz="914400" rtl="0" eaLnBrk="1" fontAlgn="auto" latinLnBrk="0" hangingPunct="1">
                <a:lnSpc>
                  <a:spcPts val="3424"/>
                </a:lnSpc>
                <a:spcBef>
                  <a:spcPct val="0"/>
                </a:spcBef>
                <a:spcAft>
                  <a:spcPts val="0"/>
                </a:spcAft>
                <a:buClrTx/>
                <a:buSzTx/>
                <a:buFontTx/>
                <a:buNone/>
                <a:tabLst/>
                <a:defRPr/>
              </a:pPr>
              <a:endParaRPr kumimoji="0" lang="en-US" sz="2481" b="0" i="0" u="none" strike="noStrike" kern="1200" cap="none" spc="24" normalizeH="0" baseline="0" noProof="0" dirty="0">
                <a:ln>
                  <a:noFill/>
                </a:ln>
                <a:solidFill>
                  <a:srgbClr val="FFFFFF"/>
                </a:solidFill>
                <a:effectLst/>
                <a:uLnTx/>
                <a:uFillTx/>
                <a:latin typeface="Open Sauce Italics"/>
                <a:ea typeface="+mn-ea"/>
                <a:cs typeface="+mn-cs"/>
              </a:endParaRPr>
            </a:p>
          </p:txBody>
        </p:sp>
      </p:grpSp>
      <p:grpSp>
        <p:nvGrpSpPr>
          <p:cNvPr id="25" name="Group 25"/>
          <p:cNvGrpSpPr/>
          <p:nvPr/>
        </p:nvGrpSpPr>
        <p:grpSpPr>
          <a:xfrm>
            <a:off x="11884638" y="7902043"/>
            <a:ext cx="4473739" cy="1356257"/>
            <a:chOff x="0" y="0"/>
            <a:chExt cx="1178269" cy="357204"/>
          </a:xfrm>
        </p:grpSpPr>
        <p:sp>
          <p:nvSpPr>
            <p:cNvPr id="26" name="Freeform 26"/>
            <p:cNvSpPr/>
            <p:nvPr/>
          </p:nvSpPr>
          <p:spPr>
            <a:xfrm>
              <a:off x="0" y="0"/>
              <a:ext cx="1178269" cy="357204"/>
            </a:xfrm>
            <a:custGeom>
              <a:avLst/>
              <a:gdLst/>
              <a:ahLst/>
              <a:cxnLst/>
              <a:rect l="l" t="t" r="r" b="b"/>
              <a:pathLst>
                <a:path w="1178269" h="357204">
                  <a:moveTo>
                    <a:pt x="0" y="0"/>
                  </a:moveTo>
                  <a:lnTo>
                    <a:pt x="1178269" y="0"/>
                  </a:lnTo>
                  <a:lnTo>
                    <a:pt x="1178269" y="357204"/>
                  </a:lnTo>
                  <a:lnTo>
                    <a:pt x="0" y="357204"/>
                  </a:lnTo>
                  <a:close/>
                </a:path>
              </a:pathLst>
            </a:custGeom>
            <a:solidFill>
              <a:srgbClr val="099936"/>
            </a:solidFill>
          </p:spPr>
        </p:sp>
        <p:sp>
          <p:nvSpPr>
            <p:cNvPr id="27" name="TextBox 27"/>
            <p:cNvSpPr txBox="1"/>
            <p:nvPr/>
          </p:nvSpPr>
          <p:spPr>
            <a:xfrm>
              <a:off x="0" y="-19050"/>
              <a:ext cx="1178269" cy="376254"/>
            </a:xfrm>
            <a:prstGeom prst="rect">
              <a:avLst/>
            </a:prstGeom>
          </p:spPr>
          <p:txBody>
            <a:bodyPr lIns="114300" tIns="114300" rIns="114300" bIns="114300" rtlCol="0" anchor="ctr"/>
            <a:lstStyle/>
            <a:p>
              <a:pPr marL="0" marR="0" lvl="0" indent="0" algn="ctr" defTabSz="914400" rtl="0" eaLnBrk="1" fontAlgn="auto" latinLnBrk="0" hangingPunct="1">
                <a:lnSpc>
                  <a:spcPts val="2070"/>
                </a:lnSpc>
                <a:spcBef>
                  <a:spcPct val="0"/>
                </a:spcBef>
                <a:spcAft>
                  <a:spcPts val="0"/>
                </a:spcAft>
                <a:buClrTx/>
                <a:buSzTx/>
                <a:buFontTx/>
                <a:buNone/>
                <a:tabLst/>
                <a:defRPr/>
              </a:pPr>
              <a:endParaRPr kumimoji="0" lang="en-US" sz="1500" b="0" i="0" u="none" strike="noStrike" kern="1200" cap="none" spc="15" normalizeH="0" baseline="0" noProof="0" dirty="0">
                <a:ln>
                  <a:noFill/>
                </a:ln>
                <a:solidFill>
                  <a:srgbClr val="FFFFFF"/>
                </a:solidFill>
                <a:effectLst/>
                <a:uLnTx/>
                <a:uFillTx/>
                <a:latin typeface="Open Sauce Italics"/>
                <a:ea typeface="+mn-ea"/>
                <a:cs typeface="+mn-cs"/>
              </a:endParaRPr>
            </a:p>
          </p:txBody>
        </p:sp>
      </p:grpSp>
      <p:sp>
        <p:nvSpPr>
          <p:cNvPr id="28" name="Freeform 28"/>
          <p:cNvSpPr/>
          <p:nvPr/>
        </p:nvSpPr>
        <p:spPr>
          <a:xfrm>
            <a:off x="15408481" y="-2153153"/>
            <a:ext cx="4116356" cy="4116356"/>
          </a:xfrm>
          <a:custGeom>
            <a:avLst/>
            <a:gdLst/>
            <a:ahLst/>
            <a:cxnLst/>
            <a:rect l="l" t="t" r="r" b="b"/>
            <a:pathLst>
              <a:path w="4116356" h="4116356">
                <a:moveTo>
                  <a:pt x="0" y="0"/>
                </a:moveTo>
                <a:lnTo>
                  <a:pt x="4116355" y="0"/>
                </a:lnTo>
                <a:lnTo>
                  <a:pt x="4116355" y="4116356"/>
                </a:lnTo>
                <a:lnTo>
                  <a:pt x="0" y="41163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9" name="Freeform 29"/>
          <p:cNvSpPr/>
          <p:nvPr/>
        </p:nvSpPr>
        <p:spPr>
          <a:xfrm>
            <a:off x="-2602379" y="0"/>
            <a:ext cx="3256087" cy="3256087"/>
          </a:xfrm>
          <a:custGeom>
            <a:avLst/>
            <a:gdLst/>
            <a:ahLst/>
            <a:cxnLst/>
            <a:rect l="l" t="t" r="r" b="b"/>
            <a:pathLst>
              <a:path w="3256087" h="3256087">
                <a:moveTo>
                  <a:pt x="0" y="0"/>
                </a:moveTo>
                <a:lnTo>
                  <a:pt x="3256087" y="0"/>
                </a:lnTo>
                <a:lnTo>
                  <a:pt x="3256087" y="3256087"/>
                </a:lnTo>
                <a:lnTo>
                  <a:pt x="0" y="325608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0" name="Rectángulo 29">
            <a:extLst>
              <a:ext uri="{FF2B5EF4-FFF2-40B4-BE49-F238E27FC236}">
                <a16:creationId xmlns:a16="http://schemas.microsoft.com/office/drawing/2014/main" id="{71D57F53-B52D-452C-801B-BC94F41FC8B0}"/>
              </a:ext>
            </a:extLst>
          </p:cNvPr>
          <p:cNvSpPr/>
          <p:nvPr/>
        </p:nvSpPr>
        <p:spPr>
          <a:xfrm>
            <a:off x="742279" y="1245960"/>
            <a:ext cx="15367777"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800" b="1" i="0"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Recomendaciones para el manejo de los elementos urbanos en el diseño y la planificación urbana</a:t>
            </a:r>
            <a:endParaRPr kumimoji="0" lang="es-ES" sz="4800" b="1" i="0" u="none" strike="noStrike" kern="0" cap="none" spc="0" normalizeH="0" baseline="0" noProof="0" dirty="0">
              <a:ln>
                <a:noFill/>
              </a:ln>
              <a:solidFill>
                <a:prstClr val="white"/>
              </a:solidFill>
              <a:effectLst/>
              <a:uLnTx/>
              <a:uFillTx/>
              <a:latin typeface="Calibri"/>
              <a:ea typeface="+mn-ea"/>
              <a:cs typeface="+mn-cs"/>
            </a:endParaRPr>
          </a:p>
        </p:txBody>
      </p:sp>
      <p:sp>
        <p:nvSpPr>
          <p:cNvPr id="31" name="Rectángulo 30">
            <a:extLst>
              <a:ext uri="{FF2B5EF4-FFF2-40B4-BE49-F238E27FC236}">
                <a16:creationId xmlns:a16="http://schemas.microsoft.com/office/drawing/2014/main" id="{AB0E65AF-F33F-4867-9647-59D8B3C7099C}"/>
              </a:ext>
            </a:extLst>
          </p:cNvPr>
          <p:cNvSpPr/>
          <p:nvPr/>
        </p:nvSpPr>
        <p:spPr>
          <a:xfrm>
            <a:off x="2150235" y="7886700"/>
            <a:ext cx="4021966" cy="1384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Recomendaciones para la vegetación en espacios públicos</a:t>
            </a:r>
            <a:endParaRPr kumimoji="0" lang="es-ES" sz="2800" b="0" i="0" u="none" strike="noStrike" kern="0" cap="none" spc="0" normalizeH="0" baseline="0" noProof="0" dirty="0">
              <a:ln>
                <a:noFill/>
              </a:ln>
              <a:solidFill>
                <a:prstClr val="white"/>
              </a:solidFill>
              <a:effectLst/>
              <a:uLnTx/>
              <a:uFillTx/>
              <a:latin typeface="Calibri"/>
              <a:ea typeface="+mn-ea"/>
              <a:cs typeface="+mn-cs"/>
            </a:endParaRPr>
          </a:p>
        </p:txBody>
      </p:sp>
      <p:sp>
        <p:nvSpPr>
          <p:cNvPr id="32" name="Rectángulo 31">
            <a:extLst>
              <a:ext uri="{FF2B5EF4-FFF2-40B4-BE49-F238E27FC236}">
                <a16:creationId xmlns:a16="http://schemas.microsoft.com/office/drawing/2014/main" id="{FA774142-1112-4517-AF40-1ACAD5F3F358}"/>
              </a:ext>
            </a:extLst>
          </p:cNvPr>
          <p:cNvSpPr/>
          <p:nvPr/>
        </p:nvSpPr>
        <p:spPr>
          <a:xfrm>
            <a:off x="7163225" y="7886700"/>
            <a:ext cx="3885775" cy="1384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Recomendaciones para la altura de las edificaciones</a:t>
            </a:r>
            <a:endParaRPr kumimoji="0" lang="es-ES" sz="2800" b="0" i="0" u="none" strike="noStrike" kern="0" cap="none" spc="0" normalizeH="0" baseline="0" noProof="0" dirty="0">
              <a:ln>
                <a:noFill/>
              </a:ln>
              <a:solidFill>
                <a:prstClr val="white"/>
              </a:solidFill>
              <a:effectLst/>
              <a:uLnTx/>
              <a:uFillTx/>
              <a:latin typeface="Calibri"/>
              <a:ea typeface="+mn-ea"/>
              <a:cs typeface="+mn-cs"/>
            </a:endParaRPr>
          </a:p>
        </p:txBody>
      </p:sp>
      <p:sp>
        <p:nvSpPr>
          <p:cNvPr id="33" name="Rectángulo 32">
            <a:extLst>
              <a:ext uri="{FF2B5EF4-FFF2-40B4-BE49-F238E27FC236}">
                <a16:creationId xmlns:a16="http://schemas.microsoft.com/office/drawing/2014/main" id="{E5E03D8B-945D-486D-92CE-D1B7709284A9}"/>
              </a:ext>
            </a:extLst>
          </p:cNvPr>
          <p:cNvSpPr/>
          <p:nvPr/>
        </p:nvSpPr>
        <p:spPr>
          <a:xfrm>
            <a:off x="12045609" y="8057805"/>
            <a:ext cx="4064448"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0" cap="none" spc="0" normalizeH="0" baseline="0" noProof="0" dirty="0">
                <a:ln>
                  <a:noFill/>
                </a:ln>
                <a:solidFill>
                  <a:prstClr val="white"/>
                </a:solidFill>
                <a:effectLst/>
                <a:uLnTx/>
                <a:uFillTx/>
                <a:latin typeface="Arial" panose="020B0604020202020204" pitchFamily="34" charset="0"/>
                <a:ea typeface="MS Mincho"/>
                <a:cs typeface="Arial" panose="020B0604020202020204" pitchFamily="34" charset="0"/>
              </a:rPr>
              <a:t>Recomendación para las vías y calles</a:t>
            </a:r>
            <a:endParaRPr kumimoji="0" lang="es-ES" sz="2800" b="0" i="0" u="none" strike="noStrike" kern="0" cap="none" spc="0" normalizeH="0" baseline="0" noProof="0" dirty="0">
              <a:ln>
                <a:noFill/>
              </a:ln>
              <a:solidFill>
                <a:prstClr val="white"/>
              </a:solidFill>
              <a:effectLst/>
              <a:uLnTx/>
              <a:uFillTx/>
              <a:latin typeface="Calibri"/>
              <a:ea typeface="+mn-ea"/>
              <a:cs typeface="+mn-cs"/>
            </a:endParaRPr>
          </a:p>
        </p:txBody>
      </p:sp>
      <p:pic>
        <p:nvPicPr>
          <p:cNvPr id="35" name="Imagen 34">
            <a:extLst>
              <a:ext uri="{FF2B5EF4-FFF2-40B4-BE49-F238E27FC236}">
                <a16:creationId xmlns:a16="http://schemas.microsoft.com/office/drawing/2014/main" id="{DF0999A2-6E54-408B-8F80-AFD94EB7830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434" r="6305"/>
          <a:stretch/>
        </p:blipFill>
        <p:spPr>
          <a:xfrm>
            <a:off x="1943477" y="4058115"/>
            <a:ext cx="4457771" cy="3745577"/>
          </a:xfrm>
          <a:prstGeom prst="rect">
            <a:avLst/>
          </a:prstGeom>
        </p:spPr>
      </p:pic>
      <p:pic>
        <p:nvPicPr>
          <p:cNvPr id="37" name="Imagen 36">
            <a:extLst>
              <a:ext uri="{FF2B5EF4-FFF2-40B4-BE49-F238E27FC236}">
                <a16:creationId xmlns:a16="http://schemas.microsoft.com/office/drawing/2014/main" id="{C159AC9F-1798-42C1-B654-B37C65DC4BD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791" r="11923"/>
          <a:stretch/>
        </p:blipFill>
        <p:spPr>
          <a:xfrm>
            <a:off x="11882525" y="4061343"/>
            <a:ext cx="4475852" cy="3798247"/>
          </a:xfrm>
          <a:prstGeom prst="rect">
            <a:avLst/>
          </a:prstGeom>
        </p:spPr>
      </p:pic>
      <p:pic>
        <p:nvPicPr>
          <p:cNvPr id="39" name="Imagen 38">
            <a:extLst>
              <a:ext uri="{FF2B5EF4-FFF2-40B4-BE49-F238E27FC236}">
                <a16:creationId xmlns:a16="http://schemas.microsoft.com/office/drawing/2014/main" id="{27496C4A-69EA-486B-974A-D6B66845EA0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0275"/>
          <a:stretch/>
        </p:blipFill>
        <p:spPr>
          <a:xfrm>
            <a:off x="6903960" y="4077484"/>
            <a:ext cx="4457771" cy="3726208"/>
          </a:xfrm>
          <a:prstGeom prst="rect">
            <a:avLst/>
          </a:prstGeom>
        </p:spPr>
      </p:pic>
      <p:pic>
        <p:nvPicPr>
          <p:cNvPr id="10" name="Audio 9">
            <a:hlinkClick r:id="" action="ppaction://media"/>
            <a:extLst>
              <a:ext uri="{FF2B5EF4-FFF2-40B4-BE49-F238E27FC236}">
                <a16:creationId xmlns:a16="http://schemas.microsoft.com/office/drawing/2014/main" id="{2B205E42-0F95-45D4-9958-AC9CF63CF2C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7526000" y="9525000"/>
            <a:ext cx="609600" cy="609600"/>
          </a:xfrm>
          <a:prstGeom prst="rect">
            <a:avLst/>
          </a:prstGeom>
        </p:spPr>
      </p:pic>
    </p:spTree>
    <p:extLst>
      <p:ext uri="{BB962C8B-B14F-4D97-AF65-F5344CB8AC3E}">
        <p14:creationId xmlns:p14="http://schemas.microsoft.com/office/powerpoint/2010/main" val="1519883776"/>
      </p:ext>
    </p:extLst>
  </p:cSld>
  <p:clrMapOvr>
    <a:masterClrMapping/>
  </p:clrMapOvr>
  <mc:AlternateContent xmlns:mc="http://schemas.openxmlformats.org/markup-compatibility/2006">
    <mc:Choice xmlns:p14="http://schemas.microsoft.com/office/powerpoint/2010/main" Requires="p14">
      <p:transition spd="slow" p14:dur="2000" advTm="14897"/>
    </mc:Choice>
    <mc:Fallback>
      <p:transition spd="slow" advTm="148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30266"/>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4"/>
            <a:stretch>
              <a:fillRect t="-38888" b="-38888"/>
            </a:stretch>
          </a:blipFill>
        </p:spPr>
      </p:sp>
      <p:grpSp>
        <p:nvGrpSpPr>
          <p:cNvPr id="3" name="Group 3"/>
          <p:cNvGrpSpPr/>
          <p:nvPr/>
        </p:nvGrpSpPr>
        <p:grpSpPr>
          <a:xfrm>
            <a:off x="-528002" y="0"/>
            <a:ext cx="19048322" cy="3086100"/>
            <a:chOff x="0" y="0"/>
            <a:chExt cx="5016842" cy="812800"/>
          </a:xfrm>
        </p:grpSpPr>
        <p:sp>
          <p:nvSpPr>
            <p:cNvPr id="4" name="Freeform 4"/>
            <p:cNvSpPr/>
            <p:nvPr/>
          </p:nvSpPr>
          <p:spPr>
            <a:xfrm>
              <a:off x="0" y="0"/>
              <a:ext cx="5016842" cy="812800"/>
            </a:xfrm>
            <a:custGeom>
              <a:avLst/>
              <a:gdLst/>
              <a:ahLst/>
              <a:cxnLst/>
              <a:rect l="l" t="t" r="r" b="b"/>
              <a:pathLst>
                <a:path w="5016842" h="812800">
                  <a:moveTo>
                    <a:pt x="0" y="0"/>
                  </a:moveTo>
                  <a:lnTo>
                    <a:pt x="5016842" y="0"/>
                  </a:lnTo>
                  <a:lnTo>
                    <a:pt x="5016842" y="812800"/>
                  </a:lnTo>
                  <a:lnTo>
                    <a:pt x="0" y="812800"/>
                  </a:lnTo>
                  <a:close/>
                </a:path>
              </a:pathLst>
            </a:custGeom>
            <a:solidFill>
              <a:srgbClr val="099936"/>
            </a:solidFill>
          </p:spPr>
        </p:sp>
        <p:sp>
          <p:nvSpPr>
            <p:cNvPr id="5" name="TextBox 5"/>
            <p:cNvSpPr txBox="1"/>
            <p:nvPr/>
          </p:nvSpPr>
          <p:spPr>
            <a:xfrm>
              <a:off x="0" y="-19050"/>
              <a:ext cx="5016842" cy="831850"/>
            </a:xfrm>
            <a:prstGeom prst="rect">
              <a:avLst/>
            </a:prstGeom>
          </p:spPr>
          <p:txBody>
            <a:bodyPr lIns="50800" tIns="50800" rIns="50800" bIns="50800" rtlCol="0" anchor="ctr"/>
            <a:lstStyle/>
            <a:p>
              <a:pPr marL="0" marR="0" lvl="0" indent="0" algn="ctr" defTabSz="914400" rtl="0" eaLnBrk="1" fontAlgn="auto" latinLnBrk="0" hangingPunct="1">
                <a:lnSpc>
                  <a:spcPts val="28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p:cNvSpPr/>
          <p:nvPr/>
        </p:nvSpPr>
        <p:spPr>
          <a:xfrm>
            <a:off x="2385643" y="3291246"/>
            <a:ext cx="6477000" cy="636748"/>
          </a:xfrm>
          <a:custGeom>
            <a:avLst/>
            <a:gdLst/>
            <a:ahLst/>
            <a:cxnLst/>
            <a:rect l="l" t="t" r="r" b="b"/>
            <a:pathLst>
              <a:path w="1178269" h="167703">
                <a:moveTo>
                  <a:pt x="0" y="0"/>
                </a:moveTo>
                <a:lnTo>
                  <a:pt x="1178269" y="0"/>
                </a:lnTo>
                <a:lnTo>
                  <a:pt x="1178269" y="167703"/>
                </a:lnTo>
                <a:lnTo>
                  <a:pt x="0" y="167703"/>
                </a:lnTo>
                <a:close/>
              </a:path>
            </a:pathLst>
          </a:custGeom>
          <a:solidFill>
            <a:srgbClr val="099936"/>
          </a:solidFill>
        </p:spPr>
      </p:sp>
      <p:sp>
        <p:nvSpPr>
          <p:cNvPr id="12" name="Freeform 12"/>
          <p:cNvSpPr/>
          <p:nvPr/>
        </p:nvSpPr>
        <p:spPr>
          <a:xfrm>
            <a:off x="-439341" y="8182807"/>
            <a:ext cx="18959660" cy="1813377"/>
          </a:xfrm>
          <a:custGeom>
            <a:avLst/>
            <a:gdLst/>
            <a:ahLst/>
            <a:cxnLst/>
            <a:rect l="l" t="t" r="r" b="b"/>
            <a:pathLst>
              <a:path w="1178269" h="357204">
                <a:moveTo>
                  <a:pt x="0" y="0"/>
                </a:moveTo>
                <a:lnTo>
                  <a:pt x="1178269" y="0"/>
                </a:lnTo>
                <a:lnTo>
                  <a:pt x="1178269" y="357204"/>
                </a:lnTo>
                <a:lnTo>
                  <a:pt x="0" y="357204"/>
                </a:lnTo>
                <a:close/>
              </a:path>
            </a:pathLst>
          </a:custGeom>
          <a:solidFill>
            <a:srgbClr val="099936"/>
          </a:solidFill>
        </p:spPr>
      </p:sp>
      <p:sp>
        <p:nvSpPr>
          <p:cNvPr id="23" name="Freeform 23"/>
          <p:cNvSpPr/>
          <p:nvPr/>
        </p:nvSpPr>
        <p:spPr>
          <a:xfrm>
            <a:off x="9231479" y="3291246"/>
            <a:ext cx="6325731" cy="660971"/>
          </a:xfrm>
          <a:custGeom>
            <a:avLst/>
            <a:gdLst/>
            <a:ahLst/>
            <a:cxnLst/>
            <a:rect l="l" t="t" r="r" b="b"/>
            <a:pathLst>
              <a:path w="1178269" h="167703">
                <a:moveTo>
                  <a:pt x="0" y="0"/>
                </a:moveTo>
                <a:lnTo>
                  <a:pt x="1178269" y="0"/>
                </a:lnTo>
                <a:lnTo>
                  <a:pt x="1178269" y="167703"/>
                </a:lnTo>
                <a:lnTo>
                  <a:pt x="0" y="167703"/>
                </a:lnTo>
                <a:close/>
              </a:path>
            </a:pathLst>
          </a:custGeom>
          <a:solidFill>
            <a:srgbClr val="099936"/>
          </a:solidFill>
        </p:spPr>
      </p:sp>
      <p:sp>
        <p:nvSpPr>
          <p:cNvPr id="28" name="Freeform 28"/>
          <p:cNvSpPr/>
          <p:nvPr/>
        </p:nvSpPr>
        <p:spPr>
          <a:xfrm>
            <a:off x="15408481" y="-2153153"/>
            <a:ext cx="4116356" cy="4116356"/>
          </a:xfrm>
          <a:custGeom>
            <a:avLst/>
            <a:gdLst/>
            <a:ahLst/>
            <a:cxnLst/>
            <a:rect l="l" t="t" r="r" b="b"/>
            <a:pathLst>
              <a:path w="4116356" h="4116356">
                <a:moveTo>
                  <a:pt x="0" y="0"/>
                </a:moveTo>
                <a:lnTo>
                  <a:pt x="4116355" y="0"/>
                </a:lnTo>
                <a:lnTo>
                  <a:pt x="4116355" y="4116356"/>
                </a:lnTo>
                <a:lnTo>
                  <a:pt x="0" y="41163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9" name="Freeform 29"/>
          <p:cNvSpPr/>
          <p:nvPr/>
        </p:nvSpPr>
        <p:spPr>
          <a:xfrm>
            <a:off x="-2602379" y="0"/>
            <a:ext cx="3256087" cy="3256087"/>
          </a:xfrm>
          <a:custGeom>
            <a:avLst/>
            <a:gdLst/>
            <a:ahLst/>
            <a:cxnLst/>
            <a:rect l="l" t="t" r="r" b="b"/>
            <a:pathLst>
              <a:path w="3256087" h="3256087">
                <a:moveTo>
                  <a:pt x="0" y="0"/>
                </a:moveTo>
                <a:lnTo>
                  <a:pt x="3256087" y="0"/>
                </a:lnTo>
                <a:lnTo>
                  <a:pt x="3256087" y="3256087"/>
                </a:lnTo>
                <a:lnTo>
                  <a:pt x="0" y="325608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Rectángulo 5">
            <a:extLst>
              <a:ext uri="{FF2B5EF4-FFF2-40B4-BE49-F238E27FC236}">
                <a16:creationId xmlns:a16="http://schemas.microsoft.com/office/drawing/2014/main" id="{D4A77CAD-BAA0-4A96-AB2A-8C38CA5181CE}"/>
              </a:ext>
            </a:extLst>
          </p:cNvPr>
          <p:cNvSpPr/>
          <p:nvPr/>
        </p:nvSpPr>
        <p:spPr>
          <a:xfrm>
            <a:off x="1662315" y="954992"/>
            <a:ext cx="14667687"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800" b="0" i="0" u="none" strike="noStrike" kern="0" cap="none" spc="0" normalizeH="0" baseline="0" noProof="0" dirty="0">
                <a:ln>
                  <a:noFill/>
                </a:ln>
                <a:solidFill>
                  <a:prstClr val="white"/>
                </a:solidFill>
                <a:effectLst/>
                <a:uLnTx/>
                <a:uFillTx/>
                <a:latin typeface="Arial" panose="020B0604020202020204" pitchFamily="34" charset="0"/>
                <a:ea typeface="MS Mincho"/>
                <a:cs typeface="Arial" panose="020B0604020202020204" pitchFamily="34" charset="0"/>
              </a:rPr>
              <a:t>Recomendaciones específicas para las Zonas de mayor consumo de energía</a:t>
            </a:r>
            <a:endParaRPr kumimoji="0" lang="es-ES" sz="4800" b="0" i="0" u="none" strike="noStrike" kern="0" cap="none" spc="0" normalizeH="0" baseline="0" noProof="0" dirty="0">
              <a:ln>
                <a:noFill/>
              </a:ln>
              <a:solidFill>
                <a:prstClr val="white"/>
              </a:solidFill>
              <a:effectLst/>
              <a:uLnTx/>
              <a:uFillTx/>
              <a:latin typeface="Calibri"/>
              <a:ea typeface="+mn-ea"/>
              <a:cs typeface="+mn-cs"/>
            </a:endParaRPr>
          </a:p>
        </p:txBody>
      </p:sp>
      <p:sp>
        <p:nvSpPr>
          <p:cNvPr id="14" name="Rectángulo 13">
            <a:extLst>
              <a:ext uri="{FF2B5EF4-FFF2-40B4-BE49-F238E27FC236}">
                <a16:creationId xmlns:a16="http://schemas.microsoft.com/office/drawing/2014/main" id="{88B4D5AF-8E9F-416F-BA73-BE4D7BCF7BE8}"/>
              </a:ext>
            </a:extLst>
          </p:cNvPr>
          <p:cNvSpPr/>
          <p:nvPr/>
        </p:nvSpPr>
        <p:spPr>
          <a:xfrm>
            <a:off x="2351007" y="4002153"/>
            <a:ext cx="6511636" cy="415498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tab pos="180340" algn="l"/>
              </a:tabLst>
              <a:defRPr/>
            </a:pPr>
            <a:r>
              <a:rPr kumimoji="0" lang="es-ES" sz="2200" b="0" i="0" u="none" strike="noStrike" kern="1200" cap="none" spc="0" normalizeH="0" baseline="0" noProof="0" dirty="0">
                <a:ln>
                  <a:noFill/>
                </a:ln>
                <a:solidFill>
                  <a:prstClr val="black"/>
                </a:solidFill>
                <a:effectLst/>
                <a:uLnTx/>
                <a:uFillTx/>
                <a:latin typeface="Arial" panose="020B0604020202020204" pitchFamily="34" charset="0"/>
                <a:ea typeface="MS Mincho"/>
                <a:cs typeface="Arial" panose="020B0604020202020204" pitchFamily="34" charset="0"/>
              </a:rPr>
              <a:t>Estudiar con enfoque climático las áreas verdes y los espacios públicos. Fomentar en estos espacios el arbolado, así como</a:t>
            </a:r>
            <a:r>
              <a:rPr kumimoji="0" lang="es-ES" sz="2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mejorar y mantener la vegetación teniendo en cuenta sus características.</a:t>
            </a:r>
          </a:p>
          <a:p>
            <a:pPr marL="0" marR="0" lvl="0" indent="0" algn="just" defTabSz="914400" rtl="0" eaLnBrk="1" fontAlgn="auto" latinLnBrk="0" hangingPunct="1">
              <a:lnSpc>
                <a:spcPct val="100000"/>
              </a:lnSpc>
              <a:spcBef>
                <a:spcPts val="0"/>
              </a:spcBef>
              <a:spcAft>
                <a:spcPts val="0"/>
              </a:spcAft>
              <a:buClrTx/>
              <a:buSzTx/>
              <a:buFontTx/>
              <a:buNone/>
              <a:tabLst>
                <a:tab pos="180340" algn="l"/>
              </a:tabLst>
              <a:defRPr/>
            </a:pPr>
            <a:r>
              <a:rPr kumimoji="0" lang="es-ES" sz="2200" b="0" i="0" u="none" strike="noStrike" kern="1200" cap="none" spc="0" normalizeH="0" baseline="0" noProof="0" dirty="0">
                <a:ln>
                  <a:noFill/>
                </a:ln>
                <a:solidFill>
                  <a:prstClr val="black"/>
                </a:solidFill>
                <a:effectLst/>
                <a:uLnTx/>
                <a:uFillTx/>
                <a:latin typeface="Arial" panose="020B0604020202020204" pitchFamily="34" charset="0"/>
                <a:ea typeface="MS Mincho"/>
                <a:cs typeface="Arial" panose="020B0604020202020204" pitchFamily="34" charset="0"/>
              </a:rPr>
              <a:t>Tener en cuenta en las intervenciones que se realicen aspectos como: uso de materiales en edificaciones y pavimento que no contribuyan con el aumento de la Isla de Calor, priorizar el arbolado por encima de otras coberturas vegetales, en la medida de lo posible soterrar instalaciones eléctricas y telefónicas para eliminar los postes.</a:t>
            </a:r>
            <a:endParaRPr kumimoji="0" lang="es-E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ángulo 14">
            <a:extLst>
              <a:ext uri="{FF2B5EF4-FFF2-40B4-BE49-F238E27FC236}">
                <a16:creationId xmlns:a16="http://schemas.microsoft.com/office/drawing/2014/main" id="{C83A62C0-8AFA-4F06-9057-FB0B51127741}"/>
              </a:ext>
            </a:extLst>
          </p:cNvPr>
          <p:cNvSpPr/>
          <p:nvPr/>
        </p:nvSpPr>
        <p:spPr>
          <a:xfrm>
            <a:off x="4626114" y="3390900"/>
            <a:ext cx="199605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prstClr val="white"/>
                </a:solidFill>
                <a:effectLst/>
                <a:uLnTx/>
                <a:uFillTx/>
                <a:latin typeface="Arial" panose="020B0604020202020204" pitchFamily="34" charset="0"/>
                <a:ea typeface="MS Mincho"/>
                <a:cs typeface="Arial" panose="020B0604020202020204" pitchFamily="34" charset="0"/>
              </a:rPr>
              <a:t>Zona Centro</a:t>
            </a:r>
            <a:endParaRPr kumimoji="0" lang="es-ES"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17" name="Rectángulo 16">
            <a:extLst>
              <a:ext uri="{FF2B5EF4-FFF2-40B4-BE49-F238E27FC236}">
                <a16:creationId xmlns:a16="http://schemas.microsoft.com/office/drawing/2014/main" id="{C555DF36-46FD-4DED-BCF5-EB14BF447F58}"/>
              </a:ext>
            </a:extLst>
          </p:cNvPr>
          <p:cNvSpPr/>
          <p:nvPr/>
        </p:nvSpPr>
        <p:spPr>
          <a:xfrm>
            <a:off x="838200" y="8298240"/>
            <a:ext cx="16659150" cy="156966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tab pos="180340" algn="l"/>
              </a:tabLst>
              <a:defRPr/>
            </a:pPr>
            <a:r>
              <a:rPr kumimoji="0" lang="es-ES" sz="2400" b="0" i="0" u="none" strike="noStrike" kern="1200" cap="none" spc="0" normalizeH="0" baseline="0" noProof="0" dirty="0">
                <a:ln>
                  <a:noFill/>
                </a:ln>
                <a:solidFill>
                  <a:prstClr val="white"/>
                </a:solidFill>
                <a:effectLst/>
                <a:uLnTx/>
                <a:uFillTx/>
                <a:latin typeface="Arial" panose="020B0604020202020204" pitchFamily="34" charset="0"/>
                <a:ea typeface="MS Mincho"/>
                <a:cs typeface="Arial" panose="020B0604020202020204" pitchFamily="34" charset="0"/>
              </a:rPr>
              <a:t>Desde el punto de vista energético priorizar el uso de lámparas LED tanto en el alumbrado público como en las edificaciones, sobre todo en el sector residencial.</a:t>
            </a:r>
            <a:endParaRPr kumimoji="0" lang="es-E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tab pos="180340" algn="l"/>
              </a:tabLst>
              <a:defRPr/>
            </a:pPr>
            <a:r>
              <a:rPr kumimoji="0" lang="es-ES" sz="2400" b="0" i="0" u="none" strike="noStrike" kern="1200" cap="none" spc="0" normalizeH="0" baseline="0" noProof="0" dirty="0">
                <a:ln>
                  <a:noFill/>
                </a:ln>
                <a:solidFill>
                  <a:prstClr val="white"/>
                </a:solidFill>
                <a:effectLst/>
                <a:uLnTx/>
                <a:uFillTx/>
                <a:latin typeface="Arial" panose="020B0604020202020204" pitchFamily="34" charset="0"/>
                <a:ea typeface="MS Mincho"/>
                <a:cs typeface="Arial" panose="020B0604020202020204" pitchFamily="34" charset="0"/>
              </a:rPr>
              <a:t>Crear Islas energéticas con el uso de paneles fotovoltaicos ubicado en zonas propicias (techos de edificaciones) que en caso de emergencia brinden servicio.</a:t>
            </a:r>
            <a:endParaRPr kumimoji="0" lang="es-E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 name="Rectángulo 17">
            <a:extLst>
              <a:ext uri="{FF2B5EF4-FFF2-40B4-BE49-F238E27FC236}">
                <a16:creationId xmlns:a16="http://schemas.microsoft.com/office/drawing/2014/main" id="{577D2476-69E6-437E-B4E8-A7327BB77183}"/>
              </a:ext>
            </a:extLst>
          </p:cNvPr>
          <p:cNvSpPr/>
          <p:nvPr/>
        </p:nvSpPr>
        <p:spPr>
          <a:xfrm>
            <a:off x="11248286" y="3390900"/>
            <a:ext cx="2648482"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Zona Escambray</a:t>
            </a:r>
            <a:endParaRPr kumimoji="0" lang="es-ES" sz="2400" b="1" i="0" u="none" strike="noStrike" kern="0" cap="none" spc="0" normalizeH="0" baseline="0" noProof="0" dirty="0">
              <a:ln>
                <a:noFill/>
              </a:ln>
              <a:solidFill>
                <a:prstClr val="white"/>
              </a:solidFill>
              <a:effectLst/>
              <a:uLnTx/>
              <a:uFillTx/>
              <a:latin typeface="Calibri"/>
              <a:ea typeface="+mn-ea"/>
              <a:cs typeface="+mn-cs"/>
            </a:endParaRPr>
          </a:p>
        </p:txBody>
      </p:sp>
      <p:sp>
        <p:nvSpPr>
          <p:cNvPr id="19" name="Rectángulo 18">
            <a:extLst>
              <a:ext uri="{FF2B5EF4-FFF2-40B4-BE49-F238E27FC236}">
                <a16:creationId xmlns:a16="http://schemas.microsoft.com/office/drawing/2014/main" id="{AEBD30F6-1BD2-42BA-AE5F-CEC4413F6ADF}"/>
              </a:ext>
            </a:extLst>
          </p:cNvPr>
          <p:cNvSpPr/>
          <p:nvPr/>
        </p:nvSpPr>
        <p:spPr>
          <a:xfrm>
            <a:off x="9158189" y="4000500"/>
            <a:ext cx="6399021" cy="38164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Sembrar árboles en los parterres y diseñar las áreas comunes entre los edificios, al igual que los jardines frente a los mismos. Esto propicia el sombreado de las superficies urbanizadas y la disminución del calor por incidencia directa del sol. </a:t>
            </a:r>
            <a:endParaRPr kumimoji="0" lang="es-E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Emplear colores en las fachadas de los edificios que reflejen las radiaciones, sin llegar al deslumbramiento y materiales para el pavimento que absorban poca radiación solar (con valores mayores de albedo). </a:t>
            </a:r>
            <a:endParaRPr kumimoji="0" lang="es-E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1" name="Imagen 20">
            <a:extLst>
              <a:ext uri="{FF2B5EF4-FFF2-40B4-BE49-F238E27FC236}">
                <a16:creationId xmlns:a16="http://schemas.microsoft.com/office/drawing/2014/main" id="{D8103D8D-9C86-4D82-BA8F-B93C2E0B841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726" r="60885" b="13346"/>
          <a:stretch/>
        </p:blipFill>
        <p:spPr>
          <a:xfrm>
            <a:off x="15694136" y="3291246"/>
            <a:ext cx="2826183" cy="4763277"/>
          </a:xfrm>
          <a:prstGeom prst="rect">
            <a:avLst/>
          </a:prstGeom>
        </p:spPr>
      </p:pic>
      <p:pic>
        <p:nvPicPr>
          <p:cNvPr id="25" name="Imagen 24">
            <a:extLst>
              <a:ext uri="{FF2B5EF4-FFF2-40B4-BE49-F238E27FC236}">
                <a16:creationId xmlns:a16="http://schemas.microsoft.com/office/drawing/2014/main" id="{3713C7DD-7888-4407-B357-E79BFE6EFEC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4658" t="9284" r="33333" b="15185"/>
          <a:stretch/>
        </p:blipFill>
        <p:spPr>
          <a:xfrm>
            <a:off x="-439341" y="3265221"/>
            <a:ext cx="2682569" cy="4747599"/>
          </a:xfrm>
          <a:prstGeom prst="rect">
            <a:avLst/>
          </a:prstGeom>
        </p:spPr>
      </p:pic>
      <p:pic>
        <p:nvPicPr>
          <p:cNvPr id="9" name="Audio 8">
            <a:hlinkClick r:id="" action="ppaction://media"/>
            <a:extLst>
              <a:ext uri="{FF2B5EF4-FFF2-40B4-BE49-F238E27FC236}">
                <a16:creationId xmlns:a16="http://schemas.microsoft.com/office/drawing/2014/main" id="{EF4688F7-3046-44BD-BA0D-8359D1BE8CB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7526000" y="9525000"/>
            <a:ext cx="609600" cy="609600"/>
          </a:xfrm>
          <a:prstGeom prst="rect">
            <a:avLst/>
          </a:prstGeom>
        </p:spPr>
      </p:pic>
    </p:spTree>
    <p:extLst>
      <p:ext uri="{BB962C8B-B14F-4D97-AF65-F5344CB8AC3E}">
        <p14:creationId xmlns:p14="http://schemas.microsoft.com/office/powerpoint/2010/main" val="844529152"/>
      </p:ext>
    </p:extLst>
  </p:cSld>
  <p:clrMapOvr>
    <a:masterClrMapping/>
  </p:clrMapOvr>
  <mc:AlternateContent xmlns:mc="http://schemas.openxmlformats.org/markup-compatibility/2006">
    <mc:Choice xmlns:p14="http://schemas.microsoft.com/office/powerpoint/2010/main" Requires="p14">
      <p:transition spd="slow" p14:dur="2000" advTm="10669"/>
    </mc:Choice>
    <mc:Fallback>
      <p:transition spd="slow" advTm="106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9222" b="-9222"/>
            </a:stretch>
          </a:blipFill>
        </p:spPr>
      </p:sp>
      <p:sp>
        <p:nvSpPr>
          <p:cNvPr id="5" name="Freeform 5"/>
          <p:cNvSpPr/>
          <p:nvPr/>
        </p:nvSpPr>
        <p:spPr>
          <a:xfrm flipH="1" flipV="1">
            <a:off x="-3801253" y="0"/>
            <a:ext cx="7602505" cy="6745495"/>
          </a:xfrm>
          <a:custGeom>
            <a:avLst/>
            <a:gdLst/>
            <a:ahLst/>
            <a:cxnLst/>
            <a:rect l="l" t="t" r="r" b="b"/>
            <a:pathLst>
              <a:path w="7602505" h="6745495">
                <a:moveTo>
                  <a:pt x="7602506" y="6745495"/>
                </a:moveTo>
                <a:lnTo>
                  <a:pt x="0" y="6745495"/>
                </a:lnTo>
                <a:lnTo>
                  <a:pt x="0" y="0"/>
                </a:lnTo>
                <a:lnTo>
                  <a:pt x="7602506" y="0"/>
                </a:lnTo>
                <a:lnTo>
                  <a:pt x="7602506" y="6745495"/>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flipH="1">
            <a:off x="14486747" y="3541505"/>
            <a:ext cx="7602505" cy="6745495"/>
          </a:xfrm>
          <a:custGeom>
            <a:avLst/>
            <a:gdLst/>
            <a:ahLst/>
            <a:cxnLst/>
            <a:rect l="l" t="t" r="r" b="b"/>
            <a:pathLst>
              <a:path w="7602505" h="6745495">
                <a:moveTo>
                  <a:pt x="7602506" y="0"/>
                </a:moveTo>
                <a:lnTo>
                  <a:pt x="0" y="0"/>
                </a:lnTo>
                <a:lnTo>
                  <a:pt x="0" y="6745495"/>
                </a:lnTo>
                <a:lnTo>
                  <a:pt x="7602506" y="6745495"/>
                </a:lnTo>
                <a:lnTo>
                  <a:pt x="7602506"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Rectángulo 6">
            <a:extLst>
              <a:ext uri="{FF2B5EF4-FFF2-40B4-BE49-F238E27FC236}">
                <a16:creationId xmlns:a16="http://schemas.microsoft.com/office/drawing/2014/main" id="{F7A7613F-91E9-48CA-B3A2-BD4D2F0237B9}"/>
              </a:ext>
            </a:extLst>
          </p:cNvPr>
          <p:cNvSpPr/>
          <p:nvPr/>
        </p:nvSpPr>
        <p:spPr>
          <a:xfrm>
            <a:off x="1905000" y="1486976"/>
            <a:ext cx="14020800" cy="8079135"/>
          </a:xfrm>
          <a:prstGeom prst="rect">
            <a:avLst/>
          </a:prstGeom>
        </p:spPr>
        <p:txBody>
          <a:bodyPr wrap="square">
            <a:spAutoFit/>
          </a:bodyPr>
          <a:lstStyle/>
          <a:p>
            <a:pPr algn="just">
              <a:spcBef>
                <a:spcPts val="600"/>
              </a:spcBef>
            </a:pPr>
            <a:r>
              <a:rPr lang="es-ES" sz="2800" dirty="0">
                <a:solidFill>
                  <a:schemeClr val="bg1"/>
                </a:solidFill>
                <a:latin typeface="Arial" panose="020B0604020202020204" pitchFamily="34" charset="0"/>
                <a:ea typeface="Calibri" panose="020F0502020204030204" pitchFamily="34" charset="0"/>
                <a:cs typeface="Arial" panose="020B0604020202020204" pitchFamily="34" charset="0"/>
              </a:rPr>
              <a:t>En la zona Centro se registraron los mayores valores de diferencia de temperatura en ambos horarios y en la mayoría de los puntos de medición, seguidos por las plazas Sandino y Revolución. En el Reparto Escambray se presentaron los valores de diferencia de temperatura más bajos de todas las zonas estudiadas.</a:t>
            </a:r>
          </a:p>
          <a:p>
            <a:pPr algn="just">
              <a:spcBef>
                <a:spcPts val="600"/>
              </a:spcBef>
            </a:pPr>
            <a:r>
              <a:rPr lang="es-ES" sz="2800" dirty="0">
                <a:solidFill>
                  <a:schemeClr val="bg1"/>
                </a:solidFill>
                <a:latin typeface="Arial" panose="020B0604020202020204" pitchFamily="34" charset="0"/>
                <a:ea typeface="Calibri" panose="020F0502020204030204" pitchFamily="34" charset="0"/>
                <a:cs typeface="Arial" panose="020B0604020202020204" pitchFamily="34" charset="0"/>
              </a:rPr>
              <a:t>Los mayores contrastes en cuanto a los valores de diferencia de temperatura registrados son en las zonas Centro y Escambray las cuales difieren totalmente en sus características tipológico-formales, en cambio las Plazas demuestran una similitud en los valores de diferencia de temperatura.</a:t>
            </a:r>
          </a:p>
          <a:p>
            <a:pPr algn="just">
              <a:spcBef>
                <a:spcPts val="600"/>
              </a:spcBef>
            </a:pPr>
            <a:r>
              <a:rPr lang="es-ES" sz="2800" dirty="0">
                <a:solidFill>
                  <a:schemeClr val="bg1"/>
                </a:solidFill>
                <a:latin typeface="Arial" panose="020B0604020202020204" pitchFamily="34" charset="0"/>
                <a:ea typeface="Times New Roman" panose="02020603050405020304" pitchFamily="18" charset="0"/>
                <a:cs typeface="Arial" panose="020B0604020202020204" pitchFamily="34" charset="0"/>
              </a:rPr>
              <a:t>Se corrobora la influencia que las zonas tipológico formales tienen no solo en el comportamiento del microclima térmico sino en el consumo eléctrico al identificar la Zona Centro como la de mayor consumo y la Plaza de la Revolución como la de menor consumo de energía. También, se evidencia un contraste entre la Zona Centro (compacta en su conformación) y la Zona del Escambray (caracterizada por Edificios Multifamiliares), así como las semejanzas entre ambas Plazas.</a:t>
            </a:r>
            <a:endParaRPr lang="es-ES" sz="28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spcBef>
                <a:spcPts val="600"/>
              </a:spcBef>
            </a:pPr>
            <a:r>
              <a:rPr lang="es-ES" sz="2800" dirty="0">
                <a:solidFill>
                  <a:schemeClr val="bg1"/>
                </a:solidFill>
                <a:latin typeface="Arial" panose="020B0604020202020204" pitchFamily="34" charset="0"/>
                <a:ea typeface="Calibri" panose="020F0502020204030204" pitchFamily="34" charset="0"/>
                <a:cs typeface="Arial" panose="020B0604020202020204" pitchFamily="34" charset="0"/>
              </a:rPr>
              <a:t>Las propuestas de recomendaciones fueron dirigidas: al diseño arquitectónico para el mejoramiento de la calidad ambiental y optimización de los recursos energéticos en las edificaciones, para el manejo de los elementos urbanos en el diseño y la planificación urbana y para </a:t>
            </a:r>
            <a:r>
              <a:rPr lang="es-ES" sz="2800" dirty="0">
                <a:solidFill>
                  <a:schemeClr val="bg1"/>
                </a:solidFill>
                <a:latin typeface="Arial" panose="020B0604020202020204" pitchFamily="34" charset="0"/>
                <a:ea typeface="MS Mincho"/>
                <a:cs typeface="Arial" panose="020B0604020202020204" pitchFamily="34" charset="0"/>
              </a:rPr>
              <a:t>las Zonas de mayor consumo de energía específicamente.</a:t>
            </a:r>
            <a:r>
              <a:rPr lang="es-ES" sz="2800" dirty="0">
                <a:solidFill>
                  <a:schemeClr val="bg1"/>
                </a:solidFill>
                <a:latin typeface="Arial" panose="020B0604020202020204" pitchFamily="34" charset="0"/>
                <a:ea typeface="Calibri" panose="020F0502020204030204" pitchFamily="34" charset="0"/>
                <a:cs typeface="Arial" panose="020B0604020202020204" pitchFamily="34" charset="0"/>
              </a:rPr>
              <a:t> </a:t>
            </a:r>
          </a:p>
        </p:txBody>
      </p:sp>
      <p:sp>
        <p:nvSpPr>
          <p:cNvPr id="8" name="CuadroTexto 7">
            <a:extLst>
              <a:ext uri="{FF2B5EF4-FFF2-40B4-BE49-F238E27FC236}">
                <a16:creationId xmlns:a16="http://schemas.microsoft.com/office/drawing/2014/main" id="{0C266D08-D9FB-43B7-9679-3467BB96CC95}"/>
              </a:ext>
            </a:extLst>
          </p:cNvPr>
          <p:cNvSpPr txBox="1"/>
          <p:nvPr/>
        </p:nvSpPr>
        <p:spPr>
          <a:xfrm>
            <a:off x="2819400" y="248005"/>
            <a:ext cx="5136331"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4800" b="1"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rPr>
              <a:t>CONCLUSIONES:</a:t>
            </a:r>
          </a:p>
        </p:txBody>
      </p:sp>
      <p:pic>
        <p:nvPicPr>
          <p:cNvPr id="4" name="Audio 3">
            <a:hlinkClick r:id="" action="ppaction://media"/>
            <a:extLst>
              <a:ext uri="{FF2B5EF4-FFF2-40B4-BE49-F238E27FC236}">
                <a16:creationId xmlns:a16="http://schemas.microsoft.com/office/drawing/2014/main" id="{4A9153D4-1D65-45A0-8F32-A7D4FEF47CD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7526000" y="9525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6879"/>
    </mc:Choice>
    <mc:Fallback>
      <p:transition spd="slow" advTm="868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p:nvPr/>
        </p:nvGrpSpPr>
        <p:grpSpPr>
          <a:xfrm>
            <a:off x="12974764" y="-207071"/>
            <a:ext cx="3086100" cy="11299900"/>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099936"/>
            </a:solidFill>
          </p:spPr>
        </p:sp>
        <p:sp>
          <p:nvSpPr>
            <p:cNvPr id="4" name="TextBox 4"/>
            <p:cNvSpPr txBox="1"/>
            <p:nvPr/>
          </p:nvSpPr>
          <p:spPr>
            <a:xfrm>
              <a:off x="0" y="-19050"/>
              <a:ext cx="812800" cy="2995155"/>
            </a:xfrm>
            <a:prstGeom prst="rect">
              <a:avLst/>
            </a:prstGeom>
          </p:spPr>
          <p:txBody>
            <a:bodyPr lIns="50800" tIns="50800" rIns="50800" bIns="50800" rtlCol="0" anchor="ctr"/>
            <a:lstStyle/>
            <a:p>
              <a:pPr marL="0" marR="0" lvl="0" indent="0" algn="ctr" defTabSz="914400" rtl="0" eaLnBrk="1" fontAlgn="auto" latinLnBrk="0" hangingPunct="1">
                <a:lnSpc>
                  <a:spcPts val="28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p:cNvSpPr/>
          <p:nvPr/>
        </p:nvSpPr>
        <p:spPr>
          <a:xfrm>
            <a:off x="16384715" y="9009597"/>
            <a:ext cx="3806571" cy="2083232"/>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6" name="Group 6"/>
          <p:cNvGrpSpPr/>
          <p:nvPr/>
        </p:nvGrpSpPr>
        <p:grpSpPr>
          <a:xfrm>
            <a:off x="-1543050" y="-558218"/>
            <a:ext cx="3086100" cy="11299900"/>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099936"/>
            </a:solidFill>
          </p:spPr>
        </p:sp>
        <p:sp>
          <p:nvSpPr>
            <p:cNvPr id="8" name="TextBox 8"/>
            <p:cNvSpPr txBox="1"/>
            <p:nvPr/>
          </p:nvSpPr>
          <p:spPr>
            <a:xfrm>
              <a:off x="0" y="-19050"/>
              <a:ext cx="812800" cy="2995155"/>
            </a:xfrm>
            <a:prstGeom prst="rect">
              <a:avLst/>
            </a:prstGeom>
          </p:spPr>
          <p:txBody>
            <a:bodyPr lIns="50800" tIns="50800" rIns="50800" bIns="50800" rtlCol="0" anchor="ctr"/>
            <a:lstStyle/>
            <a:p>
              <a:pPr marL="0" marR="0" lvl="0" indent="0" algn="ctr" defTabSz="914400" rtl="0" eaLnBrk="1" fontAlgn="auto" latinLnBrk="0" hangingPunct="1">
                <a:lnSpc>
                  <a:spcPts val="28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p:cNvGrpSpPr/>
          <p:nvPr/>
        </p:nvGrpSpPr>
        <p:grpSpPr>
          <a:xfrm>
            <a:off x="1227773" y="4568419"/>
            <a:ext cx="110236" cy="2818996"/>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sp>
        <p:sp>
          <p:nvSpPr>
            <p:cNvPr id="11" name="TextBox 11"/>
            <p:cNvSpPr txBox="1"/>
            <p:nvPr/>
          </p:nvSpPr>
          <p:spPr>
            <a:xfrm>
              <a:off x="0" y="-19050"/>
              <a:ext cx="26312" cy="691905"/>
            </a:xfrm>
            <a:prstGeom prst="rect">
              <a:avLst/>
            </a:prstGeom>
          </p:spPr>
          <p:txBody>
            <a:bodyPr lIns="50800" tIns="50800" rIns="50800" bIns="50800" rtlCol="0" anchor="ctr"/>
            <a:lstStyle/>
            <a:p>
              <a:pPr marL="0" marR="0" lvl="0" indent="0" algn="ctr" defTabSz="914400" rtl="0" eaLnBrk="1" fontAlgn="auto" latinLnBrk="0" hangingPunct="1">
                <a:lnSpc>
                  <a:spcPts val="28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p:cNvSpPr/>
          <p:nvPr/>
        </p:nvSpPr>
        <p:spPr>
          <a:xfrm>
            <a:off x="-2777871" y="-207071"/>
            <a:ext cx="3806571" cy="2083232"/>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12199492" y="710602"/>
            <a:ext cx="4636646" cy="8762260"/>
          </a:xfrm>
          <a:custGeom>
            <a:avLst/>
            <a:gdLst/>
            <a:ahLst/>
            <a:cxnLst/>
            <a:rect l="l" t="t" r="r" b="b"/>
            <a:pathLst>
              <a:path w="4636646" h="8762260">
                <a:moveTo>
                  <a:pt x="0" y="0"/>
                </a:moveTo>
                <a:lnTo>
                  <a:pt x="4636645" y="0"/>
                </a:lnTo>
                <a:lnTo>
                  <a:pt x="4636645" y="8762261"/>
                </a:lnTo>
                <a:lnTo>
                  <a:pt x="0" y="8762261"/>
                </a:lnTo>
                <a:lnTo>
                  <a:pt x="0" y="0"/>
                </a:lnTo>
                <a:close/>
              </a:path>
            </a:pathLst>
          </a:custGeom>
          <a:blipFill>
            <a:blip r:embed="rId8"/>
            <a:stretch>
              <a:fillRect t="-3709" b="-3709"/>
            </a:stretch>
          </a:blipFill>
        </p:spPr>
      </p:sp>
      <p:sp>
        <p:nvSpPr>
          <p:cNvPr id="17" name="Rectángulo 16">
            <a:extLst>
              <a:ext uri="{FF2B5EF4-FFF2-40B4-BE49-F238E27FC236}">
                <a16:creationId xmlns:a16="http://schemas.microsoft.com/office/drawing/2014/main" id="{9987A786-CF82-41CE-9B49-D3A6950B8C86}"/>
              </a:ext>
            </a:extLst>
          </p:cNvPr>
          <p:cNvSpPr/>
          <p:nvPr/>
        </p:nvSpPr>
        <p:spPr>
          <a:xfrm>
            <a:off x="1377882" y="118116"/>
            <a:ext cx="10794399" cy="1758045"/>
          </a:xfrm>
          <a:prstGeom prst="rect">
            <a:avLst/>
          </a:prstGeom>
        </p:spPr>
        <p:txBody>
          <a:bodyPr wrap="square">
            <a:sp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s-ES" sz="3200" b="1" i="0" u="none" strike="noStrike" kern="1200" cap="all" spc="0" normalizeH="0" baseline="0" noProof="0" dirty="0">
                <a:ln>
                  <a:noFill/>
                </a:ln>
                <a:solidFill>
                  <a:srgbClr val="099936"/>
                </a:solidFill>
                <a:effectLst/>
                <a:uLnTx/>
                <a:uFillTx/>
                <a:latin typeface="Calibri"/>
                <a:ea typeface="Calibri" panose="020F0502020204030204" pitchFamily="34" charset="0"/>
                <a:cs typeface="Calibri" panose="020F0502020204030204" pitchFamily="34" charset="0"/>
              </a:rPr>
              <a:t>III Conferencia Internacional de Desarrollo Energético Sostenible</a:t>
            </a:r>
            <a:endParaRPr kumimoji="0" lang="es-ES" sz="3200" b="1" i="0" u="none" strike="noStrike" kern="1200" cap="none" spc="0" normalizeH="0" baseline="0" noProof="0" dirty="0">
              <a:ln>
                <a:noFill/>
              </a:ln>
              <a:solidFill>
                <a:srgbClr val="099936"/>
              </a:solidFill>
              <a:effectLst/>
              <a:uLnTx/>
              <a:uFillTx/>
              <a:latin typeface="Calibri"/>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s-ES" sz="3200" b="1" i="0" u="none" strike="noStrike" kern="1200" cap="none" spc="0" normalizeH="0" baseline="0" noProof="0" dirty="0">
              <a:ln>
                <a:noFill/>
              </a:ln>
              <a:solidFill>
                <a:srgbClr val="099936"/>
              </a:solidFill>
              <a:effectLst/>
              <a:uLnTx/>
              <a:uFillTx/>
              <a:latin typeface="Calibri"/>
              <a:ea typeface="Calibri" panose="020F0502020204030204" pitchFamily="34" charset="0"/>
              <a:cs typeface="Calibri" panose="020F0502020204030204" pitchFamily="34" charset="0"/>
            </a:endParaRPr>
          </a:p>
        </p:txBody>
      </p:sp>
      <p:sp>
        <p:nvSpPr>
          <p:cNvPr id="18" name="Rectángulo 17">
            <a:extLst>
              <a:ext uri="{FF2B5EF4-FFF2-40B4-BE49-F238E27FC236}">
                <a16:creationId xmlns:a16="http://schemas.microsoft.com/office/drawing/2014/main" id="{71B709CE-0331-431F-9CED-ADD285A72A92}"/>
              </a:ext>
            </a:extLst>
          </p:cNvPr>
          <p:cNvSpPr/>
          <p:nvPr/>
        </p:nvSpPr>
        <p:spPr>
          <a:xfrm>
            <a:off x="1755718" y="4526333"/>
            <a:ext cx="10694880" cy="2903167"/>
          </a:xfrm>
          <a:prstGeom prst="rect">
            <a:avLst/>
          </a:prstGeom>
        </p:spPr>
        <p:txBody>
          <a:bodyPr wrap="square">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s-ES" sz="5400" b="1" i="0" u="none" strike="noStrike" kern="1200" cap="all" spc="0" normalizeH="0" baseline="0" noProof="0" dirty="0">
                <a:ln>
                  <a:noFill/>
                </a:ln>
                <a:solidFill>
                  <a:srgbClr val="099936"/>
                </a:solidFill>
                <a:effectLst/>
                <a:uLnTx/>
                <a:uFillTx/>
                <a:latin typeface="Calibri"/>
                <a:ea typeface="Calibri" panose="020F0502020204030204" pitchFamily="34" charset="0"/>
                <a:cs typeface="Calibri" panose="020F0502020204030204" pitchFamily="34" charset="0"/>
              </a:rPr>
              <a:t>Gestión energética a partir del estudio del microclima urbano y la forma de la ciudad</a:t>
            </a:r>
          </a:p>
        </p:txBody>
      </p:sp>
      <p:pic>
        <p:nvPicPr>
          <p:cNvPr id="20" name="Imagen 19">
            <a:extLst>
              <a:ext uri="{FF2B5EF4-FFF2-40B4-BE49-F238E27FC236}">
                <a16:creationId xmlns:a16="http://schemas.microsoft.com/office/drawing/2014/main" id="{6B75C678-A598-4367-BBE2-F995D406991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09583" y="1688007"/>
            <a:ext cx="4374742" cy="2464893"/>
          </a:xfrm>
          <a:prstGeom prst="rect">
            <a:avLst/>
          </a:prstGeom>
        </p:spPr>
      </p:pic>
      <p:pic>
        <p:nvPicPr>
          <p:cNvPr id="21" name="Imagen 20">
            <a:extLst>
              <a:ext uri="{FF2B5EF4-FFF2-40B4-BE49-F238E27FC236}">
                <a16:creationId xmlns:a16="http://schemas.microsoft.com/office/drawing/2014/main" id="{0000DD5E-A59C-4BF5-B27F-9616A49C5E4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00340" y="1686746"/>
            <a:ext cx="4374742" cy="2466154"/>
          </a:xfrm>
          <a:prstGeom prst="rect">
            <a:avLst/>
          </a:prstGeom>
        </p:spPr>
      </p:pic>
      <p:sp>
        <p:nvSpPr>
          <p:cNvPr id="22" name="Rectángulo 21">
            <a:extLst>
              <a:ext uri="{FF2B5EF4-FFF2-40B4-BE49-F238E27FC236}">
                <a16:creationId xmlns:a16="http://schemas.microsoft.com/office/drawing/2014/main" id="{45ACC281-33A4-418C-ABAB-269ED0898FB7}"/>
              </a:ext>
            </a:extLst>
          </p:cNvPr>
          <p:cNvSpPr/>
          <p:nvPr/>
        </p:nvSpPr>
        <p:spPr>
          <a:xfrm>
            <a:off x="1380813" y="7806397"/>
            <a:ext cx="11593951" cy="1425005"/>
          </a:xfrm>
          <a:prstGeom prst="rect">
            <a:avLst/>
          </a:prstGeom>
        </p:spPr>
        <p:txBody>
          <a:bodyPr wrap="square">
            <a:sp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s-ES" sz="8000" b="0" i="0" u="none" strike="noStrike" kern="1200" cap="none" spc="0" normalizeH="0" baseline="0" noProof="0" dirty="0">
                <a:ln>
                  <a:noFill/>
                </a:ln>
                <a:effectLst/>
                <a:uLnTx/>
                <a:uFillTx/>
                <a:latin typeface="Calibri"/>
                <a:ea typeface="Calibri" panose="020F0502020204030204" pitchFamily="34" charset="0"/>
                <a:cs typeface="Calibri" panose="020F0502020204030204" pitchFamily="34" charset="0"/>
              </a:rPr>
              <a:t>Gracias por su atención</a:t>
            </a:r>
          </a:p>
        </p:txBody>
      </p:sp>
      <p:pic>
        <p:nvPicPr>
          <p:cNvPr id="15" name="Audio 14">
            <a:hlinkClick r:id="" action="ppaction://media"/>
            <a:extLst>
              <a:ext uri="{FF2B5EF4-FFF2-40B4-BE49-F238E27FC236}">
                <a16:creationId xmlns:a16="http://schemas.microsoft.com/office/drawing/2014/main" id="{7BDEF993-44C9-4F55-9D41-A59F07235E4D}"/>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7526000" y="9525000"/>
            <a:ext cx="609600" cy="609600"/>
          </a:xfrm>
          <a:prstGeom prst="rect">
            <a:avLst/>
          </a:prstGeom>
        </p:spPr>
      </p:pic>
    </p:spTree>
    <p:extLst>
      <p:ext uri="{BB962C8B-B14F-4D97-AF65-F5344CB8AC3E}">
        <p14:creationId xmlns:p14="http://schemas.microsoft.com/office/powerpoint/2010/main" val="3587695859"/>
      </p:ext>
    </p:extLst>
  </p:cSld>
  <p:clrMapOvr>
    <a:masterClrMapping/>
  </p:clrMapOvr>
  <mc:AlternateContent xmlns:mc="http://schemas.openxmlformats.org/markup-compatibility/2006">
    <mc:Choice xmlns:p14="http://schemas.microsoft.com/office/powerpoint/2010/main" Requires="p14">
      <p:transition spd="slow" p14:dur="2000" advTm="3035"/>
    </mc:Choice>
    <mc:Fallback>
      <p:transition spd="slow" advTm="30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1151</Words>
  <Application>Microsoft Office PowerPoint</Application>
  <PresentationFormat>Personalizado</PresentationFormat>
  <Paragraphs>78</Paragraphs>
  <Slides>10</Slides>
  <Notes>0</Notes>
  <HiddenSlides>0</HiddenSlides>
  <MMClips>10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10</vt:i4>
      </vt:variant>
    </vt:vector>
  </HeadingPairs>
  <TitlesOfParts>
    <vt:vector size="17" baseType="lpstr">
      <vt:lpstr>Calibri</vt:lpstr>
      <vt:lpstr>Open Sauce Italics</vt:lpstr>
      <vt:lpstr>Arial</vt:lpstr>
      <vt:lpstr>Times New Roman</vt:lpstr>
      <vt:lpstr>MS Mincho</vt:lpstr>
      <vt:lpstr>Office Theme</vt:lpstr>
      <vt:lpstr>Document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Proyecto de construcción inmobilaria</dc:title>
  <dc:creator>Yami&amp;Karla</dc:creator>
  <cp:lastModifiedBy>Yami&amp;Karla</cp:lastModifiedBy>
  <cp:revision>10</cp:revision>
  <dcterms:created xsi:type="dcterms:W3CDTF">2006-08-16T00:00:00Z</dcterms:created>
  <dcterms:modified xsi:type="dcterms:W3CDTF">2023-11-07T03:09:06Z</dcterms:modified>
  <dc:identifier>DAFyL5LKaVw</dc:identifier>
</cp:coreProperties>
</file>